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3.jpg" ContentType="image/jpeg"/>
  <Override PartName="/ppt/notesSlides/notesSlide1.xml" ContentType="application/vnd.openxmlformats-officedocument.presentationml.notesSlide+xml"/>
  <Override PartName="/ppt/media/image24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99" r:id="rId2"/>
    <p:sldId id="448" r:id="rId3"/>
    <p:sldId id="469" r:id="rId4"/>
    <p:sldId id="464" r:id="rId5"/>
    <p:sldId id="434" r:id="rId6"/>
    <p:sldId id="435" r:id="rId7"/>
    <p:sldId id="480" r:id="rId8"/>
    <p:sldId id="481" r:id="rId9"/>
    <p:sldId id="487" r:id="rId10"/>
    <p:sldId id="484" r:id="rId11"/>
    <p:sldId id="493" r:id="rId12"/>
    <p:sldId id="490" r:id="rId13"/>
    <p:sldId id="491" r:id="rId14"/>
    <p:sldId id="492" r:id="rId15"/>
    <p:sldId id="489" r:id="rId16"/>
    <p:sldId id="482" r:id="rId17"/>
    <p:sldId id="470" r:id="rId18"/>
    <p:sldId id="471" r:id="rId19"/>
    <p:sldId id="485" r:id="rId20"/>
    <p:sldId id="474" r:id="rId21"/>
    <p:sldId id="475" r:id="rId22"/>
    <p:sldId id="476" r:id="rId23"/>
    <p:sldId id="477" r:id="rId24"/>
    <p:sldId id="436" r:id="rId25"/>
    <p:sldId id="486" r:id="rId26"/>
    <p:sldId id="468" r:id="rId27"/>
    <p:sldId id="447" r:id="rId28"/>
    <p:sldId id="495" r:id="rId29"/>
    <p:sldId id="494" r:id="rId30"/>
    <p:sldId id="373" r:id="rId31"/>
    <p:sldId id="389" r:id="rId32"/>
    <p:sldId id="327" r:id="rId33"/>
    <p:sldId id="372" r:id="rId34"/>
  </p:sldIdLst>
  <p:sldSz cx="9144000" cy="6858000" type="screen4x3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0BE5"/>
    <a:srgbClr val="F4CE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129" autoAdjust="0"/>
    <p:restoredTop sz="86443" autoAdjust="0"/>
  </p:normalViewPr>
  <p:slideViewPr>
    <p:cSldViewPr>
      <p:cViewPr varScale="1">
        <p:scale>
          <a:sx n="90" d="100"/>
          <a:sy n="90" d="100"/>
        </p:scale>
        <p:origin x="1843" y="3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wmf"/><Relationship Id="rId3" Type="http://schemas.openxmlformats.org/officeDocument/2006/relationships/image" Target="../media/image177.wmf"/><Relationship Id="rId7" Type="http://schemas.openxmlformats.org/officeDocument/2006/relationships/image" Target="../media/image181.wmf"/><Relationship Id="rId12" Type="http://schemas.openxmlformats.org/officeDocument/2006/relationships/image" Target="../media/image186.wmf"/><Relationship Id="rId2" Type="http://schemas.openxmlformats.org/officeDocument/2006/relationships/image" Target="../media/image176.wmf"/><Relationship Id="rId1" Type="http://schemas.openxmlformats.org/officeDocument/2006/relationships/image" Target="../media/image175.wmf"/><Relationship Id="rId6" Type="http://schemas.openxmlformats.org/officeDocument/2006/relationships/image" Target="../media/image180.wmf"/><Relationship Id="rId11" Type="http://schemas.openxmlformats.org/officeDocument/2006/relationships/image" Target="../media/image185.wmf"/><Relationship Id="rId5" Type="http://schemas.openxmlformats.org/officeDocument/2006/relationships/image" Target="../media/image179.wmf"/><Relationship Id="rId10" Type="http://schemas.openxmlformats.org/officeDocument/2006/relationships/image" Target="../media/image184.wmf"/><Relationship Id="rId4" Type="http://schemas.openxmlformats.org/officeDocument/2006/relationships/image" Target="../media/image178.wmf"/><Relationship Id="rId9" Type="http://schemas.openxmlformats.org/officeDocument/2006/relationships/image" Target="../media/image183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11" Type="http://schemas.openxmlformats.org/officeDocument/2006/relationships/image" Target="../media/image78.wmf"/><Relationship Id="rId5" Type="http://schemas.openxmlformats.org/officeDocument/2006/relationships/image" Target="../media/image72.wmf"/><Relationship Id="rId10" Type="http://schemas.openxmlformats.org/officeDocument/2006/relationships/image" Target="../media/image77.wmf"/><Relationship Id="rId4" Type="http://schemas.openxmlformats.org/officeDocument/2006/relationships/image" Target="../media/image71.wmf"/><Relationship Id="rId9" Type="http://schemas.openxmlformats.org/officeDocument/2006/relationships/image" Target="../media/image7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4" Type="http://schemas.openxmlformats.org/officeDocument/2006/relationships/image" Target="../media/image8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image" Target="../media/image124.wmf"/></Relationships>
</file>

<file path=ppt/drawings/_rels/vmlDrawing9.v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.wmf"/><Relationship Id="rId18" Type="http://schemas.openxmlformats.org/officeDocument/2006/relationships/image" Target="../media/image146.wmf"/><Relationship Id="rId26" Type="http://schemas.openxmlformats.org/officeDocument/2006/relationships/image" Target="../media/image154.wmf"/><Relationship Id="rId39" Type="http://schemas.openxmlformats.org/officeDocument/2006/relationships/image" Target="../media/image167.wmf"/><Relationship Id="rId21" Type="http://schemas.openxmlformats.org/officeDocument/2006/relationships/image" Target="../media/image149.wmf"/><Relationship Id="rId34" Type="http://schemas.openxmlformats.org/officeDocument/2006/relationships/image" Target="../media/image162.wmf"/><Relationship Id="rId42" Type="http://schemas.openxmlformats.org/officeDocument/2006/relationships/image" Target="../media/image170.wmf"/><Relationship Id="rId7" Type="http://schemas.openxmlformats.org/officeDocument/2006/relationships/image" Target="../media/image135.wmf"/><Relationship Id="rId2" Type="http://schemas.openxmlformats.org/officeDocument/2006/relationships/image" Target="../media/image130.wmf"/><Relationship Id="rId16" Type="http://schemas.openxmlformats.org/officeDocument/2006/relationships/image" Target="../media/image144.wmf"/><Relationship Id="rId20" Type="http://schemas.openxmlformats.org/officeDocument/2006/relationships/image" Target="../media/image148.wmf"/><Relationship Id="rId29" Type="http://schemas.openxmlformats.org/officeDocument/2006/relationships/image" Target="../media/image157.wmf"/><Relationship Id="rId41" Type="http://schemas.openxmlformats.org/officeDocument/2006/relationships/image" Target="../media/image169.wmf"/><Relationship Id="rId1" Type="http://schemas.openxmlformats.org/officeDocument/2006/relationships/image" Target="../media/image129.wmf"/><Relationship Id="rId6" Type="http://schemas.openxmlformats.org/officeDocument/2006/relationships/image" Target="../media/image134.wmf"/><Relationship Id="rId11" Type="http://schemas.openxmlformats.org/officeDocument/2006/relationships/image" Target="../media/image139.wmf"/><Relationship Id="rId24" Type="http://schemas.openxmlformats.org/officeDocument/2006/relationships/image" Target="../media/image152.wmf"/><Relationship Id="rId32" Type="http://schemas.openxmlformats.org/officeDocument/2006/relationships/image" Target="../media/image160.wmf"/><Relationship Id="rId37" Type="http://schemas.openxmlformats.org/officeDocument/2006/relationships/image" Target="../media/image165.wmf"/><Relationship Id="rId40" Type="http://schemas.openxmlformats.org/officeDocument/2006/relationships/image" Target="../media/image168.wmf"/><Relationship Id="rId5" Type="http://schemas.openxmlformats.org/officeDocument/2006/relationships/image" Target="../media/image133.wmf"/><Relationship Id="rId15" Type="http://schemas.openxmlformats.org/officeDocument/2006/relationships/image" Target="../media/image143.wmf"/><Relationship Id="rId23" Type="http://schemas.openxmlformats.org/officeDocument/2006/relationships/image" Target="../media/image151.wmf"/><Relationship Id="rId28" Type="http://schemas.openxmlformats.org/officeDocument/2006/relationships/image" Target="../media/image156.wmf"/><Relationship Id="rId36" Type="http://schemas.openxmlformats.org/officeDocument/2006/relationships/image" Target="../media/image164.wmf"/><Relationship Id="rId10" Type="http://schemas.openxmlformats.org/officeDocument/2006/relationships/image" Target="../media/image138.wmf"/><Relationship Id="rId19" Type="http://schemas.openxmlformats.org/officeDocument/2006/relationships/image" Target="../media/image147.wmf"/><Relationship Id="rId31" Type="http://schemas.openxmlformats.org/officeDocument/2006/relationships/image" Target="../media/image159.wmf"/><Relationship Id="rId44" Type="http://schemas.openxmlformats.org/officeDocument/2006/relationships/image" Target="../media/image172.wmf"/><Relationship Id="rId4" Type="http://schemas.openxmlformats.org/officeDocument/2006/relationships/image" Target="../media/image132.wmf"/><Relationship Id="rId9" Type="http://schemas.openxmlformats.org/officeDocument/2006/relationships/image" Target="../media/image137.wmf"/><Relationship Id="rId14" Type="http://schemas.openxmlformats.org/officeDocument/2006/relationships/image" Target="../media/image142.wmf"/><Relationship Id="rId22" Type="http://schemas.openxmlformats.org/officeDocument/2006/relationships/image" Target="../media/image150.wmf"/><Relationship Id="rId27" Type="http://schemas.openxmlformats.org/officeDocument/2006/relationships/image" Target="../media/image155.wmf"/><Relationship Id="rId30" Type="http://schemas.openxmlformats.org/officeDocument/2006/relationships/image" Target="../media/image158.wmf"/><Relationship Id="rId35" Type="http://schemas.openxmlformats.org/officeDocument/2006/relationships/image" Target="../media/image163.wmf"/><Relationship Id="rId43" Type="http://schemas.openxmlformats.org/officeDocument/2006/relationships/image" Target="../media/image171.wmf"/><Relationship Id="rId8" Type="http://schemas.openxmlformats.org/officeDocument/2006/relationships/image" Target="../media/image136.wmf"/><Relationship Id="rId3" Type="http://schemas.openxmlformats.org/officeDocument/2006/relationships/image" Target="../media/image131.wmf"/><Relationship Id="rId12" Type="http://schemas.openxmlformats.org/officeDocument/2006/relationships/image" Target="../media/image140.wmf"/><Relationship Id="rId17" Type="http://schemas.openxmlformats.org/officeDocument/2006/relationships/image" Target="../media/image145.wmf"/><Relationship Id="rId25" Type="http://schemas.openxmlformats.org/officeDocument/2006/relationships/image" Target="../media/image153.wmf"/><Relationship Id="rId33" Type="http://schemas.openxmlformats.org/officeDocument/2006/relationships/image" Target="../media/image161.wmf"/><Relationship Id="rId38" Type="http://schemas.openxmlformats.org/officeDocument/2006/relationships/image" Target="../media/image1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2E6674A9-77CA-41E2-A638-D4AC6C21D67A}" type="datetimeFigureOut">
              <a:rPr lang="zh-TW" altLang="en-US" smtClean="0"/>
              <a:t>2018/6/23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F2A0A1CD-B7EF-45C4-8B6C-C161DBC5BF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2604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E5597806-3ADB-485D-8F0B-5261831B9071}" type="datetimeFigureOut">
              <a:rPr lang="zh-TW" altLang="en-US" smtClean="0"/>
              <a:t>2018/6/23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5BD39808-6195-4C32-B2EC-8E9FA04BE4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484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BF1F2-A362-43A0-B342-EEE372D24EAE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2730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9808-6195-4C32-B2EC-8E9FA04BE4DC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6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21565-1498-441A-AE64-82D2F5D78D79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3483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9808-6195-4C32-B2EC-8E9FA04BE4DC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1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9938"/>
            <a:ext cx="5114925" cy="3835400"/>
          </a:xfrm>
          <a:ln/>
        </p:spPr>
      </p:sp>
      <p:sp>
        <p:nvSpPr>
          <p:cNvPr id="9421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9421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52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894" indent="-285729" defTabSz="99052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2916" indent="-228583" defTabSz="99052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081" indent="-228583" defTabSz="99052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247" indent="-228583" defTabSz="99052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414" indent="-228583" defTabSz="99052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580" indent="-228583" defTabSz="99052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8746" indent="-228583" defTabSz="99052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5912" indent="-228583" defTabSz="99052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B9C33E8-F173-4799-B8A2-541C0F02BFEB}" type="slidenum">
              <a:rPr lang="zh-TW" altLang="en-US" sz="1300"/>
              <a:pPr eaLnBrk="1" hangingPunct="1">
                <a:spcBef>
                  <a:spcPct val="0"/>
                </a:spcBef>
              </a:pPr>
              <a:t>32</a:t>
            </a:fld>
            <a:endParaRPr lang="zh-TW" alt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9F415D-6DC0-4F18-869B-8B1A05978BDE}" type="slidenum">
              <a:rPr lang="en-US" altLang="zh-TW"/>
              <a:pPr/>
              <a:t>33</a:t>
            </a:fld>
            <a:endParaRPr lang="en-US" altLang="zh-TW"/>
          </a:p>
        </p:txBody>
      </p:sp>
      <p:sp>
        <p:nvSpPr>
          <p:cNvPr id="78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9938"/>
            <a:ext cx="5113338" cy="3835400"/>
          </a:xfrm>
          <a:ln/>
        </p:spPr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2513"/>
            <a:ext cx="5203825" cy="4603750"/>
          </a:xfrm>
        </p:spPr>
        <p:txBody>
          <a:bodyPr lIns="92210" tIns="46106" rIns="92210" bIns="46106"/>
          <a:lstStyle/>
          <a:p>
            <a:endParaRPr lang="zh-TW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BBB5-08E0-49B6-AFDD-8CE2401BF412}" type="datetime1">
              <a:rPr lang="zh-TW" altLang="en-US" smtClean="0"/>
              <a:t>2018/6/23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3712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7D07-2C7A-469B-B9C5-58777D972D42}" type="datetime1">
              <a:rPr lang="zh-TW" altLang="en-US" smtClean="0"/>
              <a:t>2018/6/23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67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D16-6081-4D28-9064-DE39A265C424}" type="datetime1">
              <a:rPr lang="zh-TW" altLang="en-US" smtClean="0"/>
              <a:t>2018/6/23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9313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1524000" y="152400"/>
            <a:ext cx="7197725" cy="6477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2865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2865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7446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/>
          <p:cNvSpPr/>
          <p:nvPr userDrawn="1"/>
        </p:nvSpPr>
        <p:spPr>
          <a:xfrm>
            <a:off x="8388424" y="6470245"/>
            <a:ext cx="216024" cy="144015"/>
          </a:xfrm>
          <a:prstGeom prst="ellipse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7380312" y="6525344"/>
            <a:ext cx="1080120" cy="293117"/>
          </a:xfrm>
        </p:spPr>
        <p:txBody>
          <a:bodyPr/>
          <a:lstStyle/>
          <a:p>
            <a:fld id="{8435A50F-3E7C-49A5-93DD-46DB3034E410}" type="datetime1">
              <a:rPr lang="zh-TW" altLang="en-US" smtClean="0"/>
              <a:t>2018/6/23</a:t>
            </a:fld>
            <a:endParaRPr lang="zh-TW" alt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69459" y="6325640"/>
            <a:ext cx="574541" cy="487736"/>
          </a:xfrm>
        </p:spPr>
        <p:txBody>
          <a:bodyPr/>
          <a:lstStyle>
            <a:lvl1pPr>
              <a:defRPr sz="2800"/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22" name="矩形 21"/>
          <p:cNvSpPr/>
          <p:nvPr userDrawn="1"/>
        </p:nvSpPr>
        <p:spPr>
          <a:xfrm>
            <a:off x="467544" y="6525344"/>
            <a:ext cx="8028000" cy="45719"/>
          </a:xfrm>
          <a:prstGeom prst="rect">
            <a:avLst/>
          </a:prstGeom>
          <a:gradFill flip="none" rotWithShape="1">
            <a:gsLst>
              <a:gs pos="100000">
                <a:srgbClr val="7030A0"/>
              </a:gs>
              <a:gs pos="45000">
                <a:schemeClr val="accent1">
                  <a:lumMod val="60000"/>
                  <a:lumOff val="40000"/>
                </a:schemeClr>
              </a:gs>
              <a:gs pos="15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Text Box 89"/>
          <p:cNvSpPr txBox="1">
            <a:spLocks noChangeArrowheads="1"/>
          </p:cNvSpPr>
          <p:nvPr userDrawn="1"/>
        </p:nvSpPr>
        <p:spPr bwMode="auto">
          <a:xfrm>
            <a:off x="971376" y="6525344"/>
            <a:ext cx="69850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kumimoji="0" lang="en-US" altLang="zh-TW" sz="11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  <a:ea typeface="標楷體" pitchFamily="65" charset="-120"/>
              </a:rPr>
              <a:t>2015 Master</a:t>
            </a:r>
            <a:r>
              <a:rPr kumimoji="0" lang="en-US" altLang="zh-TW" sz="1100" b="1" baseline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  <a:ea typeface="標楷體" pitchFamily="65" charset="-120"/>
              </a:rPr>
              <a:t> T</a:t>
            </a:r>
            <a:r>
              <a:rPr kumimoji="0" lang="en-US" altLang="zh-TW" sz="11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  <a:ea typeface="標楷體" pitchFamily="65" charset="-120"/>
              </a:rPr>
              <a:t>hesis Oral Defense , MSV,</a:t>
            </a:r>
            <a:r>
              <a:rPr kumimoji="0" lang="en-US" altLang="zh-TW" sz="1100" b="1" baseline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  <a:ea typeface="標楷體" pitchFamily="65" charset="-120"/>
              </a:rPr>
              <a:t> </a:t>
            </a:r>
            <a:r>
              <a:rPr lang="en-US" altLang="zh-TW" sz="11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</a:rPr>
              <a:t>National Taiwan Ocean </a:t>
            </a:r>
            <a:r>
              <a:rPr lang="en-US" altLang="zh-TW" sz="11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</a:rPr>
              <a:t>University</a:t>
            </a:r>
            <a:r>
              <a:rPr lang="en-US" altLang="zh-CN" sz="11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</a:rPr>
              <a:t>, </a:t>
            </a:r>
            <a:r>
              <a:rPr lang="en-US" altLang="zh-CN" sz="11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</a:rPr>
              <a:t>Keelung </a:t>
            </a:r>
            <a:endParaRPr lang="en-US" altLang="zh-TW" sz="1100" b="1" dirty="0">
              <a:solidFill>
                <a:schemeClr val="accent1">
                  <a:lumMod val="60000"/>
                  <a:lumOff val="40000"/>
                </a:schemeClr>
              </a:solidFill>
              <a:latin typeface="Cataneo BT" panose="03020802040502060804" pitchFamily="66" charset="0"/>
            </a:endParaRPr>
          </a:p>
        </p:txBody>
      </p:sp>
      <p:pic>
        <p:nvPicPr>
          <p:cNvPr id="24" name="Picture 12" descr="海鷗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3" y="1628800"/>
            <a:ext cx="5436605" cy="4081952"/>
          </a:xfrm>
          <a:prstGeom prst="rect">
            <a:avLst/>
          </a:prstGeom>
          <a:ln>
            <a:noFill/>
          </a:ln>
          <a:effectLst>
            <a:reflection stA="25000" endPos="65000" dist="508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 userDrawn="1"/>
        </p:nvSpPr>
        <p:spPr>
          <a:xfrm rot="16200000">
            <a:off x="-1877316" y="3783893"/>
            <a:ext cx="4644000" cy="45719"/>
          </a:xfrm>
          <a:prstGeom prst="rect">
            <a:avLst/>
          </a:prstGeom>
          <a:gradFill flip="none" rotWithShape="1">
            <a:gsLst>
              <a:gs pos="75000">
                <a:srgbClr val="E3C8E6"/>
              </a:gs>
              <a:gs pos="100000">
                <a:srgbClr val="A432A4"/>
              </a:gs>
              <a:gs pos="60000">
                <a:srgbClr val="E3C8E6"/>
              </a:gs>
              <a:gs pos="35000">
                <a:srgbClr val="FFFF99"/>
              </a:gs>
              <a:gs pos="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3" y="6021288"/>
            <a:ext cx="1008112" cy="8426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 userDrawn="1"/>
        </p:nvSpPr>
        <p:spPr>
          <a:xfrm>
            <a:off x="619944" y="1151033"/>
            <a:ext cx="8028000" cy="45719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54000">
                <a:srgbClr val="92D050"/>
              </a:gs>
              <a:gs pos="15000">
                <a:srgbClr val="008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9" y="908800"/>
            <a:ext cx="77607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6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13716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87CD2C7-C2D0-43C9-86CF-5B351D193E74}" type="datetime10">
              <a:rPr lang="zh-TW" altLang="en-US"/>
              <a:pPr/>
              <a:t>13:46</a:t>
            </a:fld>
            <a:r>
              <a:rPr lang="en-US" altLang="zh-TW"/>
              <a:t>March 20, 2013</a:t>
            </a: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3581400" y="6292850"/>
            <a:ext cx="3276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BEM 4-Taiwan, 2013</a:t>
            </a:r>
          </a:p>
          <a:p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</a:t>
            </a:r>
            <a:fld id="{81515A97-7371-4FA8-93EE-743132B021C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7067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0401-4DF3-4060-B5FE-AF29003E54C2}" type="datetime1">
              <a:rPr lang="zh-TW" altLang="en-US" smtClean="0"/>
              <a:t>2018/6/23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2202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E7E2-4949-48B5-A847-5CBCF263E7D1}" type="datetime1">
              <a:rPr lang="zh-TW" altLang="en-US" smtClean="0"/>
              <a:t>2018/6/23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195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CEB7C-DC3A-4041-89DA-9E3B23C12448}" type="datetime1">
              <a:rPr lang="zh-TW" altLang="en-US" smtClean="0"/>
              <a:t>2018/6/23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597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877E-2AEA-4DFD-85E4-E9C9C1868935}" type="datetime1">
              <a:rPr lang="zh-TW" altLang="en-US" smtClean="0"/>
              <a:t>2018/6/23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798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7369968" y="6113189"/>
            <a:ext cx="874440" cy="340147"/>
          </a:xfrm>
        </p:spPr>
        <p:txBody>
          <a:bodyPr/>
          <a:lstStyle/>
          <a:p>
            <a:fld id="{A1420202-EAB2-401F-9F0E-2EFC03F40F0B}" type="datetime1">
              <a:rPr lang="zh-TW" altLang="en-US" smtClean="0"/>
              <a:t>2018/6/23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244408" y="6309320"/>
            <a:ext cx="648072" cy="365125"/>
          </a:xfr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fld id="{302DEB35-6EDE-4EB4-931B-691F38BA24C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985972" y="6453335"/>
            <a:ext cx="7258436" cy="72009"/>
          </a:xfrm>
          <a:prstGeom prst="rect">
            <a:avLst/>
          </a:prstGeom>
          <a:solidFill>
            <a:srgbClr val="F4CE2C">
              <a:alpha val="85882"/>
            </a:srgbClr>
          </a:solidFill>
          <a:ln>
            <a:solidFill>
              <a:srgbClr val="F4C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3" y="5949281"/>
            <a:ext cx="998925" cy="89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370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B811B-4B1B-4A52-A7B5-00C69BAB0BB6}" type="datetime1">
              <a:rPr lang="zh-TW" altLang="en-US" smtClean="0"/>
              <a:t>2018/6/23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186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FD67-2C30-4CFF-92FB-EF95E65F5F56}" type="datetime1">
              <a:rPr lang="zh-TW" altLang="en-US" smtClean="0"/>
              <a:t>2018/6/23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7553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6C79-F2C7-4EB1-A8B5-2B800866E2C4}" type="datetime1">
              <a:rPr lang="zh-TW" altLang="en-US" smtClean="0"/>
              <a:t>2018/6/23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2760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chemeClr val="bg2">
                <a:tint val="80000"/>
                <a:satMod val="300000"/>
              </a:schemeClr>
            </a:gs>
            <a:gs pos="100000">
              <a:schemeClr val="accent6">
                <a:lumMod val="40000"/>
                <a:lumOff val="60000"/>
                <a:alpha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26646-D946-4F9E-828A-A6600D5BA008}" type="datetime1">
              <a:rPr lang="zh-TW" altLang="en-US" smtClean="0"/>
              <a:t>2018/6/23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890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jp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NUL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74.wmf"/><Relationship Id="rId26" Type="http://schemas.openxmlformats.org/officeDocument/2006/relationships/image" Target="../media/image78.wmf"/><Relationship Id="rId3" Type="http://schemas.openxmlformats.org/officeDocument/2006/relationships/oleObject" Target="../embeddings/oleObject2.bin"/><Relationship Id="rId21" Type="http://schemas.openxmlformats.org/officeDocument/2006/relationships/oleObject" Target="../embeddings/oleObject12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71.wmf"/><Relationship Id="rId17" Type="http://schemas.openxmlformats.org/officeDocument/2006/relationships/oleObject" Target="../embeddings/oleObject10.bin"/><Relationship Id="rId25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.wmf"/><Relationship Id="rId20" Type="http://schemas.openxmlformats.org/officeDocument/2006/relationships/image" Target="../media/image75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7.bin"/><Relationship Id="rId24" Type="http://schemas.openxmlformats.org/officeDocument/2006/relationships/image" Target="../media/image77.wmf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9.bin"/><Relationship Id="rId23" Type="http://schemas.openxmlformats.org/officeDocument/2006/relationships/oleObject" Target="../embeddings/oleObject13.bin"/><Relationship Id="rId28" Type="http://schemas.openxmlformats.org/officeDocument/2006/relationships/oleObject" Target="../embeddings/oleObject16.bin"/><Relationship Id="rId10" Type="http://schemas.openxmlformats.org/officeDocument/2006/relationships/image" Target="../media/image70.wmf"/><Relationship Id="rId19" Type="http://schemas.openxmlformats.org/officeDocument/2006/relationships/oleObject" Target="../embeddings/oleObject11.bin"/><Relationship Id="rId4" Type="http://schemas.openxmlformats.org/officeDocument/2006/relationships/image" Target="../media/image68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72.wmf"/><Relationship Id="rId22" Type="http://schemas.openxmlformats.org/officeDocument/2006/relationships/image" Target="../media/image76.wmf"/><Relationship Id="rId27" Type="http://schemas.openxmlformats.org/officeDocument/2006/relationships/oleObject" Target="../embeddings/oleObject1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0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7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8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88.wmf"/><Relationship Id="rId3" Type="http://schemas.openxmlformats.org/officeDocument/2006/relationships/image" Target="../media/image90.png"/><Relationship Id="rId7" Type="http://schemas.openxmlformats.org/officeDocument/2006/relationships/image" Target="../media/image93.jpeg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2.jpeg"/><Relationship Id="rId11" Type="http://schemas.openxmlformats.org/officeDocument/2006/relationships/image" Target="../media/image87.wmf"/><Relationship Id="rId5" Type="http://schemas.openxmlformats.org/officeDocument/2006/relationships/image" Target="../media/image22.jpeg"/><Relationship Id="rId15" Type="http://schemas.openxmlformats.org/officeDocument/2006/relationships/image" Target="../media/image89.wmf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91.png"/><Relationship Id="rId9" Type="http://schemas.openxmlformats.org/officeDocument/2006/relationships/image" Target="../media/image86.wmf"/><Relationship Id="rId14" Type="http://schemas.openxmlformats.org/officeDocument/2006/relationships/oleObject" Target="../embeddings/oleObject25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7" Type="http://schemas.openxmlformats.org/officeDocument/2006/relationships/image" Target="../media/image105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emf"/><Relationship Id="rId5" Type="http://schemas.openxmlformats.org/officeDocument/2006/relationships/image" Target="../media/image103.emf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emf"/><Relationship Id="rId3" Type="http://schemas.openxmlformats.org/officeDocument/2006/relationships/image" Target="../media/image119.emf"/><Relationship Id="rId7" Type="http://schemas.openxmlformats.org/officeDocument/2006/relationships/image" Target="../media/image11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21.wmf"/><Relationship Id="rId4" Type="http://schemas.openxmlformats.org/officeDocument/2006/relationships/image" Target="../media/image120.wmf"/><Relationship Id="rId9" Type="http://schemas.openxmlformats.org/officeDocument/2006/relationships/image" Target="../media/image12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oleObject" Target="../embeddings/oleObject27.bin"/><Relationship Id="rId7" Type="http://schemas.openxmlformats.org/officeDocument/2006/relationships/image" Target="../media/image128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4.wmf"/><Relationship Id="rId9" Type="http://schemas.openxmlformats.org/officeDocument/2006/relationships/image" Target="../media/image125.wmf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41.bin"/><Relationship Id="rId21" Type="http://schemas.openxmlformats.org/officeDocument/2006/relationships/image" Target="../media/image137.wmf"/><Relationship Id="rId42" Type="http://schemas.openxmlformats.org/officeDocument/2006/relationships/oleObject" Target="../embeddings/oleObject49.bin"/><Relationship Id="rId47" Type="http://schemas.openxmlformats.org/officeDocument/2006/relationships/image" Target="../media/image150.wmf"/><Relationship Id="rId63" Type="http://schemas.openxmlformats.org/officeDocument/2006/relationships/image" Target="../media/image158.wmf"/><Relationship Id="rId68" Type="http://schemas.openxmlformats.org/officeDocument/2006/relationships/oleObject" Target="../embeddings/oleObject62.bin"/><Relationship Id="rId84" Type="http://schemas.openxmlformats.org/officeDocument/2006/relationships/oleObject" Target="../embeddings/oleObject70.bin"/><Relationship Id="rId89" Type="http://schemas.openxmlformats.org/officeDocument/2006/relationships/image" Target="../media/image171.wmf"/><Relationship Id="rId16" Type="http://schemas.openxmlformats.org/officeDocument/2006/relationships/oleObject" Target="../embeddings/oleObject36.bin"/><Relationship Id="rId11" Type="http://schemas.openxmlformats.org/officeDocument/2006/relationships/image" Target="../media/image132.wmf"/><Relationship Id="rId32" Type="http://schemas.openxmlformats.org/officeDocument/2006/relationships/oleObject" Target="../embeddings/oleObject44.bin"/><Relationship Id="rId37" Type="http://schemas.openxmlformats.org/officeDocument/2006/relationships/image" Target="../media/image145.wmf"/><Relationship Id="rId53" Type="http://schemas.openxmlformats.org/officeDocument/2006/relationships/image" Target="../media/image153.wmf"/><Relationship Id="rId58" Type="http://schemas.openxmlformats.org/officeDocument/2006/relationships/oleObject" Target="../embeddings/oleObject57.bin"/><Relationship Id="rId74" Type="http://schemas.openxmlformats.org/officeDocument/2006/relationships/oleObject" Target="../embeddings/oleObject65.bin"/><Relationship Id="rId79" Type="http://schemas.openxmlformats.org/officeDocument/2006/relationships/image" Target="../media/image166.wmf"/><Relationship Id="rId5" Type="http://schemas.openxmlformats.org/officeDocument/2006/relationships/oleObject" Target="../embeddings/oleObject30.bin"/><Relationship Id="rId90" Type="http://schemas.openxmlformats.org/officeDocument/2006/relationships/oleObject" Target="../embeddings/oleObject73.bin"/><Relationship Id="rId14" Type="http://schemas.openxmlformats.org/officeDocument/2006/relationships/oleObject" Target="../embeddings/oleObject35.bin"/><Relationship Id="rId22" Type="http://schemas.openxmlformats.org/officeDocument/2006/relationships/oleObject" Target="../embeddings/oleObject39.bin"/><Relationship Id="rId27" Type="http://schemas.openxmlformats.org/officeDocument/2006/relationships/image" Target="../media/image140.wmf"/><Relationship Id="rId30" Type="http://schemas.openxmlformats.org/officeDocument/2006/relationships/oleObject" Target="../embeddings/oleObject43.bin"/><Relationship Id="rId35" Type="http://schemas.openxmlformats.org/officeDocument/2006/relationships/image" Target="../media/image144.wmf"/><Relationship Id="rId43" Type="http://schemas.openxmlformats.org/officeDocument/2006/relationships/image" Target="../media/image148.wmf"/><Relationship Id="rId48" Type="http://schemas.openxmlformats.org/officeDocument/2006/relationships/oleObject" Target="../embeddings/oleObject52.bin"/><Relationship Id="rId56" Type="http://schemas.openxmlformats.org/officeDocument/2006/relationships/oleObject" Target="../embeddings/oleObject56.bin"/><Relationship Id="rId64" Type="http://schemas.openxmlformats.org/officeDocument/2006/relationships/oleObject" Target="../embeddings/oleObject60.bin"/><Relationship Id="rId69" Type="http://schemas.openxmlformats.org/officeDocument/2006/relationships/image" Target="../media/image161.wmf"/><Relationship Id="rId77" Type="http://schemas.openxmlformats.org/officeDocument/2006/relationships/image" Target="../media/image165.wmf"/><Relationship Id="rId8" Type="http://schemas.openxmlformats.org/officeDocument/2006/relationships/oleObject" Target="../embeddings/oleObject32.bin"/><Relationship Id="rId51" Type="http://schemas.openxmlformats.org/officeDocument/2006/relationships/image" Target="../media/image152.wmf"/><Relationship Id="rId72" Type="http://schemas.openxmlformats.org/officeDocument/2006/relationships/oleObject" Target="../embeddings/oleObject64.bin"/><Relationship Id="rId80" Type="http://schemas.openxmlformats.org/officeDocument/2006/relationships/oleObject" Target="../embeddings/oleObject68.bin"/><Relationship Id="rId85" Type="http://schemas.openxmlformats.org/officeDocument/2006/relationships/image" Target="../media/image169.wmf"/><Relationship Id="rId3" Type="http://schemas.openxmlformats.org/officeDocument/2006/relationships/oleObject" Target="../embeddings/oleObject29.bin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135.wmf"/><Relationship Id="rId25" Type="http://schemas.openxmlformats.org/officeDocument/2006/relationships/image" Target="../media/image139.wmf"/><Relationship Id="rId33" Type="http://schemas.openxmlformats.org/officeDocument/2006/relationships/image" Target="../media/image143.wmf"/><Relationship Id="rId38" Type="http://schemas.openxmlformats.org/officeDocument/2006/relationships/oleObject" Target="../embeddings/oleObject47.bin"/><Relationship Id="rId46" Type="http://schemas.openxmlformats.org/officeDocument/2006/relationships/oleObject" Target="../embeddings/oleObject51.bin"/><Relationship Id="rId59" Type="http://schemas.openxmlformats.org/officeDocument/2006/relationships/image" Target="../media/image156.wmf"/><Relationship Id="rId67" Type="http://schemas.openxmlformats.org/officeDocument/2006/relationships/image" Target="../media/image160.wmf"/><Relationship Id="rId20" Type="http://schemas.openxmlformats.org/officeDocument/2006/relationships/oleObject" Target="../embeddings/oleObject38.bin"/><Relationship Id="rId41" Type="http://schemas.openxmlformats.org/officeDocument/2006/relationships/image" Target="../media/image147.wmf"/><Relationship Id="rId54" Type="http://schemas.openxmlformats.org/officeDocument/2006/relationships/oleObject" Target="../embeddings/oleObject55.bin"/><Relationship Id="rId62" Type="http://schemas.openxmlformats.org/officeDocument/2006/relationships/oleObject" Target="../embeddings/oleObject59.bin"/><Relationship Id="rId70" Type="http://schemas.openxmlformats.org/officeDocument/2006/relationships/oleObject" Target="../embeddings/oleObject63.bin"/><Relationship Id="rId75" Type="http://schemas.openxmlformats.org/officeDocument/2006/relationships/image" Target="../media/image164.wmf"/><Relationship Id="rId83" Type="http://schemas.openxmlformats.org/officeDocument/2006/relationships/image" Target="../media/image168.wmf"/><Relationship Id="rId88" Type="http://schemas.openxmlformats.org/officeDocument/2006/relationships/oleObject" Target="../embeddings/oleObject72.bin"/><Relationship Id="rId91" Type="http://schemas.openxmlformats.org/officeDocument/2006/relationships/image" Target="../media/image172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0.wmf"/><Relationship Id="rId15" Type="http://schemas.openxmlformats.org/officeDocument/2006/relationships/image" Target="../media/image134.wmf"/><Relationship Id="rId23" Type="http://schemas.openxmlformats.org/officeDocument/2006/relationships/image" Target="../media/image138.wmf"/><Relationship Id="rId28" Type="http://schemas.openxmlformats.org/officeDocument/2006/relationships/oleObject" Target="../embeddings/oleObject42.bin"/><Relationship Id="rId36" Type="http://schemas.openxmlformats.org/officeDocument/2006/relationships/oleObject" Target="../embeddings/oleObject46.bin"/><Relationship Id="rId49" Type="http://schemas.openxmlformats.org/officeDocument/2006/relationships/image" Target="../media/image151.wmf"/><Relationship Id="rId57" Type="http://schemas.openxmlformats.org/officeDocument/2006/relationships/image" Target="../media/image155.wmf"/><Relationship Id="rId10" Type="http://schemas.openxmlformats.org/officeDocument/2006/relationships/oleObject" Target="../embeddings/oleObject33.bin"/><Relationship Id="rId31" Type="http://schemas.openxmlformats.org/officeDocument/2006/relationships/image" Target="../media/image142.wmf"/><Relationship Id="rId44" Type="http://schemas.openxmlformats.org/officeDocument/2006/relationships/oleObject" Target="../embeddings/oleObject50.bin"/><Relationship Id="rId52" Type="http://schemas.openxmlformats.org/officeDocument/2006/relationships/oleObject" Target="../embeddings/oleObject54.bin"/><Relationship Id="rId60" Type="http://schemas.openxmlformats.org/officeDocument/2006/relationships/oleObject" Target="../embeddings/oleObject58.bin"/><Relationship Id="rId65" Type="http://schemas.openxmlformats.org/officeDocument/2006/relationships/image" Target="../media/image159.wmf"/><Relationship Id="rId73" Type="http://schemas.openxmlformats.org/officeDocument/2006/relationships/image" Target="../media/image163.wmf"/><Relationship Id="rId78" Type="http://schemas.openxmlformats.org/officeDocument/2006/relationships/oleObject" Target="../embeddings/oleObject67.bin"/><Relationship Id="rId81" Type="http://schemas.openxmlformats.org/officeDocument/2006/relationships/image" Target="../media/image167.wmf"/><Relationship Id="rId86" Type="http://schemas.openxmlformats.org/officeDocument/2006/relationships/oleObject" Target="../embeddings/oleObject71.bin"/><Relationship Id="rId4" Type="http://schemas.openxmlformats.org/officeDocument/2006/relationships/image" Target="../media/image129.wmf"/><Relationship Id="rId9" Type="http://schemas.openxmlformats.org/officeDocument/2006/relationships/image" Target="../media/image131.wmf"/><Relationship Id="rId13" Type="http://schemas.openxmlformats.org/officeDocument/2006/relationships/image" Target="../media/image133.wmf"/><Relationship Id="rId18" Type="http://schemas.openxmlformats.org/officeDocument/2006/relationships/oleObject" Target="../embeddings/oleObject37.bin"/><Relationship Id="rId39" Type="http://schemas.openxmlformats.org/officeDocument/2006/relationships/image" Target="../media/image146.wmf"/><Relationship Id="rId34" Type="http://schemas.openxmlformats.org/officeDocument/2006/relationships/oleObject" Target="../embeddings/oleObject45.bin"/><Relationship Id="rId50" Type="http://schemas.openxmlformats.org/officeDocument/2006/relationships/oleObject" Target="../embeddings/oleObject53.bin"/><Relationship Id="rId55" Type="http://schemas.openxmlformats.org/officeDocument/2006/relationships/image" Target="../media/image154.wmf"/><Relationship Id="rId76" Type="http://schemas.openxmlformats.org/officeDocument/2006/relationships/oleObject" Target="../embeddings/oleObject66.bin"/><Relationship Id="rId7" Type="http://schemas.openxmlformats.org/officeDocument/2006/relationships/oleObject" Target="../embeddings/oleObject31.bin"/><Relationship Id="rId71" Type="http://schemas.openxmlformats.org/officeDocument/2006/relationships/image" Target="../media/image162.wmf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141.wmf"/><Relationship Id="rId24" Type="http://schemas.openxmlformats.org/officeDocument/2006/relationships/oleObject" Target="../embeddings/oleObject40.bin"/><Relationship Id="rId40" Type="http://schemas.openxmlformats.org/officeDocument/2006/relationships/oleObject" Target="../embeddings/oleObject48.bin"/><Relationship Id="rId45" Type="http://schemas.openxmlformats.org/officeDocument/2006/relationships/image" Target="../media/image149.wmf"/><Relationship Id="rId66" Type="http://schemas.openxmlformats.org/officeDocument/2006/relationships/oleObject" Target="../embeddings/oleObject61.bin"/><Relationship Id="rId87" Type="http://schemas.openxmlformats.org/officeDocument/2006/relationships/image" Target="../media/image170.wmf"/><Relationship Id="rId61" Type="http://schemas.openxmlformats.org/officeDocument/2006/relationships/image" Target="../media/image157.wmf"/><Relationship Id="rId82" Type="http://schemas.openxmlformats.org/officeDocument/2006/relationships/oleObject" Target="../embeddings/oleObject69.bin"/><Relationship Id="rId19" Type="http://schemas.openxmlformats.org/officeDocument/2006/relationships/image" Target="../media/image136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wmf"/><Relationship Id="rId13" Type="http://schemas.openxmlformats.org/officeDocument/2006/relationships/oleObject" Target="../embeddings/oleObject79.bin"/><Relationship Id="rId18" Type="http://schemas.openxmlformats.org/officeDocument/2006/relationships/image" Target="../media/image182.wmf"/><Relationship Id="rId26" Type="http://schemas.openxmlformats.org/officeDocument/2006/relationships/oleObject" Target="../embeddings/oleObject85.bin"/><Relationship Id="rId3" Type="http://schemas.openxmlformats.org/officeDocument/2006/relationships/oleObject" Target="../embeddings/oleObject74.bin"/><Relationship Id="rId21" Type="http://schemas.openxmlformats.org/officeDocument/2006/relationships/image" Target="../media/image183.wmf"/><Relationship Id="rId7" Type="http://schemas.openxmlformats.org/officeDocument/2006/relationships/oleObject" Target="../embeddings/oleObject76.bin"/><Relationship Id="rId12" Type="http://schemas.openxmlformats.org/officeDocument/2006/relationships/image" Target="../media/image179.wmf"/><Relationship Id="rId17" Type="http://schemas.openxmlformats.org/officeDocument/2006/relationships/oleObject" Target="../embeddings/oleObject81.bin"/><Relationship Id="rId25" Type="http://schemas.openxmlformats.org/officeDocument/2006/relationships/image" Target="../media/image185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1.wmf"/><Relationship Id="rId20" Type="http://schemas.openxmlformats.org/officeDocument/2006/relationships/oleObject" Target="../embeddings/oleObject82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76.wmf"/><Relationship Id="rId11" Type="http://schemas.openxmlformats.org/officeDocument/2006/relationships/oleObject" Target="../embeddings/oleObject78.bin"/><Relationship Id="rId24" Type="http://schemas.openxmlformats.org/officeDocument/2006/relationships/oleObject" Target="../embeddings/oleObject84.bin"/><Relationship Id="rId5" Type="http://schemas.openxmlformats.org/officeDocument/2006/relationships/oleObject" Target="../embeddings/oleObject75.bin"/><Relationship Id="rId15" Type="http://schemas.openxmlformats.org/officeDocument/2006/relationships/oleObject" Target="../embeddings/oleObject80.bin"/><Relationship Id="rId23" Type="http://schemas.openxmlformats.org/officeDocument/2006/relationships/image" Target="../media/image184.wmf"/><Relationship Id="rId28" Type="http://schemas.openxmlformats.org/officeDocument/2006/relationships/image" Target="../media/image188.png"/><Relationship Id="rId10" Type="http://schemas.openxmlformats.org/officeDocument/2006/relationships/image" Target="../media/image178.wmf"/><Relationship Id="rId19" Type="http://schemas.openxmlformats.org/officeDocument/2006/relationships/image" Target="../media/image187.png"/><Relationship Id="rId4" Type="http://schemas.openxmlformats.org/officeDocument/2006/relationships/image" Target="../media/image175.wmf"/><Relationship Id="rId9" Type="http://schemas.openxmlformats.org/officeDocument/2006/relationships/oleObject" Target="../embeddings/oleObject77.bin"/><Relationship Id="rId14" Type="http://schemas.openxmlformats.org/officeDocument/2006/relationships/image" Target="../media/image180.wmf"/><Relationship Id="rId22" Type="http://schemas.openxmlformats.org/officeDocument/2006/relationships/oleObject" Target="../embeddings/oleObject83.bin"/><Relationship Id="rId27" Type="http://schemas.openxmlformats.org/officeDocument/2006/relationships/image" Target="../media/image186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msvlab.hre.ntou.edu.tw/" TargetMode="External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2.png"/><Relationship Id="rId18" Type="http://schemas.openxmlformats.org/officeDocument/2006/relationships/image" Target="../media/image207.png"/><Relationship Id="rId26" Type="http://schemas.openxmlformats.org/officeDocument/2006/relationships/image" Target="../media/image215.png"/><Relationship Id="rId39" Type="http://schemas.openxmlformats.org/officeDocument/2006/relationships/hyperlink" Target="http://msvlab.hre.ntou.edu.tw/member/wu.cl.jpg" TargetMode="External"/><Relationship Id="rId21" Type="http://schemas.openxmlformats.org/officeDocument/2006/relationships/image" Target="../media/image210.png"/><Relationship Id="rId34" Type="http://schemas.openxmlformats.org/officeDocument/2006/relationships/image" Target="../media/image223.png"/><Relationship Id="rId42" Type="http://schemas.openxmlformats.org/officeDocument/2006/relationships/image" Target="../media/image230.jpeg"/><Relationship Id="rId47" Type="http://schemas.openxmlformats.org/officeDocument/2006/relationships/image" Target="../media/image235.jpeg"/><Relationship Id="rId50" Type="http://schemas.openxmlformats.org/officeDocument/2006/relationships/image" Target="../media/image238.png"/><Relationship Id="rId55" Type="http://schemas.openxmlformats.org/officeDocument/2006/relationships/image" Target="../media/image243.jpe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5.png"/><Relationship Id="rId29" Type="http://schemas.openxmlformats.org/officeDocument/2006/relationships/image" Target="../media/image218.png"/><Relationship Id="rId11" Type="http://schemas.openxmlformats.org/officeDocument/2006/relationships/image" Target="../media/image200.png"/><Relationship Id="rId24" Type="http://schemas.openxmlformats.org/officeDocument/2006/relationships/image" Target="../media/image213.png"/><Relationship Id="rId32" Type="http://schemas.openxmlformats.org/officeDocument/2006/relationships/image" Target="../media/image221.jpeg"/><Relationship Id="rId37" Type="http://schemas.openxmlformats.org/officeDocument/2006/relationships/image" Target="../media/image226.jpeg"/><Relationship Id="rId40" Type="http://schemas.openxmlformats.org/officeDocument/2006/relationships/image" Target="../media/image228.jpeg"/><Relationship Id="rId45" Type="http://schemas.openxmlformats.org/officeDocument/2006/relationships/image" Target="../media/image233.png"/><Relationship Id="rId53" Type="http://schemas.openxmlformats.org/officeDocument/2006/relationships/image" Target="../media/image241.jpeg"/><Relationship Id="rId58" Type="http://schemas.openxmlformats.org/officeDocument/2006/relationships/image" Target="../media/image245.jpeg"/><Relationship Id="rId5" Type="http://schemas.openxmlformats.org/officeDocument/2006/relationships/image" Target="../media/image194.png"/><Relationship Id="rId19" Type="http://schemas.openxmlformats.org/officeDocument/2006/relationships/image" Target="../media/image208.png"/><Relationship Id="rId4" Type="http://schemas.openxmlformats.org/officeDocument/2006/relationships/image" Target="../media/image193.jpe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Relationship Id="rId22" Type="http://schemas.openxmlformats.org/officeDocument/2006/relationships/image" Target="../media/image211.png"/><Relationship Id="rId27" Type="http://schemas.openxmlformats.org/officeDocument/2006/relationships/image" Target="../media/image216.png"/><Relationship Id="rId30" Type="http://schemas.openxmlformats.org/officeDocument/2006/relationships/image" Target="../media/image219.png"/><Relationship Id="rId35" Type="http://schemas.openxmlformats.org/officeDocument/2006/relationships/image" Target="../media/image224.jpeg"/><Relationship Id="rId43" Type="http://schemas.openxmlformats.org/officeDocument/2006/relationships/image" Target="../media/image231.png"/><Relationship Id="rId48" Type="http://schemas.openxmlformats.org/officeDocument/2006/relationships/image" Target="../media/image236.jpeg"/><Relationship Id="rId56" Type="http://schemas.openxmlformats.org/officeDocument/2006/relationships/hyperlink" Target="http://msvlab.hre.ntou.edu.tw/" TargetMode="External"/><Relationship Id="rId8" Type="http://schemas.openxmlformats.org/officeDocument/2006/relationships/image" Target="../media/image197.png"/><Relationship Id="rId51" Type="http://schemas.openxmlformats.org/officeDocument/2006/relationships/image" Target="../media/image239.jpeg"/><Relationship Id="rId3" Type="http://schemas.openxmlformats.org/officeDocument/2006/relationships/image" Target="../media/image192.jpeg"/><Relationship Id="rId12" Type="http://schemas.openxmlformats.org/officeDocument/2006/relationships/image" Target="../media/image201.png"/><Relationship Id="rId17" Type="http://schemas.openxmlformats.org/officeDocument/2006/relationships/image" Target="../media/image206.png"/><Relationship Id="rId25" Type="http://schemas.openxmlformats.org/officeDocument/2006/relationships/image" Target="../media/image214.png"/><Relationship Id="rId33" Type="http://schemas.openxmlformats.org/officeDocument/2006/relationships/image" Target="../media/image222.png"/><Relationship Id="rId38" Type="http://schemas.openxmlformats.org/officeDocument/2006/relationships/image" Target="../media/image227.jpeg"/><Relationship Id="rId46" Type="http://schemas.openxmlformats.org/officeDocument/2006/relationships/image" Target="../media/image234.jpeg"/><Relationship Id="rId59" Type="http://schemas.openxmlformats.org/officeDocument/2006/relationships/image" Target="../media/image246.jpeg"/><Relationship Id="rId20" Type="http://schemas.openxmlformats.org/officeDocument/2006/relationships/image" Target="../media/image209.png"/><Relationship Id="rId41" Type="http://schemas.openxmlformats.org/officeDocument/2006/relationships/image" Target="../media/image229.jpeg"/><Relationship Id="rId54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15" Type="http://schemas.openxmlformats.org/officeDocument/2006/relationships/image" Target="../media/image204.png"/><Relationship Id="rId23" Type="http://schemas.openxmlformats.org/officeDocument/2006/relationships/image" Target="../media/image212.png"/><Relationship Id="rId28" Type="http://schemas.openxmlformats.org/officeDocument/2006/relationships/image" Target="../media/image217.png"/><Relationship Id="rId36" Type="http://schemas.openxmlformats.org/officeDocument/2006/relationships/image" Target="../media/image225.jpeg"/><Relationship Id="rId49" Type="http://schemas.openxmlformats.org/officeDocument/2006/relationships/image" Target="../media/image237.jpeg"/><Relationship Id="rId57" Type="http://schemas.openxmlformats.org/officeDocument/2006/relationships/image" Target="../media/image244.png"/><Relationship Id="rId10" Type="http://schemas.openxmlformats.org/officeDocument/2006/relationships/image" Target="../media/image199.png"/><Relationship Id="rId31" Type="http://schemas.openxmlformats.org/officeDocument/2006/relationships/image" Target="../media/image220.jpeg"/><Relationship Id="rId44" Type="http://schemas.openxmlformats.org/officeDocument/2006/relationships/image" Target="../media/image232.png"/><Relationship Id="rId52" Type="http://schemas.openxmlformats.org/officeDocument/2006/relationships/image" Target="../media/image2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e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6.jpeg"/><Relationship Id="rId18" Type="http://schemas.openxmlformats.org/officeDocument/2006/relationships/image" Target="../media/image58.jpeg"/><Relationship Id="rId3" Type="http://schemas.openxmlformats.org/officeDocument/2006/relationships/image" Target="../media/image44.jpeg"/><Relationship Id="rId21" Type="http://schemas.openxmlformats.org/officeDocument/2006/relationships/image" Target="../media/image61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24" Type="http://schemas.openxmlformats.org/officeDocument/2006/relationships/image" Target="../media/image64.jpeg"/><Relationship Id="rId5" Type="http://schemas.openxmlformats.org/officeDocument/2006/relationships/image" Target="../media/image46.jpeg"/><Relationship Id="rId15" Type="http://schemas.openxmlformats.org/officeDocument/2006/relationships/image" Target="../media/image55.jpeg"/><Relationship Id="rId23" Type="http://schemas.openxmlformats.org/officeDocument/2006/relationships/image" Target="../media/image63.jpeg"/><Relationship Id="rId10" Type="http://schemas.openxmlformats.org/officeDocument/2006/relationships/image" Target="../media/image51.jpeg"/><Relationship Id="rId19" Type="http://schemas.openxmlformats.org/officeDocument/2006/relationships/image" Target="../media/image59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4.jpeg"/><Relationship Id="rId22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04664" y="2587352"/>
            <a:ext cx="12039600" cy="2209800"/>
          </a:xfrm>
        </p:spPr>
        <p:txBody>
          <a:bodyPr>
            <a:normAutofit fontScale="90000"/>
          </a:bodyPr>
          <a:lstStyle/>
          <a:p>
            <a:r>
              <a:rPr lang="en-US" altLang="zh-TW" sz="4000" b="1" dirty="0" smtClean="0"/>
              <a:t/>
            </a:r>
            <a:br>
              <a:rPr lang="en-US" altLang="zh-TW" sz="4000" b="1" dirty="0" smtClean="0"/>
            </a:br>
            <a:r>
              <a:rPr lang="en-US" altLang="zh-TW" sz="4000" b="1" dirty="0" smtClean="0"/>
              <a:t>Overview of Taiwan BEM (1980-2018)</a:t>
            </a:r>
            <a:br>
              <a:rPr lang="en-US" altLang="zh-TW" sz="4000" b="1" dirty="0" smtClean="0"/>
            </a:br>
            <a:r>
              <a:rPr lang="en-US" altLang="zh-TW" sz="4000" b="1" dirty="0" smtClean="0"/>
              <a:t>Paradise and parasite of BIEM/BEM</a:t>
            </a:r>
            <a:br>
              <a:rPr lang="en-US" altLang="zh-TW" sz="4000" b="1" dirty="0" smtClean="0"/>
            </a:br>
            <a:r>
              <a:rPr lang="zh-TW" altLang="zh-TW" sz="4000" dirty="0"/>
              <a:t/>
            </a:r>
            <a:br>
              <a:rPr lang="zh-TW" altLang="zh-TW" sz="4000" dirty="0"/>
            </a:br>
            <a:r>
              <a:rPr lang="zh-TW" altLang="zh-TW" sz="4000" dirty="0"/>
              <a:t/>
            </a:r>
            <a:br>
              <a:rPr lang="zh-TW" altLang="zh-TW" sz="4000" dirty="0"/>
            </a:br>
            <a:endParaRPr lang="en-US" altLang="zh-TW" sz="4000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3413720"/>
            <a:ext cx="8386192" cy="3255640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90000"/>
              </a:lnSpc>
            </a:pPr>
            <a:endParaRPr lang="en-US" altLang="zh-TW" b="1" dirty="0" smtClean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algn="ctr">
              <a:lnSpc>
                <a:spcPct val="90000"/>
              </a:lnSpc>
            </a:pPr>
            <a:r>
              <a:rPr lang="en-US" altLang="zh-TW" b="1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Jeng-Tzong </a:t>
            </a:r>
            <a:r>
              <a:rPr lang="en-US" altLang="zh-TW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Chen </a:t>
            </a:r>
            <a:endParaRPr lang="en-US" altLang="zh-TW" b="1" dirty="0" smtClean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algn="ctr">
              <a:lnSpc>
                <a:spcPct val="90000"/>
              </a:lnSpc>
            </a:pPr>
            <a:endParaRPr lang="en-US" altLang="zh-TW" b="1" dirty="0" smtClean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algn="ctr">
              <a:lnSpc>
                <a:spcPct val="90000"/>
              </a:lnSpc>
            </a:pPr>
            <a:r>
              <a:rPr lang="en-US" altLang="zh-TW" sz="2600" b="1" dirty="0" smtClean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Vice president, Taiwan SIAM</a:t>
            </a:r>
          </a:p>
          <a:p>
            <a:pPr>
              <a:lnSpc>
                <a:spcPct val="90000"/>
              </a:lnSpc>
            </a:pPr>
            <a:r>
              <a:rPr lang="en-US" altLang="zh-TW" sz="2800" b="1" dirty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Convener of Civil &amp; Hydraulic Engineering Program, MOST, </a:t>
            </a:r>
            <a:r>
              <a:rPr lang="en-US" altLang="zh-TW" sz="2800" b="1" dirty="0" smtClean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Taiwan</a:t>
            </a:r>
            <a:endParaRPr lang="en-US" altLang="zh-TW" sz="2600" b="1" dirty="0" smtClean="0">
              <a:solidFill>
                <a:srgbClr val="250BE5"/>
              </a:solidFill>
              <a:latin typeface="Times New Roman" pitchFamily="18" charset="0"/>
              <a:ea typeface="標楷體" pitchFamily="65" charset="-120"/>
            </a:endParaRPr>
          </a:p>
          <a:p>
            <a:pPr algn="ctr">
              <a:lnSpc>
                <a:spcPct val="90000"/>
              </a:lnSpc>
            </a:pPr>
            <a:r>
              <a:rPr lang="en-US" altLang="zh-TW" sz="2600" b="1" dirty="0" smtClean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Fellow of STAM, ROC</a:t>
            </a:r>
          </a:p>
          <a:p>
            <a:pPr algn="ctr">
              <a:lnSpc>
                <a:spcPct val="90000"/>
              </a:lnSpc>
            </a:pPr>
            <a:r>
              <a:rPr lang="en-US" altLang="zh-TW" sz="2600" b="1" dirty="0" smtClean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Life-time </a:t>
            </a:r>
            <a:r>
              <a:rPr lang="en-US" altLang="zh-TW" sz="2600" b="1" dirty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Distinguished Professor</a:t>
            </a:r>
          </a:p>
          <a:p>
            <a:pPr algn="ctr">
              <a:lnSpc>
                <a:spcPct val="90000"/>
              </a:lnSpc>
            </a:pPr>
            <a:r>
              <a:rPr lang="en-US" altLang="zh-TW" sz="2600" b="1" dirty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Dept. Harbor and River Engineering</a:t>
            </a:r>
          </a:p>
          <a:p>
            <a:pPr algn="ctr">
              <a:lnSpc>
                <a:spcPct val="90000"/>
              </a:lnSpc>
            </a:pPr>
            <a:r>
              <a:rPr lang="en-US" altLang="zh-TW" sz="2600" b="1" dirty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Dept. Mechanical and Mechatronic Engineering</a:t>
            </a:r>
          </a:p>
          <a:p>
            <a:pPr algn="ctr">
              <a:lnSpc>
                <a:spcPct val="90000"/>
              </a:lnSpc>
            </a:pPr>
            <a:r>
              <a:rPr lang="en-US" altLang="zh-TW" sz="2600" b="1" dirty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Taiwan Ocean </a:t>
            </a:r>
            <a:r>
              <a:rPr lang="en-US" altLang="zh-TW" sz="2600" b="1" dirty="0" smtClean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University</a:t>
            </a:r>
          </a:p>
          <a:p>
            <a:pPr algn="ctr">
              <a:lnSpc>
                <a:spcPct val="90000"/>
              </a:lnSpc>
            </a:pPr>
            <a:r>
              <a:rPr lang="en-US" altLang="zh-TW" sz="2600" b="1" dirty="0" smtClean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 June 25, 2018</a:t>
            </a:r>
          </a:p>
          <a:p>
            <a:pPr algn="ctr">
              <a:lnSpc>
                <a:spcPct val="90000"/>
              </a:lnSpc>
            </a:pPr>
            <a:r>
              <a:rPr lang="en-US" altLang="zh-TW" sz="2600" b="1" dirty="0" err="1" smtClean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Navier</a:t>
            </a:r>
            <a:r>
              <a:rPr lang="en-US" altLang="zh-TW" sz="2600" b="1" dirty="0" smtClean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 Lab., Geotechnical Team (CERMES)</a:t>
            </a:r>
          </a:p>
          <a:p>
            <a:pPr algn="ctr">
              <a:lnSpc>
                <a:spcPct val="90000"/>
              </a:lnSpc>
            </a:pPr>
            <a:r>
              <a:rPr lang="en-US" altLang="zh-TW" sz="2600" b="1" dirty="0" smtClean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Paris, France</a:t>
            </a:r>
          </a:p>
        </p:txBody>
      </p:sp>
      <p:pic>
        <p:nvPicPr>
          <p:cNvPr id="4104" name="Picture 8" descr="海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908720"/>
            <a:ext cx="16764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886" y="5621337"/>
            <a:ext cx="1150938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MSVLA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5418138"/>
            <a:ext cx="15986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 descr="海鷗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5548313"/>
            <a:ext cx="143986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4251325" y="6445250"/>
            <a:ext cx="14645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600" dirty="0" smtClean="0"/>
              <a:t>(paris2018.ppt)</a:t>
            </a:r>
            <a:endParaRPr lang="en-US" altLang="zh-TW" sz="16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1412776"/>
            <a:ext cx="1835696" cy="95226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80" y="1904447"/>
            <a:ext cx="1524132" cy="6604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76672"/>
            <a:ext cx="1809750" cy="5334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-24969"/>
            <a:ext cx="1962424" cy="19719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80" y="50621"/>
            <a:ext cx="20955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1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橢圓 16"/>
          <p:cNvSpPr>
            <a:spLocks noChangeAspect="1"/>
          </p:cNvSpPr>
          <p:nvPr/>
        </p:nvSpPr>
        <p:spPr>
          <a:xfrm>
            <a:off x="924488" y="2611689"/>
            <a:ext cx="1715888" cy="1440000"/>
          </a:xfrm>
          <a:custGeom>
            <a:avLst/>
            <a:gdLst>
              <a:gd name="connsiteX0" fmla="*/ 0 w 2160240"/>
              <a:gd name="connsiteY0" fmla="*/ 1080120 h 2160240"/>
              <a:gd name="connsiteX1" fmla="*/ 1080120 w 2160240"/>
              <a:gd name="connsiteY1" fmla="*/ 0 h 2160240"/>
              <a:gd name="connsiteX2" fmla="*/ 2160240 w 2160240"/>
              <a:gd name="connsiteY2" fmla="*/ 1080120 h 2160240"/>
              <a:gd name="connsiteX3" fmla="*/ 1080120 w 2160240"/>
              <a:gd name="connsiteY3" fmla="*/ 2160240 h 2160240"/>
              <a:gd name="connsiteX4" fmla="*/ 0 w 2160240"/>
              <a:gd name="connsiteY4" fmla="*/ 1080120 h 2160240"/>
              <a:gd name="connsiteX0" fmla="*/ 3 w 2160243"/>
              <a:gd name="connsiteY0" fmla="*/ 679526 h 1759646"/>
              <a:gd name="connsiteX1" fmla="*/ 1088832 w 2160243"/>
              <a:gd name="connsiteY1" fmla="*/ 0 h 1759646"/>
              <a:gd name="connsiteX2" fmla="*/ 2160243 w 2160243"/>
              <a:gd name="connsiteY2" fmla="*/ 679526 h 1759646"/>
              <a:gd name="connsiteX3" fmla="*/ 1080123 w 2160243"/>
              <a:gd name="connsiteY3" fmla="*/ 1759646 h 1759646"/>
              <a:gd name="connsiteX4" fmla="*/ 3 w 2160243"/>
              <a:gd name="connsiteY4" fmla="*/ 679526 h 1759646"/>
              <a:gd name="connsiteX0" fmla="*/ 3 w 1855443"/>
              <a:gd name="connsiteY0" fmla="*/ 679728 h 1759865"/>
              <a:gd name="connsiteX1" fmla="*/ 1088832 w 1855443"/>
              <a:gd name="connsiteY1" fmla="*/ 202 h 1759865"/>
              <a:gd name="connsiteX2" fmla="*/ 1855443 w 1855443"/>
              <a:gd name="connsiteY2" fmla="*/ 653602 h 1759865"/>
              <a:gd name="connsiteX3" fmla="*/ 1080123 w 1855443"/>
              <a:gd name="connsiteY3" fmla="*/ 1759848 h 1759865"/>
              <a:gd name="connsiteX4" fmla="*/ 3 w 1855443"/>
              <a:gd name="connsiteY4" fmla="*/ 679728 h 1759865"/>
              <a:gd name="connsiteX0" fmla="*/ 446 w 1855886"/>
              <a:gd name="connsiteY0" fmla="*/ 679728 h 1550864"/>
              <a:gd name="connsiteX1" fmla="*/ 1089275 w 1855886"/>
              <a:gd name="connsiteY1" fmla="*/ 202 h 1550864"/>
              <a:gd name="connsiteX2" fmla="*/ 1855886 w 1855886"/>
              <a:gd name="connsiteY2" fmla="*/ 653602 h 1550864"/>
              <a:gd name="connsiteX3" fmla="*/ 967354 w 1855886"/>
              <a:gd name="connsiteY3" fmla="*/ 1550842 h 1550864"/>
              <a:gd name="connsiteX4" fmla="*/ 446 w 1855886"/>
              <a:gd name="connsiteY4" fmla="*/ 679728 h 155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886" h="1550864">
                <a:moveTo>
                  <a:pt x="446" y="679728"/>
                </a:moveTo>
                <a:cubicBezTo>
                  <a:pt x="20766" y="421288"/>
                  <a:pt x="780035" y="4556"/>
                  <a:pt x="1089275" y="202"/>
                </a:cubicBezTo>
                <a:cubicBezTo>
                  <a:pt x="1398515" y="-4152"/>
                  <a:pt x="1855886" y="57068"/>
                  <a:pt x="1855886" y="653602"/>
                </a:cubicBezTo>
                <a:cubicBezTo>
                  <a:pt x="1855886" y="1250136"/>
                  <a:pt x="1276594" y="1546488"/>
                  <a:pt x="967354" y="1550842"/>
                </a:cubicBezTo>
                <a:cubicBezTo>
                  <a:pt x="658114" y="1555196"/>
                  <a:pt x="-19874" y="938168"/>
                  <a:pt x="446" y="679728"/>
                </a:cubicBezTo>
                <a:close/>
              </a:path>
            </a:pathLst>
          </a:custGeom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8690545" y="6376243"/>
            <a:ext cx="561975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t>10</a:t>
            </a:fld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-1620688" y="260648"/>
            <a:ext cx="8229600" cy="908050"/>
          </a:xfrm>
          <a:prstGeom prst="rect">
            <a:avLst/>
          </a:prstGeo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</a:rPr>
              <a:t>                Why BEM </a:t>
            </a:r>
            <a:r>
              <a:rPr lang="en-US" altLang="zh-TW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</a:rPr>
              <a:t>(</a:t>
            </a:r>
            <a:r>
              <a:rPr lang="en-US" altLang="zh-TW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</a:rPr>
              <a:t>Advantage)</a:t>
            </a:r>
            <a:endParaRPr lang="en-US" altLang="zh-TW" sz="3200" b="1" dirty="0" smtClean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ea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3568" y="1948770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00"/>
                </a:solidFill>
                <a:latin typeface="+mj-ea"/>
                <a:ea typeface="+mj-ea"/>
              </a:rPr>
              <a:t>1</a:t>
            </a:r>
            <a:r>
              <a:rPr lang="en-US" altLang="zh-TW" sz="2000" b="1" dirty="0" smtClean="0">
                <a:latin typeface="+mj-ea"/>
                <a:ea typeface="+mj-ea"/>
              </a:rPr>
              <a:t>+2+3+...+</a:t>
            </a:r>
            <a:r>
              <a:rPr lang="en-US" altLang="zh-TW" sz="2000" b="1" dirty="0" smtClean="0">
                <a:solidFill>
                  <a:srgbClr val="FF0000"/>
                </a:solidFill>
                <a:latin typeface="+mj-ea"/>
                <a:ea typeface="+mj-ea"/>
              </a:rPr>
              <a:t>100</a:t>
            </a:r>
            <a:r>
              <a:rPr lang="en-US" altLang="zh-TW" sz="2000" b="1" dirty="0" smtClean="0">
                <a:latin typeface="+mj-ea"/>
                <a:ea typeface="+mj-ea"/>
              </a:rPr>
              <a:t>=?</a:t>
            </a:r>
            <a:endParaRPr lang="zh-TW" altLang="en-US" sz="2000" b="1" dirty="0">
              <a:latin typeface="+mj-ea"/>
              <a:ea typeface="+mj-ea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3" b="98694" l="2185" r="96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2000" y="1521111"/>
            <a:ext cx="1835696" cy="2597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4788024" y="1869842"/>
                <a:ext cx="2592288" cy="69506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b="1" i="1" smtClean="0">
                              <a:latin typeface="Cambria Math" panose="02040503050406030204" pitchFamily="18" charset="0"/>
                              <a:ea typeface="+mj-ea"/>
                            </a:rPr>
                          </m:ctrlPr>
                        </m:fPr>
                        <m:num>
                          <m:r>
                            <a:rPr lang="en-US" altLang="zh-TW" sz="2000" b="1" i="1" smtClean="0">
                              <a:latin typeface="Cambria Math"/>
                              <a:ea typeface="+mj-ea"/>
                            </a:rPr>
                            <m:t>(</m:t>
                          </m:r>
                          <m:r>
                            <a:rPr lang="en-US" altLang="zh-TW" sz="20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+mj-ea"/>
                            </a:rPr>
                            <m:t>𝟏</m:t>
                          </m:r>
                          <m:r>
                            <a:rPr lang="en-US" altLang="zh-TW" sz="2000" b="1" i="1" smtClean="0">
                              <a:latin typeface="Cambria Math"/>
                              <a:ea typeface="+mj-ea"/>
                            </a:rPr>
                            <m:t>+</m:t>
                          </m:r>
                          <m:r>
                            <a:rPr lang="en-US" altLang="zh-TW" sz="20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+mj-ea"/>
                            </a:rPr>
                            <m:t>𝟏𝟎𝟎</m:t>
                          </m:r>
                          <m:r>
                            <a:rPr lang="en-US" altLang="zh-TW" sz="2000" b="1" i="1" smtClean="0">
                              <a:latin typeface="Cambria Math"/>
                              <a:ea typeface="+mj-ea"/>
                            </a:rPr>
                            <m:t>)</m:t>
                          </m:r>
                          <m:r>
                            <a:rPr lang="en-US" altLang="zh-TW" sz="2000" b="1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altLang="zh-TW" sz="2000" b="1" i="1" smtClean="0">
                              <a:latin typeface="Cambria Math"/>
                              <a:ea typeface="Cambria Math"/>
                            </a:rPr>
                            <m:t>𝟏𝟎𝟎</m:t>
                          </m:r>
                        </m:num>
                        <m:den>
                          <m:r>
                            <a:rPr lang="en-US" altLang="zh-TW" sz="2000" b="1" i="1" smtClean="0">
                              <a:latin typeface="Cambria Math"/>
                              <a:ea typeface="+mj-ea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zh-TW" altLang="en-US" sz="2000" b="1" dirty="0">
                  <a:latin typeface="+mj-ea"/>
                  <a:ea typeface="+mj-ea"/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1869842"/>
                <a:ext cx="2592288" cy="69506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solidFill>
                  <a:srgbClr val="FF0000"/>
                </a:solidFill>
                <a:prstDash val="lgDash"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橢圓 16"/>
          <p:cNvSpPr>
            <a:spLocks noChangeAspect="1"/>
          </p:cNvSpPr>
          <p:nvPr/>
        </p:nvSpPr>
        <p:spPr>
          <a:xfrm>
            <a:off x="5398606" y="2611689"/>
            <a:ext cx="1715888" cy="1440000"/>
          </a:xfrm>
          <a:custGeom>
            <a:avLst/>
            <a:gdLst>
              <a:gd name="connsiteX0" fmla="*/ 0 w 2160240"/>
              <a:gd name="connsiteY0" fmla="*/ 1080120 h 2160240"/>
              <a:gd name="connsiteX1" fmla="*/ 1080120 w 2160240"/>
              <a:gd name="connsiteY1" fmla="*/ 0 h 2160240"/>
              <a:gd name="connsiteX2" fmla="*/ 2160240 w 2160240"/>
              <a:gd name="connsiteY2" fmla="*/ 1080120 h 2160240"/>
              <a:gd name="connsiteX3" fmla="*/ 1080120 w 2160240"/>
              <a:gd name="connsiteY3" fmla="*/ 2160240 h 2160240"/>
              <a:gd name="connsiteX4" fmla="*/ 0 w 2160240"/>
              <a:gd name="connsiteY4" fmla="*/ 1080120 h 2160240"/>
              <a:gd name="connsiteX0" fmla="*/ 3 w 2160243"/>
              <a:gd name="connsiteY0" fmla="*/ 679526 h 1759646"/>
              <a:gd name="connsiteX1" fmla="*/ 1088832 w 2160243"/>
              <a:gd name="connsiteY1" fmla="*/ 0 h 1759646"/>
              <a:gd name="connsiteX2" fmla="*/ 2160243 w 2160243"/>
              <a:gd name="connsiteY2" fmla="*/ 679526 h 1759646"/>
              <a:gd name="connsiteX3" fmla="*/ 1080123 w 2160243"/>
              <a:gd name="connsiteY3" fmla="*/ 1759646 h 1759646"/>
              <a:gd name="connsiteX4" fmla="*/ 3 w 2160243"/>
              <a:gd name="connsiteY4" fmla="*/ 679526 h 1759646"/>
              <a:gd name="connsiteX0" fmla="*/ 3 w 1855443"/>
              <a:gd name="connsiteY0" fmla="*/ 679728 h 1759865"/>
              <a:gd name="connsiteX1" fmla="*/ 1088832 w 1855443"/>
              <a:gd name="connsiteY1" fmla="*/ 202 h 1759865"/>
              <a:gd name="connsiteX2" fmla="*/ 1855443 w 1855443"/>
              <a:gd name="connsiteY2" fmla="*/ 653602 h 1759865"/>
              <a:gd name="connsiteX3" fmla="*/ 1080123 w 1855443"/>
              <a:gd name="connsiteY3" fmla="*/ 1759848 h 1759865"/>
              <a:gd name="connsiteX4" fmla="*/ 3 w 1855443"/>
              <a:gd name="connsiteY4" fmla="*/ 679728 h 1759865"/>
              <a:gd name="connsiteX0" fmla="*/ 446 w 1855886"/>
              <a:gd name="connsiteY0" fmla="*/ 679728 h 1550864"/>
              <a:gd name="connsiteX1" fmla="*/ 1089275 w 1855886"/>
              <a:gd name="connsiteY1" fmla="*/ 202 h 1550864"/>
              <a:gd name="connsiteX2" fmla="*/ 1855886 w 1855886"/>
              <a:gd name="connsiteY2" fmla="*/ 653602 h 1550864"/>
              <a:gd name="connsiteX3" fmla="*/ 967354 w 1855886"/>
              <a:gd name="connsiteY3" fmla="*/ 1550842 h 1550864"/>
              <a:gd name="connsiteX4" fmla="*/ 446 w 1855886"/>
              <a:gd name="connsiteY4" fmla="*/ 679728 h 155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886" h="1550864">
                <a:moveTo>
                  <a:pt x="446" y="679728"/>
                </a:moveTo>
                <a:cubicBezTo>
                  <a:pt x="20766" y="421288"/>
                  <a:pt x="780035" y="4556"/>
                  <a:pt x="1089275" y="202"/>
                </a:cubicBezTo>
                <a:cubicBezTo>
                  <a:pt x="1398515" y="-4152"/>
                  <a:pt x="1855886" y="57068"/>
                  <a:pt x="1855886" y="653602"/>
                </a:cubicBezTo>
                <a:cubicBezTo>
                  <a:pt x="1855886" y="1250136"/>
                  <a:pt x="1276594" y="1546488"/>
                  <a:pt x="967354" y="1550842"/>
                </a:cubicBezTo>
                <a:cubicBezTo>
                  <a:pt x="658114" y="1555196"/>
                  <a:pt x="-19874" y="938168"/>
                  <a:pt x="446" y="679728"/>
                </a:cubicBezTo>
                <a:close/>
              </a:path>
            </a:pathLst>
          </a:custGeom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3" name="Picture 10" descr="IMG_26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814" y="2564904"/>
            <a:ext cx="1570992" cy="117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橢圓 41"/>
          <p:cNvSpPr/>
          <p:nvPr/>
        </p:nvSpPr>
        <p:spPr>
          <a:xfrm>
            <a:off x="5601252" y="2820468"/>
            <a:ext cx="189120" cy="1948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 b="1" dirty="0" smtClean="0">
              <a:solidFill>
                <a:srgbClr val="7030A0"/>
              </a:solidFill>
              <a:latin typeface="+mj-ea"/>
              <a:ea typeface="+mj-ea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1314262" y="309779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008000"/>
                </a:solidFill>
                <a:latin typeface="+mj-ea"/>
                <a:ea typeface="+mj-ea"/>
              </a:rPr>
              <a:t>Area</a:t>
            </a:r>
            <a:r>
              <a:rPr lang="zh-TW" altLang="en-US" sz="2000" b="1" dirty="0" smtClean="0">
                <a:solidFill>
                  <a:srgbClr val="008000"/>
                </a:solidFill>
                <a:latin typeface="+mj-ea"/>
                <a:ea typeface="+mj-ea"/>
              </a:rPr>
              <a:t> </a:t>
            </a:r>
            <a:r>
              <a:rPr lang="en-US" altLang="zh-TW" sz="2000" b="1" dirty="0" smtClean="0">
                <a:solidFill>
                  <a:srgbClr val="008000"/>
                </a:solidFill>
                <a:latin typeface="+mj-ea"/>
                <a:ea typeface="+mj-ea"/>
              </a:rPr>
              <a:t>=</a:t>
            </a:r>
            <a:r>
              <a:rPr lang="zh-TW" altLang="en-US" sz="2000" b="1" dirty="0" smtClean="0">
                <a:solidFill>
                  <a:srgbClr val="008000"/>
                </a:solidFill>
                <a:latin typeface="+mj-ea"/>
                <a:ea typeface="+mj-ea"/>
              </a:rPr>
              <a:t> </a:t>
            </a:r>
            <a:r>
              <a:rPr lang="en-US" altLang="zh-TW" sz="2000" b="1" dirty="0" smtClean="0">
                <a:solidFill>
                  <a:srgbClr val="008000"/>
                </a:solidFill>
                <a:latin typeface="+mj-ea"/>
                <a:ea typeface="+mj-ea"/>
              </a:rPr>
              <a:t>?</a:t>
            </a:r>
            <a:endParaRPr lang="zh-TW" altLang="en-US" sz="2000" b="1" dirty="0">
              <a:solidFill>
                <a:srgbClr val="008000"/>
              </a:solidFill>
              <a:latin typeface="+mj-ea"/>
              <a:ea typeface="+mj-ea"/>
            </a:endParaRPr>
          </a:p>
        </p:txBody>
      </p:sp>
      <p:sp>
        <p:nvSpPr>
          <p:cNvPr id="45" name="圓角矩形圖說文字 44"/>
          <p:cNvSpPr/>
          <p:nvPr/>
        </p:nvSpPr>
        <p:spPr>
          <a:xfrm>
            <a:off x="7956376" y="1269546"/>
            <a:ext cx="1008112" cy="391192"/>
          </a:xfrm>
          <a:prstGeom prst="wedgeRoundRectCallout">
            <a:avLst>
              <a:gd name="adj1" fmla="val 3235"/>
              <a:gd name="adj2" fmla="val 80424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solidFill>
                  <a:srgbClr val="0000FF"/>
                </a:solidFill>
                <a:latin typeface="+mj-ea"/>
                <a:ea typeface="+mj-ea"/>
              </a:rPr>
              <a:t>Gauss</a:t>
            </a:r>
            <a:endParaRPr lang="zh-TW" altLang="en-US" sz="2000" b="1" dirty="0" smtClean="0">
              <a:solidFill>
                <a:srgbClr val="0000FF"/>
              </a:solidFill>
              <a:latin typeface="+mj-ea"/>
              <a:ea typeface="+mj-ea"/>
            </a:endParaRPr>
          </a:p>
        </p:txBody>
      </p:sp>
      <p:cxnSp>
        <p:nvCxnSpPr>
          <p:cNvPr id="48" name="直線單箭頭接點 47"/>
          <p:cNvCxnSpPr/>
          <p:nvPr/>
        </p:nvCxnSpPr>
        <p:spPr>
          <a:xfrm>
            <a:off x="3502116" y="2125007"/>
            <a:ext cx="925868" cy="7849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9" name="文字方塊 48"/>
          <p:cNvSpPr txBox="1"/>
          <p:nvPr/>
        </p:nvSpPr>
        <p:spPr>
          <a:xfrm>
            <a:off x="3132499" y="3776353"/>
            <a:ext cx="1799541" cy="369332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err="1" smtClean="0">
                <a:solidFill>
                  <a:srgbClr val="0000FF"/>
                </a:solidFill>
                <a:latin typeface="+mj-ea"/>
                <a:ea typeface="+mj-ea"/>
              </a:rPr>
              <a:t>Planimeter</a:t>
            </a:r>
            <a:endParaRPr lang="zh-TW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54" name="立方體 53"/>
          <p:cNvSpPr>
            <a:spLocks noChangeAspect="1"/>
          </p:cNvSpPr>
          <p:nvPr/>
        </p:nvSpPr>
        <p:spPr>
          <a:xfrm>
            <a:off x="1223628" y="4541883"/>
            <a:ext cx="1260140" cy="1260000"/>
          </a:xfrm>
          <a:prstGeom prst="cub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3" name="群組 62"/>
          <p:cNvGrpSpPr/>
          <p:nvPr/>
        </p:nvGrpSpPr>
        <p:grpSpPr>
          <a:xfrm>
            <a:off x="6393404" y="4319967"/>
            <a:ext cx="1809597" cy="1629358"/>
            <a:chOff x="5384523" y="4509120"/>
            <a:chExt cx="1809597" cy="1629358"/>
          </a:xfrm>
        </p:grpSpPr>
        <p:sp>
          <p:nvSpPr>
            <p:cNvPr id="59" name="菱形 5"/>
            <p:cNvSpPr>
              <a:spLocks noChangeAspect="1"/>
            </p:cNvSpPr>
            <p:nvPr/>
          </p:nvSpPr>
          <p:spPr>
            <a:xfrm rot="1206991">
              <a:off x="5384523" y="4752987"/>
              <a:ext cx="498923" cy="1256400"/>
            </a:xfrm>
            <a:custGeom>
              <a:avLst/>
              <a:gdLst>
                <a:gd name="connsiteX0" fmla="*/ 0 w 648072"/>
                <a:gd name="connsiteY0" fmla="*/ 466751 h 933502"/>
                <a:gd name="connsiteX1" fmla="*/ 324036 w 648072"/>
                <a:gd name="connsiteY1" fmla="*/ 0 h 933502"/>
                <a:gd name="connsiteX2" fmla="*/ 648072 w 648072"/>
                <a:gd name="connsiteY2" fmla="*/ 466751 h 933502"/>
                <a:gd name="connsiteX3" fmla="*/ 324036 w 648072"/>
                <a:gd name="connsiteY3" fmla="*/ 933502 h 933502"/>
                <a:gd name="connsiteX4" fmla="*/ 0 w 648072"/>
                <a:gd name="connsiteY4" fmla="*/ 466751 h 933502"/>
                <a:gd name="connsiteX0" fmla="*/ 0 w 648072"/>
                <a:gd name="connsiteY0" fmla="*/ 466751 h 1121870"/>
                <a:gd name="connsiteX1" fmla="*/ 324036 w 648072"/>
                <a:gd name="connsiteY1" fmla="*/ 0 h 1121870"/>
                <a:gd name="connsiteX2" fmla="*/ 648072 w 648072"/>
                <a:gd name="connsiteY2" fmla="*/ 466751 h 1121870"/>
                <a:gd name="connsiteX3" fmla="*/ 245946 w 648072"/>
                <a:gd name="connsiteY3" fmla="*/ 1121870 h 1121870"/>
                <a:gd name="connsiteX4" fmla="*/ 0 w 648072"/>
                <a:gd name="connsiteY4" fmla="*/ 466751 h 1121870"/>
                <a:gd name="connsiteX0" fmla="*/ 0 w 648072"/>
                <a:gd name="connsiteY0" fmla="*/ 293399 h 948518"/>
                <a:gd name="connsiteX1" fmla="*/ 141544 w 648072"/>
                <a:gd name="connsiteY1" fmla="*/ 0 h 948518"/>
                <a:gd name="connsiteX2" fmla="*/ 648072 w 648072"/>
                <a:gd name="connsiteY2" fmla="*/ 293399 h 948518"/>
                <a:gd name="connsiteX3" fmla="*/ 245946 w 648072"/>
                <a:gd name="connsiteY3" fmla="*/ 948518 h 948518"/>
                <a:gd name="connsiteX4" fmla="*/ 0 w 648072"/>
                <a:gd name="connsiteY4" fmla="*/ 293399 h 948518"/>
                <a:gd name="connsiteX0" fmla="*/ 0 w 362542"/>
                <a:gd name="connsiteY0" fmla="*/ 293399 h 948518"/>
                <a:gd name="connsiteX1" fmla="*/ 141544 w 362542"/>
                <a:gd name="connsiteY1" fmla="*/ 0 h 948518"/>
                <a:gd name="connsiteX2" fmla="*/ 362542 w 362542"/>
                <a:gd name="connsiteY2" fmla="*/ 600858 h 948518"/>
                <a:gd name="connsiteX3" fmla="*/ 245946 w 362542"/>
                <a:gd name="connsiteY3" fmla="*/ 948518 h 948518"/>
                <a:gd name="connsiteX4" fmla="*/ 0 w 362542"/>
                <a:gd name="connsiteY4" fmla="*/ 293399 h 948518"/>
                <a:gd name="connsiteX0" fmla="*/ 0 w 385252"/>
                <a:gd name="connsiteY0" fmla="*/ 293399 h 948518"/>
                <a:gd name="connsiteX1" fmla="*/ 141544 w 385252"/>
                <a:gd name="connsiteY1" fmla="*/ 0 h 948518"/>
                <a:gd name="connsiteX2" fmla="*/ 385252 w 385252"/>
                <a:gd name="connsiteY2" fmla="*/ 655939 h 948518"/>
                <a:gd name="connsiteX3" fmla="*/ 245946 w 385252"/>
                <a:gd name="connsiteY3" fmla="*/ 948518 h 948518"/>
                <a:gd name="connsiteX4" fmla="*/ 0 w 385252"/>
                <a:gd name="connsiteY4" fmla="*/ 293399 h 948518"/>
                <a:gd name="connsiteX0" fmla="*/ 0 w 385252"/>
                <a:gd name="connsiteY0" fmla="*/ 295037 h 950156"/>
                <a:gd name="connsiteX1" fmla="*/ 146017 w 385252"/>
                <a:gd name="connsiteY1" fmla="*/ 0 h 950156"/>
                <a:gd name="connsiteX2" fmla="*/ 385252 w 385252"/>
                <a:gd name="connsiteY2" fmla="*/ 657577 h 950156"/>
                <a:gd name="connsiteX3" fmla="*/ 245946 w 385252"/>
                <a:gd name="connsiteY3" fmla="*/ 950156 h 950156"/>
                <a:gd name="connsiteX4" fmla="*/ 0 w 385252"/>
                <a:gd name="connsiteY4" fmla="*/ 295037 h 950156"/>
                <a:gd name="connsiteX0" fmla="*/ 0 w 385252"/>
                <a:gd name="connsiteY0" fmla="*/ 306217 h 961336"/>
                <a:gd name="connsiteX1" fmla="*/ 141922 w 385252"/>
                <a:gd name="connsiteY1" fmla="*/ 0 h 961336"/>
                <a:gd name="connsiteX2" fmla="*/ 385252 w 385252"/>
                <a:gd name="connsiteY2" fmla="*/ 668757 h 961336"/>
                <a:gd name="connsiteX3" fmla="*/ 245946 w 385252"/>
                <a:gd name="connsiteY3" fmla="*/ 961336 h 961336"/>
                <a:gd name="connsiteX4" fmla="*/ 0 w 385252"/>
                <a:gd name="connsiteY4" fmla="*/ 306217 h 961336"/>
                <a:gd name="connsiteX0" fmla="*/ 0 w 378544"/>
                <a:gd name="connsiteY0" fmla="*/ 303760 h 961336"/>
                <a:gd name="connsiteX1" fmla="*/ 135214 w 378544"/>
                <a:gd name="connsiteY1" fmla="*/ 0 h 961336"/>
                <a:gd name="connsiteX2" fmla="*/ 378544 w 378544"/>
                <a:gd name="connsiteY2" fmla="*/ 668757 h 961336"/>
                <a:gd name="connsiteX3" fmla="*/ 239238 w 378544"/>
                <a:gd name="connsiteY3" fmla="*/ 961336 h 961336"/>
                <a:gd name="connsiteX4" fmla="*/ 0 w 378544"/>
                <a:gd name="connsiteY4" fmla="*/ 303760 h 961336"/>
                <a:gd name="connsiteX0" fmla="*/ 0 w 383614"/>
                <a:gd name="connsiteY0" fmla="*/ 303760 h 961336"/>
                <a:gd name="connsiteX1" fmla="*/ 135214 w 383614"/>
                <a:gd name="connsiteY1" fmla="*/ 0 h 961336"/>
                <a:gd name="connsiteX2" fmla="*/ 383614 w 383614"/>
                <a:gd name="connsiteY2" fmla="*/ 661827 h 961336"/>
                <a:gd name="connsiteX3" fmla="*/ 239238 w 383614"/>
                <a:gd name="connsiteY3" fmla="*/ 961336 h 961336"/>
                <a:gd name="connsiteX4" fmla="*/ 0 w 383614"/>
                <a:gd name="connsiteY4" fmla="*/ 303760 h 961336"/>
                <a:gd name="connsiteX0" fmla="*/ 0 w 383614"/>
                <a:gd name="connsiteY0" fmla="*/ 308453 h 966029"/>
                <a:gd name="connsiteX1" fmla="*/ 141104 w 383614"/>
                <a:gd name="connsiteY1" fmla="*/ 0 h 966029"/>
                <a:gd name="connsiteX2" fmla="*/ 383614 w 383614"/>
                <a:gd name="connsiteY2" fmla="*/ 666520 h 966029"/>
                <a:gd name="connsiteX3" fmla="*/ 239238 w 383614"/>
                <a:gd name="connsiteY3" fmla="*/ 966029 h 966029"/>
                <a:gd name="connsiteX4" fmla="*/ 0 w 383614"/>
                <a:gd name="connsiteY4" fmla="*/ 308453 h 966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614" h="966029">
                  <a:moveTo>
                    <a:pt x="0" y="308453"/>
                  </a:moveTo>
                  <a:lnTo>
                    <a:pt x="141104" y="0"/>
                  </a:lnTo>
                  <a:lnTo>
                    <a:pt x="383614" y="666520"/>
                  </a:lnTo>
                  <a:lnTo>
                    <a:pt x="239238" y="966029"/>
                  </a:lnTo>
                  <a:lnTo>
                    <a:pt x="0" y="3084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矩形 7"/>
            <p:cNvSpPr>
              <a:spLocks noChangeAspect="1"/>
            </p:cNvSpPr>
            <p:nvPr/>
          </p:nvSpPr>
          <p:spPr>
            <a:xfrm>
              <a:off x="5633986" y="5821678"/>
              <a:ext cx="1249458" cy="316800"/>
            </a:xfrm>
            <a:custGeom>
              <a:avLst/>
              <a:gdLst>
                <a:gd name="connsiteX0" fmla="*/ 0 w 700524"/>
                <a:gd name="connsiteY0" fmla="*/ 0 h 432048"/>
                <a:gd name="connsiteX1" fmla="*/ 700524 w 700524"/>
                <a:gd name="connsiteY1" fmla="*/ 0 h 432048"/>
                <a:gd name="connsiteX2" fmla="*/ 700524 w 700524"/>
                <a:gd name="connsiteY2" fmla="*/ 432048 h 432048"/>
                <a:gd name="connsiteX3" fmla="*/ 0 w 700524"/>
                <a:gd name="connsiteY3" fmla="*/ 432048 h 432048"/>
                <a:gd name="connsiteX4" fmla="*/ 0 w 700524"/>
                <a:gd name="connsiteY4" fmla="*/ 0 h 432048"/>
                <a:gd name="connsiteX0" fmla="*/ 0 w 933887"/>
                <a:gd name="connsiteY0" fmla="*/ 0 h 432048"/>
                <a:gd name="connsiteX1" fmla="*/ 933887 w 933887"/>
                <a:gd name="connsiteY1" fmla="*/ 195262 h 432048"/>
                <a:gd name="connsiteX2" fmla="*/ 700524 w 933887"/>
                <a:gd name="connsiteY2" fmla="*/ 432048 h 432048"/>
                <a:gd name="connsiteX3" fmla="*/ 0 w 933887"/>
                <a:gd name="connsiteY3" fmla="*/ 432048 h 432048"/>
                <a:gd name="connsiteX4" fmla="*/ 0 w 933887"/>
                <a:gd name="connsiteY4" fmla="*/ 0 h 432048"/>
                <a:gd name="connsiteX0" fmla="*/ 252412 w 933887"/>
                <a:gd name="connsiteY0" fmla="*/ 0 h 258217"/>
                <a:gd name="connsiteX1" fmla="*/ 933887 w 933887"/>
                <a:gd name="connsiteY1" fmla="*/ 21431 h 258217"/>
                <a:gd name="connsiteX2" fmla="*/ 700524 w 933887"/>
                <a:gd name="connsiteY2" fmla="*/ 258217 h 258217"/>
                <a:gd name="connsiteX3" fmla="*/ 0 w 933887"/>
                <a:gd name="connsiteY3" fmla="*/ 258217 h 258217"/>
                <a:gd name="connsiteX4" fmla="*/ 252412 w 933887"/>
                <a:gd name="connsiteY4" fmla="*/ 0 h 258217"/>
                <a:gd name="connsiteX0" fmla="*/ 278606 w 933887"/>
                <a:gd name="connsiteY0" fmla="*/ 9525 h 236786"/>
                <a:gd name="connsiteX1" fmla="*/ 933887 w 933887"/>
                <a:gd name="connsiteY1" fmla="*/ 0 h 236786"/>
                <a:gd name="connsiteX2" fmla="*/ 700524 w 933887"/>
                <a:gd name="connsiteY2" fmla="*/ 236786 h 236786"/>
                <a:gd name="connsiteX3" fmla="*/ 0 w 933887"/>
                <a:gd name="connsiteY3" fmla="*/ 236786 h 236786"/>
                <a:gd name="connsiteX4" fmla="*/ 278606 w 933887"/>
                <a:gd name="connsiteY4" fmla="*/ 9525 h 236786"/>
                <a:gd name="connsiteX0" fmla="*/ 230981 w 933887"/>
                <a:gd name="connsiteY0" fmla="*/ 0 h 241549"/>
                <a:gd name="connsiteX1" fmla="*/ 933887 w 933887"/>
                <a:gd name="connsiteY1" fmla="*/ 4763 h 241549"/>
                <a:gd name="connsiteX2" fmla="*/ 700524 w 933887"/>
                <a:gd name="connsiteY2" fmla="*/ 241549 h 241549"/>
                <a:gd name="connsiteX3" fmla="*/ 0 w 933887"/>
                <a:gd name="connsiteY3" fmla="*/ 241549 h 241549"/>
                <a:gd name="connsiteX4" fmla="*/ 230981 w 933887"/>
                <a:gd name="connsiteY4" fmla="*/ 0 h 241549"/>
                <a:gd name="connsiteX0" fmla="*/ 230981 w 933887"/>
                <a:gd name="connsiteY0" fmla="*/ 0 h 236787"/>
                <a:gd name="connsiteX1" fmla="*/ 933887 w 933887"/>
                <a:gd name="connsiteY1" fmla="*/ 1 h 236787"/>
                <a:gd name="connsiteX2" fmla="*/ 700524 w 933887"/>
                <a:gd name="connsiteY2" fmla="*/ 236787 h 236787"/>
                <a:gd name="connsiteX3" fmla="*/ 0 w 933887"/>
                <a:gd name="connsiteY3" fmla="*/ 236787 h 236787"/>
                <a:gd name="connsiteX4" fmla="*/ 230981 w 933887"/>
                <a:gd name="connsiteY4" fmla="*/ 0 h 23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3887" h="236787">
                  <a:moveTo>
                    <a:pt x="230981" y="0"/>
                  </a:moveTo>
                  <a:lnTo>
                    <a:pt x="933887" y="1"/>
                  </a:lnTo>
                  <a:lnTo>
                    <a:pt x="700524" y="236787"/>
                  </a:lnTo>
                  <a:lnTo>
                    <a:pt x="0" y="236787"/>
                  </a:lnTo>
                  <a:lnTo>
                    <a:pt x="230981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矩形 56"/>
            <p:cNvSpPr>
              <a:spLocks noChangeAspect="1"/>
            </p:cNvSpPr>
            <p:nvPr/>
          </p:nvSpPr>
          <p:spPr>
            <a:xfrm>
              <a:off x="5970008" y="4705513"/>
              <a:ext cx="932356" cy="9323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菱形 5"/>
            <p:cNvSpPr>
              <a:spLocks noChangeAspect="1"/>
            </p:cNvSpPr>
            <p:nvPr/>
          </p:nvSpPr>
          <p:spPr>
            <a:xfrm rot="1206991">
              <a:off x="6695197" y="4714994"/>
              <a:ext cx="498923" cy="1256400"/>
            </a:xfrm>
            <a:custGeom>
              <a:avLst/>
              <a:gdLst>
                <a:gd name="connsiteX0" fmla="*/ 0 w 648072"/>
                <a:gd name="connsiteY0" fmla="*/ 466751 h 933502"/>
                <a:gd name="connsiteX1" fmla="*/ 324036 w 648072"/>
                <a:gd name="connsiteY1" fmla="*/ 0 h 933502"/>
                <a:gd name="connsiteX2" fmla="*/ 648072 w 648072"/>
                <a:gd name="connsiteY2" fmla="*/ 466751 h 933502"/>
                <a:gd name="connsiteX3" fmla="*/ 324036 w 648072"/>
                <a:gd name="connsiteY3" fmla="*/ 933502 h 933502"/>
                <a:gd name="connsiteX4" fmla="*/ 0 w 648072"/>
                <a:gd name="connsiteY4" fmla="*/ 466751 h 933502"/>
                <a:gd name="connsiteX0" fmla="*/ 0 w 648072"/>
                <a:gd name="connsiteY0" fmla="*/ 466751 h 1121870"/>
                <a:gd name="connsiteX1" fmla="*/ 324036 w 648072"/>
                <a:gd name="connsiteY1" fmla="*/ 0 h 1121870"/>
                <a:gd name="connsiteX2" fmla="*/ 648072 w 648072"/>
                <a:gd name="connsiteY2" fmla="*/ 466751 h 1121870"/>
                <a:gd name="connsiteX3" fmla="*/ 245946 w 648072"/>
                <a:gd name="connsiteY3" fmla="*/ 1121870 h 1121870"/>
                <a:gd name="connsiteX4" fmla="*/ 0 w 648072"/>
                <a:gd name="connsiteY4" fmla="*/ 466751 h 1121870"/>
                <a:gd name="connsiteX0" fmla="*/ 0 w 648072"/>
                <a:gd name="connsiteY0" fmla="*/ 293399 h 948518"/>
                <a:gd name="connsiteX1" fmla="*/ 141544 w 648072"/>
                <a:gd name="connsiteY1" fmla="*/ 0 h 948518"/>
                <a:gd name="connsiteX2" fmla="*/ 648072 w 648072"/>
                <a:gd name="connsiteY2" fmla="*/ 293399 h 948518"/>
                <a:gd name="connsiteX3" fmla="*/ 245946 w 648072"/>
                <a:gd name="connsiteY3" fmla="*/ 948518 h 948518"/>
                <a:gd name="connsiteX4" fmla="*/ 0 w 648072"/>
                <a:gd name="connsiteY4" fmla="*/ 293399 h 948518"/>
                <a:gd name="connsiteX0" fmla="*/ 0 w 362542"/>
                <a:gd name="connsiteY0" fmla="*/ 293399 h 948518"/>
                <a:gd name="connsiteX1" fmla="*/ 141544 w 362542"/>
                <a:gd name="connsiteY1" fmla="*/ 0 h 948518"/>
                <a:gd name="connsiteX2" fmla="*/ 362542 w 362542"/>
                <a:gd name="connsiteY2" fmla="*/ 600858 h 948518"/>
                <a:gd name="connsiteX3" fmla="*/ 245946 w 362542"/>
                <a:gd name="connsiteY3" fmla="*/ 948518 h 948518"/>
                <a:gd name="connsiteX4" fmla="*/ 0 w 362542"/>
                <a:gd name="connsiteY4" fmla="*/ 293399 h 948518"/>
                <a:gd name="connsiteX0" fmla="*/ 0 w 385252"/>
                <a:gd name="connsiteY0" fmla="*/ 293399 h 948518"/>
                <a:gd name="connsiteX1" fmla="*/ 141544 w 385252"/>
                <a:gd name="connsiteY1" fmla="*/ 0 h 948518"/>
                <a:gd name="connsiteX2" fmla="*/ 385252 w 385252"/>
                <a:gd name="connsiteY2" fmla="*/ 655939 h 948518"/>
                <a:gd name="connsiteX3" fmla="*/ 245946 w 385252"/>
                <a:gd name="connsiteY3" fmla="*/ 948518 h 948518"/>
                <a:gd name="connsiteX4" fmla="*/ 0 w 385252"/>
                <a:gd name="connsiteY4" fmla="*/ 293399 h 948518"/>
                <a:gd name="connsiteX0" fmla="*/ 0 w 385252"/>
                <a:gd name="connsiteY0" fmla="*/ 295037 h 950156"/>
                <a:gd name="connsiteX1" fmla="*/ 146017 w 385252"/>
                <a:gd name="connsiteY1" fmla="*/ 0 h 950156"/>
                <a:gd name="connsiteX2" fmla="*/ 385252 w 385252"/>
                <a:gd name="connsiteY2" fmla="*/ 657577 h 950156"/>
                <a:gd name="connsiteX3" fmla="*/ 245946 w 385252"/>
                <a:gd name="connsiteY3" fmla="*/ 950156 h 950156"/>
                <a:gd name="connsiteX4" fmla="*/ 0 w 385252"/>
                <a:gd name="connsiteY4" fmla="*/ 295037 h 950156"/>
                <a:gd name="connsiteX0" fmla="*/ 0 w 385252"/>
                <a:gd name="connsiteY0" fmla="*/ 306217 h 961336"/>
                <a:gd name="connsiteX1" fmla="*/ 141922 w 385252"/>
                <a:gd name="connsiteY1" fmla="*/ 0 h 961336"/>
                <a:gd name="connsiteX2" fmla="*/ 385252 w 385252"/>
                <a:gd name="connsiteY2" fmla="*/ 668757 h 961336"/>
                <a:gd name="connsiteX3" fmla="*/ 245946 w 385252"/>
                <a:gd name="connsiteY3" fmla="*/ 961336 h 961336"/>
                <a:gd name="connsiteX4" fmla="*/ 0 w 385252"/>
                <a:gd name="connsiteY4" fmla="*/ 306217 h 961336"/>
                <a:gd name="connsiteX0" fmla="*/ 0 w 378544"/>
                <a:gd name="connsiteY0" fmla="*/ 303760 h 961336"/>
                <a:gd name="connsiteX1" fmla="*/ 135214 w 378544"/>
                <a:gd name="connsiteY1" fmla="*/ 0 h 961336"/>
                <a:gd name="connsiteX2" fmla="*/ 378544 w 378544"/>
                <a:gd name="connsiteY2" fmla="*/ 668757 h 961336"/>
                <a:gd name="connsiteX3" fmla="*/ 239238 w 378544"/>
                <a:gd name="connsiteY3" fmla="*/ 961336 h 961336"/>
                <a:gd name="connsiteX4" fmla="*/ 0 w 378544"/>
                <a:gd name="connsiteY4" fmla="*/ 303760 h 961336"/>
                <a:gd name="connsiteX0" fmla="*/ 0 w 383614"/>
                <a:gd name="connsiteY0" fmla="*/ 303760 h 961336"/>
                <a:gd name="connsiteX1" fmla="*/ 135214 w 383614"/>
                <a:gd name="connsiteY1" fmla="*/ 0 h 961336"/>
                <a:gd name="connsiteX2" fmla="*/ 383614 w 383614"/>
                <a:gd name="connsiteY2" fmla="*/ 661827 h 961336"/>
                <a:gd name="connsiteX3" fmla="*/ 239238 w 383614"/>
                <a:gd name="connsiteY3" fmla="*/ 961336 h 961336"/>
                <a:gd name="connsiteX4" fmla="*/ 0 w 383614"/>
                <a:gd name="connsiteY4" fmla="*/ 303760 h 961336"/>
                <a:gd name="connsiteX0" fmla="*/ 0 w 383614"/>
                <a:gd name="connsiteY0" fmla="*/ 308453 h 966029"/>
                <a:gd name="connsiteX1" fmla="*/ 141104 w 383614"/>
                <a:gd name="connsiteY1" fmla="*/ 0 h 966029"/>
                <a:gd name="connsiteX2" fmla="*/ 383614 w 383614"/>
                <a:gd name="connsiteY2" fmla="*/ 666520 h 966029"/>
                <a:gd name="connsiteX3" fmla="*/ 239238 w 383614"/>
                <a:gd name="connsiteY3" fmla="*/ 966029 h 966029"/>
                <a:gd name="connsiteX4" fmla="*/ 0 w 383614"/>
                <a:gd name="connsiteY4" fmla="*/ 308453 h 966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614" h="966029">
                  <a:moveTo>
                    <a:pt x="0" y="308453"/>
                  </a:moveTo>
                  <a:lnTo>
                    <a:pt x="141104" y="0"/>
                  </a:lnTo>
                  <a:lnTo>
                    <a:pt x="383614" y="666520"/>
                  </a:lnTo>
                  <a:lnTo>
                    <a:pt x="239238" y="966029"/>
                  </a:lnTo>
                  <a:lnTo>
                    <a:pt x="0" y="3084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矩形 7"/>
            <p:cNvSpPr>
              <a:spLocks noChangeAspect="1"/>
            </p:cNvSpPr>
            <p:nvPr/>
          </p:nvSpPr>
          <p:spPr>
            <a:xfrm>
              <a:off x="5677724" y="4509120"/>
              <a:ext cx="1249458" cy="316800"/>
            </a:xfrm>
            <a:custGeom>
              <a:avLst/>
              <a:gdLst>
                <a:gd name="connsiteX0" fmla="*/ 0 w 700524"/>
                <a:gd name="connsiteY0" fmla="*/ 0 h 432048"/>
                <a:gd name="connsiteX1" fmla="*/ 700524 w 700524"/>
                <a:gd name="connsiteY1" fmla="*/ 0 h 432048"/>
                <a:gd name="connsiteX2" fmla="*/ 700524 w 700524"/>
                <a:gd name="connsiteY2" fmla="*/ 432048 h 432048"/>
                <a:gd name="connsiteX3" fmla="*/ 0 w 700524"/>
                <a:gd name="connsiteY3" fmla="*/ 432048 h 432048"/>
                <a:gd name="connsiteX4" fmla="*/ 0 w 700524"/>
                <a:gd name="connsiteY4" fmla="*/ 0 h 432048"/>
                <a:gd name="connsiteX0" fmla="*/ 0 w 933887"/>
                <a:gd name="connsiteY0" fmla="*/ 0 h 432048"/>
                <a:gd name="connsiteX1" fmla="*/ 933887 w 933887"/>
                <a:gd name="connsiteY1" fmla="*/ 195262 h 432048"/>
                <a:gd name="connsiteX2" fmla="*/ 700524 w 933887"/>
                <a:gd name="connsiteY2" fmla="*/ 432048 h 432048"/>
                <a:gd name="connsiteX3" fmla="*/ 0 w 933887"/>
                <a:gd name="connsiteY3" fmla="*/ 432048 h 432048"/>
                <a:gd name="connsiteX4" fmla="*/ 0 w 933887"/>
                <a:gd name="connsiteY4" fmla="*/ 0 h 432048"/>
                <a:gd name="connsiteX0" fmla="*/ 252412 w 933887"/>
                <a:gd name="connsiteY0" fmla="*/ 0 h 258217"/>
                <a:gd name="connsiteX1" fmla="*/ 933887 w 933887"/>
                <a:gd name="connsiteY1" fmla="*/ 21431 h 258217"/>
                <a:gd name="connsiteX2" fmla="*/ 700524 w 933887"/>
                <a:gd name="connsiteY2" fmla="*/ 258217 h 258217"/>
                <a:gd name="connsiteX3" fmla="*/ 0 w 933887"/>
                <a:gd name="connsiteY3" fmla="*/ 258217 h 258217"/>
                <a:gd name="connsiteX4" fmla="*/ 252412 w 933887"/>
                <a:gd name="connsiteY4" fmla="*/ 0 h 258217"/>
                <a:gd name="connsiteX0" fmla="*/ 278606 w 933887"/>
                <a:gd name="connsiteY0" fmla="*/ 9525 h 236786"/>
                <a:gd name="connsiteX1" fmla="*/ 933887 w 933887"/>
                <a:gd name="connsiteY1" fmla="*/ 0 h 236786"/>
                <a:gd name="connsiteX2" fmla="*/ 700524 w 933887"/>
                <a:gd name="connsiteY2" fmla="*/ 236786 h 236786"/>
                <a:gd name="connsiteX3" fmla="*/ 0 w 933887"/>
                <a:gd name="connsiteY3" fmla="*/ 236786 h 236786"/>
                <a:gd name="connsiteX4" fmla="*/ 278606 w 933887"/>
                <a:gd name="connsiteY4" fmla="*/ 9525 h 236786"/>
                <a:gd name="connsiteX0" fmla="*/ 230981 w 933887"/>
                <a:gd name="connsiteY0" fmla="*/ 0 h 241549"/>
                <a:gd name="connsiteX1" fmla="*/ 933887 w 933887"/>
                <a:gd name="connsiteY1" fmla="*/ 4763 h 241549"/>
                <a:gd name="connsiteX2" fmla="*/ 700524 w 933887"/>
                <a:gd name="connsiteY2" fmla="*/ 241549 h 241549"/>
                <a:gd name="connsiteX3" fmla="*/ 0 w 933887"/>
                <a:gd name="connsiteY3" fmla="*/ 241549 h 241549"/>
                <a:gd name="connsiteX4" fmla="*/ 230981 w 933887"/>
                <a:gd name="connsiteY4" fmla="*/ 0 h 241549"/>
                <a:gd name="connsiteX0" fmla="*/ 230981 w 933887"/>
                <a:gd name="connsiteY0" fmla="*/ 0 h 236787"/>
                <a:gd name="connsiteX1" fmla="*/ 933887 w 933887"/>
                <a:gd name="connsiteY1" fmla="*/ 1 h 236787"/>
                <a:gd name="connsiteX2" fmla="*/ 700524 w 933887"/>
                <a:gd name="connsiteY2" fmla="*/ 236787 h 236787"/>
                <a:gd name="connsiteX3" fmla="*/ 0 w 933887"/>
                <a:gd name="connsiteY3" fmla="*/ 236787 h 236787"/>
                <a:gd name="connsiteX4" fmla="*/ 230981 w 933887"/>
                <a:gd name="connsiteY4" fmla="*/ 0 h 23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3887" h="236787">
                  <a:moveTo>
                    <a:pt x="230981" y="0"/>
                  </a:moveTo>
                  <a:lnTo>
                    <a:pt x="933887" y="1"/>
                  </a:lnTo>
                  <a:lnTo>
                    <a:pt x="700524" y="236787"/>
                  </a:lnTo>
                  <a:lnTo>
                    <a:pt x="0" y="236787"/>
                  </a:lnTo>
                  <a:lnTo>
                    <a:pt x="230981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矩形 57"/>
            <p:cNvSpPr>
              <a:spLocks noChangeAspect="1"/>
            </p:cNvSpPr>
            <p:nvPr/>
          </p:nvSpPr>
          <p:spPr>
            <a:xfrm>
              <a:off x="5705184" y="5055470"/>
              <a:ext cx="932356" cy="9323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98" y="2588591"/>
            <a:ext cx="1799161" cy="152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2987824" y="4987217"/>
            <a:ext cx="3268183" cy="1322103"/>
            <a:chOff x="2987824" y="5032354"/>
            <a:chExt cx="3268183" cy="1322103"/>
          </a:xfrm>
        </p:grpSpPr>
        <p:grpSp>
          <p:nvGrpSpPr>
            <p:cNvPr id="149505" name="群組 149504"/>
            <p:cNvGrpSpPr/>
            <p:nvPr/>
          </p:nvGrpSpPr>
          <p:grpSpPr>
            <a:xfrm>
              <a:off x="3005826" y="5032354"/>
              <a:ext cx="3150350" cy="372073"/>
              <a:chOff x="3005826" y="5176370"/>
              <a:chExt cx="3150350" cy="372073"/>
            </a:xfrm>
          </p:grpSpPr>
          <p:grpSp>
            <p:nvGrpSpPr>
              <p:cNvPr id="62" name="群組 61"/>
              <p:cNvGrpSpPr/>
              <p:nvPr/>
            </p:nvGrpSpPr>
            <p:grpSpPr>
              <a:xfrm>
                <a:off x="3707904" y="5179111"/>
                <a:ext cx="1728192" cy="369332"/>
                <a:chOff x="3131840" y="5179111"/>
                <a:chExt cx="1728192" cy="369332"/>
              </a:xfrm>
            </p:grpSpPr>
            <p:cxnSp>
              <p:nvCxnSpPr>
                <p:cNvPr id="61" name="直線單箭頭接點 60"/>
                <p:cNvCxnSpPr/>
                <p:nvPr/>
              </p:nvCxnSpPr>
              <p:spPr>
                <a:xfrm>
                  <a:off x="3131840" y="5363777"/>
                  <a:ext cx="1728192" cy="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文字方塊 49"/>
                <p:cNvSpPr txBox="1"/>
                <p:nvPr/>
              </p:nvSpPr>
              <p:spPr>
                <a:xfrm>
                  <a:off x="3511666" y="5179111"/>
                  <a:ext cx="1008112" cy="36933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b="1" dirty="0" smtClean="0">
                      <a:solidFill>
                        <a:srgbClr val="0000FF"/>
                      </a:solidFill>
                      <a:latin typeface="+mj-ea"/>
                      <a:ea typeface="+mj-ea"/>
                    </a:rPr>
                    <a:t>BEM</a:t>
                  </a:r>
                  <a:endParaRPr lang="zh-TW" altLang="en-US" b="1" dirty="0">
                    <a:solidFill>
                      <a:srgbClr val="0000FF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49504" name="文字方塊 149503"/>
              <p:cNvSpPr txBox="1"/>
              <p:nvPr/>
            </p:nvSpPr>
            <p:spPr>
              <a:xfrm>
                <a:off x="3005826" y="5176370"/>
                <a:ext cx="774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b="1" dirty="0" smtClean="0">
                    <a:solidFill>
                      <a:srgbClr val="FF0000"/>
                    </a:solidFill>
                    <a:latin typeface="+mj-ea"/>
                    <a:ea typeface="+mj-ea"/>
                  </a:rPr>
                  <a:t>3D</a:t>
                </a:r>
                <a:endParaRPr lang="zh-TW" altLang="en-US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67" name="文字方塊 66"/>
              <p:cNvSpPr txBox="1"/>
              <p:nvPr/>
            </p:nvSpPr>
            <p:spPr>
              <a:xfrm>
                <a:off x="5382090" y="5176370"/>
                <a:ext cx="774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b="1" dirty="0" smtClean="0">
                    <a:solidFill>
                      <a:srgbClr val="FF0000"/>
                    </a:solidFill>
                    <a:latin typeface="+mj-ea"/>
                    <a:ea typeface="+mj-ea"/>
                  </a:rPr>
                  <a:t>2D</a:t>
                </a:r>
                <a:endParaRPr lang="zh-TW" altLang="en-US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" name="文字方塊 1"/>
            <p:cNvSpPr txBox="1"/>
            <p:nvPr/>
          </p:nvSpPr>
          <p:spPr>
            <a:xfrm>
              <a:off x="2987824" y="5338794"/>
              <a:ext cx="3268183" cy="1015663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Gauss</a:t>
              </a:r>
              <a:r>
                <a:rPr lang="en-US" altLang="zh-TW" b="1" dirty="0">
                  <a:solidFill>
                    <a:srgbClr val="0000FF"/>
                  </a:solidFill>
                  <a:latin typeface="+mj-ea"/>
                </a:rPr>
                <a:t>'</a:t>
              </a:r>
              <a:r>
                <a:rPr lang="en-US" altLang="zh-TW" b="1" dirty="0" smtClean="0">
                  <a:solidFill>
                    <a:srgbClr val="0000FF"/>
                  </a:solidFill>
                  <a:latin typeface="+mj-ea"/>
                </a:rPr>
                <a:t> </a:t>
              </a:r>
              <a:r>
                <a:rPr lang="en-US" altLang="zh-TW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theorem</a:t>
              </a:r>
            </a:p>
            <a:p>
              <a:pPr algn="ctr"/>
              <a:r>
                <a:rPr lang="en-US" altLang="zh-TW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Green's identities</a:t>
              </a:r>
            </a:p>
            <a:p>
              <a:pPr algn="ctr"/>
              <a:r>
                <a:rPr lang="en-US" altLang="zh-TW" b="1" dirty="0" err="1" smtClean="0">
                  <a:solidFill>
                    <a:srgbClr val="0000FF"/>
                  </a:solidFill>
                  <a:latin typeface="+mj-ea"/>
                  <a:ea typeface="+mj-ea"/>
                </a:rPr>
                <a:t>Somigliana</a:t>
              </a:r>
              <a:r>
                <a:rPr lang="en-US" altLang="zh-TW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 identity</a:t>
              </a:r>
              <a:endParaRPr lang="en-US" altLang="zh-TW" b="1" dirty="0">
                <a:solidFill>
                  <a:srgbClr val="0000FF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5739898" y="3096287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008000"/>
                </a:solidFill>
                <a:latin typeface="+mj-ea"/>
                <a:ea typeface="+mj-ea"/>
              </a:rPr>
              <a:t>Area</a:t>
            </a:r>
            <a:r>
              <a:rPr lang="zh-TW" altLang="en-US" sz="2000" b="1" dirty="0" smtClean="0">
                <a:solidFill>
                  <a:srgbClr val="008000"/>
                </a:solidFill>
                <a:latin typeface="+mj-ea"/>
                <a:ea typeface="+mj-ea"/>
              </a:rPr>
              <a:t> </a:t>
            </a:r>
            <a:endParaRPr lang="zh-TW" altLang="en-US" sz="2000" b="1" dirty="0">
              <a:solidFill>
                <a:srgbClr val="008000"/>
              </a:solidFill>
              <a:latin typeface="+mj-ea"/>
              <a:ea typeface="+mj-ea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968289" y="4335257"/>
            <a:ext cx="1639778" cy="1656056"/>
            <a:chOff x="5409966" y="513047"/>
            <a:chExt cx="1639778" cy="1656056"/>
          </a:xfrm>
        </p:grpSpPr>
        <p:sp>
          <p:nvSpPr>
            <p:cNvPr id="64" name="立方體 63"/>
            <p:cNvSpPr>
              <a:spLocks noChangeAspect="1"/>
            </p:cNvSpPr>
            <p:nvPr/>
          </p:nvSpPr>
          <p:spPr>
            <a:xfrm>
              <a:off x="5670260" y="1247322"/>
              <a:ext cx="684076" cy="684000"/>
            </a:xfrm>
            <a:prstGeom prst="cub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立方體 64"/>
            <p:cNvSpPr>
              <a:spLocks noChangeAspect="1"/>
            </p:cNvSpPr>
            <p:nvPr/>
          </p:nvSpPr>
          <p:spPr>
            <a:xfrm>
              <a:off x="5670260" y="513047"/>
              <a:ext cx="684076" cy="684000"/>
            </a:xfrm>
            <a:prstGeom prst="cub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立方體 65"/>
            <p:cNvSpPr>
              <a:spLocks noChangeAspect="1"/>
            </p:cNvSpPr>
            <p:nvPr/>
          </p:nvSpPr>
          <p:spPr>
            <a:xfrm>
              <a:off x="6365668" y="1211250"/>
              <a:ext cx="684076" cy="684000"/>
            </a:xfrm>
            <a:prstGeom prst="cub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立方體 67"/>
            <p:cNvSpPr>
              <a:spLocks noChangeAspect="1"/>
            </p:cNvSpPr>
            <p:nvPr/>
          </p:nvSpPr>
          <p:spPr>
            <a:xfrm>
              <a:off x="6365668" y="513047"/>
              <a:ext cx="684076" cy="684000"/>
            </a:xfrm>
            <a:prstGeom prst="cub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立方體 68"/>
            <p:cNvSpPr>
              <a:spLocks noChangeAspect="1"/>
            </p:cNvSpPr>
            <p:nvPr/>
          </p:nvSpPr>
          <p:spPr>
            <a:xfrm>
              <a:off x="5409966" y="1485103"/>
              <a:ext cx="684076" cy="684000"/>
            </a:xfrm>
            <a:prstGeom prst="cub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立方體 69"/>
            <p:cNvSpPr>
              <a:spLocks noChangeAspect="1"/>
            </p:cNvSpPr>
            <p:nvPr/>
          </p:nvSpPr>
          <p:spPr>
            <a:xfrm>
              <a:off x="5441336" y="779569"/>
              <a:ext cx="684076" cy="684000"/>
            </a:xfrm>
            <a:prstGeom prst="cub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立方體 70"/>
            <p:cNvSpPr>
              <a:spLocks noChangeAspect="1"/>
            </p:cNvSpPr>
            <p:nvPr/>
          </p:nvSpPr>
          <p:spPr>
            <a:xfrm>
              <a:off x="6094611" y="1466615"/>
              <a:ext cx="684076" cy="684000"/>
            </a:xfrm>
            <a:prstGeom prst="cub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立方體 71"/>
            <p:cNvSpPr>
              <a:spLocks noChangeAspect="1"/>
            </p:cNvSpPr>
            <p:nvPr/>
          </p:nvSpPr>
          <p:spPr>
            <a:xfrm>
              <a:off x="6136744" y="779569"/>
              <a:ext cx="684076" cy="684000"/>
            </a:xfrm>
            <a:prstGeom prst="cub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1033532" y="1169410"/>
            <a:ext cx="1594252" cy="819430"/>
            <a:chOff x="948924" y="799366"/>
            <a:chExt cx="1594252" cy="819430"/>
          </a:xfrm>
        </p:grpSpPr>
        <p:grpSp>
          <p:nvGrpSpPr>
            <p:cNvPr id="22" name="群組 21"/>
            <p:cNvGrpSpPr/>
            <p:nvPr/>
          </p:nvGrpSpPr>
          <p:grpSpPr>
            <a:xfrm>
              <a:off x="948924" y="1123253"/>
              <a:ext cx="1594252" cy="495543"/>
              <a:chOff x="1046710" y="767653"/>
              <a:chExt cx="1484109" cy="495543"/>
            </a:xfrm>
          </p:grpSpPr>
          <p:cxnSp>
            <p:nvCxnSpPr>
              <p:cNvPr id="16" name="直線接點 15"/>
              <p:cNvCxnSpPr/>
              <p:nvPr/>
            </p:nvCxnSpPr>
            <p:spPr>
              <a:xfrm>
                <a:off x="1046710" y="777970"/>
                <a:ext cx="1484109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單箭頭接點 18"/>
              <p:cNvCxnSpPr/>
              <p:nvPr/>
            </p:nvCxnSpPr>
            <p:spPr>
              <a:xfrm>
                <a:off x="2524469" y="770828"/>
                <a:ext cx="0" cy="49236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單箭頭接點 72"/>
              <p:cNvCxnSpPr/>
              <p:nvPr/>
            </p:nvCxnSpPr>
            <p:spPr>
              <a:xfrm>
                <a:off x="1055730" y="767653"/>
                <a:ext cx="0" cy="49157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文字方塊 10"/>
            <p:cNvSpPr txBox="1"/>
            <p:nvPr/>
          </p:nvSpPr>
          <p:spPr>
            <a:xfrm>
              <a:off x="1456531" y="799366"/>
              <a:ext cx="582294" cy="369332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i="1" dirty="0" smtClean="0">
                  <a:solidFill>
                    <a:srgbClr val="FF0000"/>
                  </a:solidFill>
                  <a:latin typeface="+mj-ea"/>
                  <a:ea typeface="+mj-ea"/>
                </a:rPr>
                <a:t>B</a:t>
              </a:r>
              <a:endParaRPr lang="zh-TW" altLang="en-US" b="1" i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4" name="文字方塊 23"/>
          <p:cNvSpPr txBox="1"/>
          <p:nvPr/>
        </p:nvSpPr>
        <p:spPr>
          <a:xfrm>
            <a:off x="6855333" y="347837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i="1" dirty="0" smtClean="0">
                <a:solidFill>
                  <a:srgbClr val="008000"/>
                </a:solidFill>
                <a:latin typeface="+mj-ea"/>
                <a:ea typeface="+mj-ea"/>
              </a:rPr>
              <a:t>B</a:t>
            </a:r>
            <a:endParaRPr lang="zh-TW" altLang="en-US" b="1" i="1" dirty="0">
              <a:solidFill>
                <a:srgbClr val="008000"/>
              </a:solidFill>
              <a:latin typeface="+mj-ea"/>
              <a:ea typeface="+mj-ea"/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7956376" y="499981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i="1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B</a:t>
            </a:r>
            <a:endParaRPr lang="zh-TW" altLang="en-US" b="1" i="1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5" name="Rectangle 2"/>
          <p:cNvSpPr>
            <a:spLocks noGrp="1" noChangeArrowheads="1"/>
          </p:cNvSpPr>
          <p:nvPr>
            <p:ph type="title"/>
          </p:nvPr>
        </p:nvSpPr>
        <p:spPr>
          <a:xfrm>
            <a:off x="-1044402" y="-27335"/>
            <a:ext cx="11449050" cy="1008063"/>
          </a:xfrm>
        </p:spPr>
        <p:txBody>
          <a:bodyPr>
            <a:normAutofit fontScale="90000"/>
          </a:bodyPr>
          <a:lstStyle/>
          <a:p>
            <a:r>
              <a:rPr lang="en-US" altLang="zh-TW" sz="3200" b="1" dirty="0" smtClean="0"/>
              <a:t>Never escape from </a:t>
            </a:r>
            <a:r>
              <a:rPr lang="en-US" altLang="zh-TW" sz="3200" b="1" dirty="0" err="1" smtClean="0"/>
              <a:t>te</a:t>
            </a:r>
            <a:r>
              <a:rPr lang="en-US" altLang="zh-TW" sz="3200" b="1" dirty="0" smtClean="0"/>
              <a:t> hand of Gauss</a:t>
            </a:r>
            <a:r>
              <a:rPr lang="zh-TW" altLang="en-US" sz="3200" b="1" dirty="0"/>
              <a:t/>
            </a:r>
            <a:br>
              <a:rPr lang="zh-TW" altLang="en-US" sz="3200" b="1" dirty="0"/>
            </a:br>
            <a:r>
              <a:rPr lang="zh-TW" altLang="en-US" sz="3200" b="1" dirty="0"/>
              <a:t>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1608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0.00069 L -0.0151 0.01343 L -0.02812 0.03194 L -0.03211 0.04398 L -0.03264 0.04931 L -0.03229 0.05486 L -0.02916 0.06597 L -0.02118 0.08287 L -0.00573 0.10648 L 0.01615 0.13333 L 0.04184 0.15579 L 0.05955 0.16528 L 0.06927 0.16481 L 0.08351 0.16204 L 0.09549 0.15648 L 0.11459 0.14306 L 0.13351 0.12106 L 0.14393 0.10023 L 0.15052 0.08565 L 0.15417 0.06181 L 0.15539 0.04097 L 0.15434 0.01875 L 0.1507 0.00417 L 0.14184 -0.01667 L 0.1283 -0.03171 L 0.10747 -0.04213 L 0.08611 -0.04514 L 0.06459 -0.04306 L 0.04184 -0.03194 L 0.02361 -0.01991 L 0.00834 -0.00833 L -0.00034 -0.00069 Z " pathEditMode="relative" ptsTypes="AAAAAAAAAAAAAAAAAAAAAAAAAAAAAAAA">
                                      <p:cBhvr>
                                        <p:cTn id="54" dur="1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9" grpId="0" animBg="1"/>
      <p:bldP spid="14" grpId="0" animBg="1"/>
      <p:bldP spid="42" grpId="0" animBg="1"/>
      <p:bldP spid="42" grpId="1" animBg="1"/>
      <p:bldP spid="44" grpId="0"/>
      <p:bldP spid="45" grpId="0" animBg="1"/>
      <p:bldP spid="49" grpId="0" animBg="1"/>
      <p:bldP spid="54" grpId="0" animBg="1"/>
      <p:bldP spid="35" grpId="0"/>
      <p:bldP spid="24" grpId="0"/>
      <p:bldP spid="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6576B-39E6-46FE-8090-584453793BA8}" type="datetime10">
              <a:rPr lang="zh-TW" altLang="en-US"/>
              <a:pPr/>
              <a:t>13:46</a:t>
            </a:fld>
            <a:r>
              <a:rPr lang="en-US" altLang="zh-TW"/>
              <a:t>March 20, 2013</a:t>
            </a:r>
          </a:p>
        </p:txBody>
      </p:sp>
      <p:sp>
        <p:nvSpPr>
          <p:cNvPr id="7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BEM 4-Taiwan, 2013</a:t>
            </a:r>
          </a:p>
          <a:p>
            <a:endParaRPr lang="en-US" altLang="zh-TW"/>
          </a:p>
        </p:txBody>
      </p:sp>
      <p:sp>
        <p:nvSpPr>
          <p:cNvPr id="8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/>
              <a:t>P.</a:t>
            </a:r>
            <a:fld id="{ACB5DCA0-3286-42E7-A81C-EF4E27F8BB59}" type="slidenum">
              <a:rPr lang="en-US" altLang="zh-TW"/>
              <a:pPr/>
              <a:t>11</a:t>
            </a:fld>
            <a:endParaRPr lang="en-US" altLang="zh-TW"/>
          </a:p>
        </p:txBody>
      </p:sp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762000"/>
          </a:xfrm>
        </p:spPr>
        <p:txBody>
          <a:bodyPr/>
          <a:lstStyle/>
          <a:p>
            <a:pPr algn="ctr"/>
            <a:r>
              <a:rPr lang="en-US" altLang="zh-TW" sz="2900">
                <a:solidFill>
                  <a:srgbClr val="333399"/>
                </a:solidFill>
                <a:latin typeface="Times New Roman" panose="02020603050405020304" pitchFamily="18" charset="0"/>
              </a:rPr>
              <a:t>Degenerate boundary</a:t>
            </a:r>
          </a:p>
        </p:txBody>
      </p:sp>
      <p:sp>
        <p:nvSpPr>
          <p:cNvPr id="503811" name="Rectangle 3"/>
          <p:cNvSpPr>
            <a:spLocks noChangeArrowheads="1"/>
          </p:cNvSpPr>
          <p:nvPr/>
        </p:nvSpPr>
        <p:spPr bwMode="auto">
          <a:xfrm>
            <a:off x="2822575" y="1968500"/>
            <a:ext cx="139700" cy="139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12" name="Oval 4"/>
          <p:cNvSpPr>
            <a:spLocks noChangeArrowheads="1"/>
          </p:cNvSpPr>
          <p:nvPr/>
        </p:nvSpPr>
        <p:spPr bwMode="auto">
          <a:xfrm>
            <a:off x="5280025" y="1301750"/>
            <a:ext cx="139700" cy="1397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13" name="Rectangle 5"/>
          <p:cNvSpPr>
            <a:spLocks noChangeArrowheads="1"/>
          </p:cNvSpPr>
          <p:nvPr/>
        </p:nvSpPr>
        <p:spPr bwMode="auto">
          <a:xfrm>
            <a:off x="5564188" y="1216025"/>
            <a:ext cx="18192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TW" sz="1800" b="1">
                <a:latin typeface="Arial" panose="020B0604020202020204" pitchFamily="34" charset="0"/>
              </a:rPr>
              <a:t>geometry node</a:t>
            </a:r>
          </a:p>
        </p:txBody>
      </p:sp>
      <p:sp>
        <p:nvSpPr>
          <p:cNvPr id="503814" name="Rectangle 6"/>
          <p:cNvSpPr>
            <a:spLocks noChangeArrowheads="1"/>
          </p:cNvSpPr>
          <p:nvPr/>
        </p:nvSpPr>
        <p:spPr bwMode="auto">
          <a:xfrm>
            <a:off x="5564188" y="1663700"/>
            <a:ext cx="20097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TW" sz="1800" b="1">
                <a:latin typeface="Arial" panose="020B0604020202020204" pitchFamily="34" charset="0"/>
              </a:rPr>
              <a:t>the Nth constant</a:t>
            </a:r>
          </a:p>
          <a:p>
            <a:pPr eaLnBrk="0" hangingPunct="0"/>
            <a:r>
              <a:rPr lang="en-US" altLang="zh-TW" sz="1800" b="1">
                <a:latin typeface="Arial" panose="020B0604020202020204" pitchFamily="34" charset="0"/>
              </a:rPr>
              <a:t>or linear element</a:t>
            </a:r>
          </a:p>
        </p:txBody>
      </p:sp>
      <p:sp>
        <p:nvSpPr>
          <p:cNvPr id="503815" name="Rectangle 7"/>
          <p:cNvSpPr>
            <a:spLocks noChangeArrowheads="1"/>
          </p:cNvSpPr>
          <p:nvPr/>
        </p:nvSpPr>
        <p:spPr bwMode="auto">
          <a:xfrm>
            <a:off x="5280025" y="1758950"/>
            <a:ext cx="139700" cy="139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16" name="Line 8"/>
          <p:cNvSpPr>
            <a:spLocks noChangeShapeType="1"/>
          </p:cNvSpPr>
          <p:nvPr/>
        </p:nvSpPr>
        <p:spPr bwMode="auto">
          <a:xfrm>
            <a:off x="1425575" y="1676400"/>
            <a:ext cx="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3817" name="Line 9"/>
          <p:cNvSpPr>
            <a:spLocks noChangeShapeType="1"/>
          </p:cNvSpPr>
          <p:nvPr/>
        </p:nvSpPr>
        <p:spPr bwMode="auto">
          <a:xfrm>
            <a:off x="4073525" y="1676400"/>
            <a:ext cx="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3818" name="Line 10"/>
          <p:cNvSpPr>
            <a:spLocks noChangeShapeType="1"/>
          </p:cNvSpPr>
          <p:nvPr/>
        </p:nvSpPr>
        <p:spPr bwMode="auto">
          <a:xfrm>
            <a:off x="1428750" y="1676400"/>
            <a:ext cx="2647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3819" name="Line 11"/>
          <p:cNvSpPr>
            <a:spLocks noChangeShapeType="1"/>
          </p:cNvSpPr>
          <p:nvPr/>
        </p:nvSpPr>
        <p:spPr bwMode="auto">
          <a:xfrm>
            <a:off x="1428750" y="3067050"/>
            <a:ext cx="2647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3820" name="Line 12"/>
          <p:cNvSpPr>
            <a:spLocks noChangeShapeType="1"/>
          </p:cNvSpPr>
          <p:nvPr/>
        </p:nvSpPr>
        <p:spPr bwMode="auto">
          <a:xfrm>
            <a:off x="2778125" y="1685925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503821" name="Object 13">
            <a:hlinkClick r:id="" action="ppaction://ole?verb=0"/>
          </p:cNvPr>
          <p:cNvGraphicFramePr>
            <a:graphicFrameLocks/>
          </p:cNvGraphicFramePr>
          <p:nvPr/>
        </p:nvGraphicFramePr>
        <p:xfrm>
          <a:off x="2541588" y="3105150"/>
          <a:ext cx="568325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44" name="Equation" r:id="rId3" imgW="887400" imgH="582480" progId="Equation">
                  <p:embed/>
                </p:oleObj>
              </mc:Choice>
              <mc:Fallback>
                <p:oleObj name="Equation" r:id="rId3" imgW="887400" imgH="582480" progId="Equation">
                  <p:embed/>
                  <p:pic>
                    <p:nvPicPr>
                      <p:cNvPr id="503821" name="Object 1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1588" y="3105150"/>
                        <a:ext cx="568325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3822" name="Object 14">
            <a:hlinkClick r:id="" action="ppaction://ole?verb=0"/>
          </p:cNvPr>
          <p:cNvGraphicFramePr>
            <a:graphicFrameLocks/>
          </p:cNvGraphicFramePr>
          <p:nvPr/>
        </p:nvGraphicFramePr>
        <p:xfrm>
          <a:off x="3070225" y="1881188"/>
          <a:ext cx="568325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45" name="Equation" r:id="rId5" imgW="887400" imgH="582480" progId="Equation">
                  <p:embed/>
                </p:oleObj>
              </mc:Choice>
              <mc:Fallback>
                <p:oleObj name="Equation" r:id="rId5" imgW="887400" imgH="582480" progId="Equation">
                  <p:embed/>
                  <p:pic>
                    <p:nvPicPr>
                      <p:cNvPr id="503822" name="Object 1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0225" y="1881188"/>
                        <a:ext cx="568325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3823" name="Object 15">
            <a:hlinkClick r:id="" action="ppaction://ole?verb=0"/>
          </p:cNvPr>
          <p:cNvGraphicFramePr>
            <a:graphicFrameLocks/>
          </p:cNvGraphicFramePr>
          <p:nvPr/>
        </p:nvGraphicFramePr>
        <p:xfrm>
          <a:off x="1936750" y="1885950"/>
          <a:ext cx="568325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46" name="Equation" r:id="rId6" imgW="887400" imgH="582480" progId="Equation">
                  <p:embed/>
                </p:oleObj>
              </mc:Choice>
              <mc:Fallback>
                <p:oleObj name="Equation" r:id="rId6" imgW="887400" imgH="582480" progId="Equation">
                  <p:embed/>
                  <p:pic>
                    <p:nvPicPr>
                      <p:cNvPr id="503823" name="Object 1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0" y="1885950"/>
                        <a:ext cx="568325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3824" name="Object 16">
            <a:hlinkClick r:id="" action="ppaction://ole?verb=0"/>
          </p:cNvPr>
          <p:cNvGraphicFramePr>
            <a:graphicFrameLocks/>
          </p:cNvGraphicFramePr>
          <p:nvPr/>
        </p:nvGraphicFramePr>
        <p:xfrm>
          <a:off x="615950" y="2308225"/>
          <a:ext cx="658813" cy="15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47" name="Equation" r:id="rId7" imgW="823680" imgH="201600" progId="Equation">
                  <p:embed/>
                </p:oleObj>
              </mc:Choice>
              <mc:Fallback>
                <p:oleObj name="Equation" r:id="rId7" imgW="823680" imgH="201600" progId="Equation">
                  <p:embed/>
                  <p:pic>
                    <p:nvPicPr>
                      <p:cNvPr id="503824" name="Object 16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950" y="2308225"/>
                        <a:ext cx="658813" cy="15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3825" name="Object 17">
            <a:hlinkClick r:id="" action="ppaction://ole?verb=0"/>
          </p:cNvPr>
          <p:cNvGraphicFramePr>
            <a:graphicFrameLocks/>
          </p:cNvGraphicFramePr>
          <p:nvPr/>
        </p:nvGraphicFramePr>
        <p:xfrm>
          <a:off x="4225925" y="2306638"/>
          <a:ext cx="525463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48" name="Equation" r:id="rId9" imgW="658800" imgH="201600" progId="Equation">
                  <p:embed/>
                </p:oleObj>
              </mc:Choice>
              <mc:Fallback>
                <p:oleObj name="Equation" r:id="rId9" imgW="658800" imgH="201600" progId="Equation">
                  <p:embed/>
                  <p:pic>
                    <p:nvPicPr>
                      <p:cNvPr id="503825" name="Object 17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5925" y="2306638"/>
                        <a:ext cx="525463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3826" name="Rectangle 18"/>
          <p:cNvSpPr>
            <a:spLocks noChangeArrowheads="1"/>
          </p:cNvSpPr>
          <p:nvPr/>
        </p:nvSpPr>
        <p:spPr bwMode="auto">
          <a:xfrm>
            <a:off x="2560638" y="2497138"/>
            <a:ext cx="5095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025" tIns="36513" rIns="73025" bIns="36513">
            <a:spAutoFit/>
          </a:bodyPr>
          <a:lstStyle>
            <a:lvl1pPr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65125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731838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096963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463675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9208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3780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8352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2924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1400" b="1"/>
              <a:t>(0,0)</a:t>
            </a:r>
          </a:p>
        </p:txBody>
      </p:sp>
      <p:sp>
        <p:nvSpPr>
          <p:cNvPr id="503827" name="Rectangle 19"/>
          <p:cNvSpPr>
            <a:spLocks noChangeArrowheads="1"/>
          </p:cNvSpPr>
          <p:nvPr/>
        </p:nvSpPr>
        <p:spPr bwMode="auto">
          <a:xfrm>
            <a:off x="1111250" y="1384300"/>
            <a:ext cx="665163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088" tIns="31750" rIns="65088" bIns="31750">
            <a:spAutoFit/>
          </a:bodyPr>
          <a:lstStyle>
            <a:lvl1pPr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20675"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639763"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960438"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279525"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736725" defTabSz="639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193925" defTabSz="639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651125" defTabSz="639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108325" defTabSz="639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1300" b="1"/>
              <a:t>(-1,0.5)</a:t>
            </a:r>
          </a:p>
        </p:txBody>
      </p:sp>
      <p:sp>
        <p:nvSpPr>
          <p:cNvPr id="503828" name="Rectangle 20"/>
          <p:cNvSpPr>
            <a:spLocks noChangeArrowheads="1"/>
          </p:cNvSpPr>
          <p:nvPr/>
        </p:nvSpPr>
        <p:spPr bwMode="auto">
          <a:xfrm>
            <a:off x="1104900" y="3184525"/>
            <a:ext cx="720725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088" tIns="31750" rIns="65088" bIns="31750">
            <a:spAutoFit/>
          </a:bodyPr>
          <a:lstStyle>
            <a:lvl1pPr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20675"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639763"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960438"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279525"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736725" defTabSz="639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193925" defTabSz="639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651125" defTabSz="639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108325" defTabSz="639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1300" b="1"/>
              <a:t>(-1,-0.5)</a:t>
            </a:r>
          </a:p>
        </p:txBody>
      </p:sp>
      <p:sp>
        <p:nvSpPr>
          <p:cNvPr id="503829" name="Rectangle 21"/>
          <p:cNvSpPr>
            <a:spLocks noChangeArrowheads="1"/>
          </p:cNvSpPr>
          <p:nvPr/>
        </p:nvSpPr>
        <p:spPr bwMode="auto">
          <a:xfrm>
            <a:off x="3919538" y="1365250"/>
            <a:ext cx="6096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088" tIns="31750" rIns="65088" bIns="31750">
            <a:spAutoFit/>
          </a:bodyPr>
          <a:lstStyle>
            <a:lvl1pPr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20675"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639763"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960438"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279525"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736725" defTabSz="639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193925" defTabSz="639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651125" defTabSz="639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108325" defTabSz="639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1300" b="1"/>
              <a:t>(1,0.5)</a:t>
            </a:r>
          </a:p>
        </p:txBody>
      </p:sp>
      <p:sp>
        <p:nvSpPr>
          <p:cNvPr id="503830" name="Rectangle 22"/>
          <p:cNvSpPr>
            <a:spLocks noChangeArrowheads="1"/>
          </p:cNvSpPr>
          <p:nvPr/>
        </p:nvSpPr>
        <p:spPr bwMode="auto">
          <a:xfrm>
            <a:off x="3844925" y="3194050"/>
            <a:ext cx="665163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088" tIns="31750" rIns="65088" bIns="31750">
            <a:spAutoFit/>
          </a:bodyPr>
          <a:lstStyle>
            <a:lvl1pPr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20675"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639763"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960438"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279525" defTabSz="639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736725" defTabSz="639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193925" defTabSz="639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651125" defTabSz="639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108325" defTabSz="639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1300" b="1"/>
              <a:t>(1,-0.5)</a:t>
            </a:r>
          </a:p>
        </p:txBody>
      </p:sp>
      <p:sp>
        <p:nvSpPr>
          <p:cNvPr id="503831" name="Oval 23"/>
          <p:cNvSpPr>
            <a:spLocks noChangeArrowheads="1"/>
          </p:cNvSpPr>
          <p:nvPr/>
        </p:nvSpPr>
        <p:spPr bwMode="auto">
          <a:xfrm>
            <a:off x="1397000" y="1644650"/>
            <a:ext cx="101600" cy="101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32" name="Oval 24"/>
          <p:cNvSpPr>
            <a:spLocks noChangeArrowheads="1"/>
          </p:cNvSpPr>
          <p:nvPr/>
        </p:nvSpPr>
        <p:spPr bwMode="auto">
          <a:xfrm>
            <a:off x="2730500" y="1625600"/>
            <a:ext cx="101600" cy="101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33" name="Oval 25"/>
          <p:cNvSpPr>
            <a:spLocks noChangeArrowheads="1"/>
          </p:cNvSpPr>
          <p:nvPr/>
        </p:nvSpPr>
        <p:spPr bwMode="auto">
          <a:xfrm>
            <a:off x="1377950" y="3016250"/>
            <a:ext cx="101600" cy="101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34" name="Oval 26"/>
          <p:cNvSpPr>
            <a:spLocks noChangeArrowheads="1"/>
          </p:cNvSpPr>
          <p:nvPr/>
        </p:nvSpPr>
        <p:spPr bwMode="auto">
          <a:xfrm>
            <a:off x="2749550" y="3016250"/>
            <a:ext cx="101600" cy="101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35" name="Oval 27"/>
          <p:cNvSpPr>
            <a:spLocks noChangeArrowheads="1"/>
          </p:cNvSpPr>
          <p:nvPr/>
        </p:nvSpPr>
        <p:spPr bwMode="auto">
          <a:xfrm>
            <a:off x="4025900" y="2997200"/>
            <a:ext cx="101600" cy="101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36" name="Oval 28"/>
          <p:cNvSpPr>
            <a:spLocks noChangeArrowheads="1"/>
          </p:cNvSpPr>
          <p:nvPr/>
        </p:nvSpPr>
        <p:spPr bwMode="auto">
          <a:xfrm>
            <a:off x="4025900" y="1644650"/>
            <a:ext cx="101600" cy="101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37" name="Oval 29"/>
          <p:cNvSpPr>
            <a:spLocks noChangeArrowheads="1"/>
          </p:cNvSpPr>
          <p:nvPr/>
        </p:nvSpPr>
        <p:spPr bwMode="auto">
          <a:xfrm>
            <a:off x="2730500" y="2311400"/>
            <a:ext cx="101600" cy="101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38" name="Rectangle 30"/>
          <p:cNvSpPr>
            <a:spLocks noChangeArrowheads="1"/>
          </p:cNvSpPr>
          <p:nvPr/>
        </p:nvSpPr>
        <p:spPr bwMode="auto">
          <a:xfrm>
            <a:off x="2041525" y="2997200"/>
            <a:ext cx="139700" cy="139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39" name="Rectangle 31"/>
          <p:cNvSpPr>
            <a:spLocks noChangeArrowheads="1"/>
          </p:cNvSpPr>
          <p:nvPr/>
        </p:nvSpPr>
        <p:spPr bwMode="auto">
          <a:xfrm>
            <a:off x="2098675" y="1606550"/>
            <a:ext cx="139700" cy="139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40" name="Rectangle 32"/>
          <p:cNvSpPr>
            <a:spLocks noChangeArrowheads="1"/>
          </p:cNvSpPr>
          <p:nvPr/>
        </p:nvSpPr>
        <p:spPr bwMode="auto">
          <a:xfrm>
            <a:off x="3336925" y="1606550"/>
            <a:ext cx="139700" cy="139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41" name="Rectangle 33"/>
          <p:cNvSpPr>
            <a:spLocks noChangeArrowheads="1"/>
          </p:cNvSpPr>
          <p:nvPr/>
        </p:nvSpPr>
        <p:spPr bwMode="auto">
          <a:xfrm>
            <a:off x="4003675" y="2311400"/>
            <a:ext cx="139700" cy="139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42" name="Rectangle 34"/>
          <p:cNvSpPr>
            <a:spLocks noChangeArrowheads="1"/>
          </p:cNvSpPr>
          <p:nvPr/>
        </p:nvSpPr>
        <p:spPr bwMode="auto">
          <a:xfrm>
            <a:off x="3355975" y="2997200"/>
            <a:ext cx="139700" cy="139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43" name="Rectangle 35"/>
          <p:cNvSpPr>
            <a:spLocks noChangeArrowheads="1"/>
          </p:cNvSpPr>
          <p:nvPr/>
        </p:nvSpPr>
        <p:spPr bwMode="auto">
          <a:xfrm>
            <a:off x="1355725" y="2311400"/>
            <a:ext cx="139700" cy="139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44" name="Rectangle 36"/>
          <p:cNvSpPr>
            <a:spLocks noChangeArrowheads="1"/>
          </p:cNvSpPr>
          <p:nvPr/>
        </p:nvSpPr>
        <p:spPr bwMode="auto">
          <a:xfrm>
            <a:off x="1997075" y="2935288"/>
            <a:ext cx="2444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025" tIns="36513" rIns="73025" bIns="36513">
            <a:spAutoFit/>
          </a:bodyPr>
          <a:lstStyle>
            <a:lvl1pPr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65125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731838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096963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463675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9208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3780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8352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2924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1400" b="1"/>
              <a:t>1</a:t>
            </a:r>
          </a:p>
        </p:txBody>
      </p:sp>
      <p:sp>
        <p:nvSpPr>
          <p:cNvPr id="503845" name="Rectangle 37"/>
          <p:cNvSpPr>
            <a:spLocks noChangeArrowheads="1"/>
          </p:cNvSpPr>
          <p:nvPr/>
        </p:nvSpPr>
        <p:spPr bwMode="auto">
          <a:xfrm>
            <a:off x="3302000" y="2935288"/>
            <a:ext cx="2444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025" tIns="36513" rIns="73025" bIns="36513">
            <a:spAutoFit/>
          </a:bodyPr>
          <a:lstStyle>
            <a:lvl1pPr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65125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731838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096963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463675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9208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3780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8352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2924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1400" b="1"/>
              <a:t>2</a:t>
            </a:r>
          </a:p>
        </p:txBody>
      </p:sp>
      <p:sp>
        <p:nvSpPr>
          <p:cNvPr id="503846" name="Rectangle 38"/>
          <p:cNvSpPr>
            <a:spLocks noChangeArrowheads="1"/>
          </p:cNvSpPr>
          <p:nvPr/>
        </p:nvSpPr>
        <p:spPr bwMode="auto">
          <a:xfrm>
            <a:off x="3959225" y="2249488"/>
            <a:ext cx="2444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025" tIns="36513" rIns="73025" bIns="36513">
            <a:spAutoFit/>
          </a:bodyPr>
          <a:lstStyle>
            <a:lvl1pPr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65125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731838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096963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463675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9208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3780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8352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2924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1400" b="1"/>
              <a:t>3</a:t>
            </a:r>
          </a:p>
        </p:txBody>
      </p:sp>
      <p:sp>
        <p:nvSpPr>
          <p:cNvPr id="503847" name="Rectangle 39"/>
          <p:cNvSpPr>
            <a:spLocks noChangeArrowheads="1"/>
          </p:cNvSpPr>
          <p:nvPr/>
        </p:nvSpPr>
        <p:spPr bwMode="auto">
          <a:xfrm>
            <a:off x="3292475" y="1544638"/>
            <a:ext cx="2444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025" tIns="36513" rIns="73025" bIns="36513">
            <a:spAutoFit/>
          </a:bodyPr>
          <a:lstStyle>
            <a:lvl1pPr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65125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731838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096963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463675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9208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3780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8352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2924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1400" b="1"/>
              <a:t>4</a:t>
            </a:r>
          </a:p>
        </p:txBody>
      </p:sp>
      <p:sp>
        <p:nvSpPr>
          <p:cNvPr id="503848" name="Rectangle 40"/>
          <p:cNvSpPr>
            <a:spLocks noChangeArrowheads="1"/>
          </p:cNvSpPr>
          <p:nvPr/>
        </p:nvSpPr>
        <p:spPr bwMode="auto">
          <a:xfrm>
            <a:off x="2778125" y="1906588"/>
            <a:ext cx="2444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025" tIns="36513" rIns="73025" bIns="36513">
            <a:spAutoFit/>
          </a:bodyPr>
          <a:lstStyle>
            <a:lvl1pPr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65125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731838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096963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463675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9208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3780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8352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2924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1400" b="1"/>
              <a:t>5</a:t>
            </a:r>
          </a:p>
        </p:txBody>
      </p:sp>
      <p:sp>
        <p:nvSpPr>
          <p:cNvPr id="503849" name="Rectangle 41"/>
          <p:cNvSpPr>
            <a:spLocks noChangeArrowheads="1"/>
          </p:cNvSpPr>
          <p:nvPr/>
        </p:nvSpPr>
        <p:spPr bwMode="auto">
          <a:xfrm>
            <a:off x="2593975" y="1968500"/>
            <a:ext cx="139700" cy="139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50" name="Rectangle 42"/>
          <p:cNvSpPr>
            <a:spLocks noChangeArrowheads="1"/>
          </p:cNvSpPr>
          <p:nvPr/>
        </p:nvSpPr>
        <p:spPr bwMode="auto">
          <a:xfrm>
            <a:off x="2549525" y="1906588"/>
            <a:ext cx="2444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025" tIns="36513" rIns="73025" bIns="36513">
            <a:spAutoFit/>
          </a:bodyPr>
          <a:lstStyle>
            <a:lvl1pPr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65125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731838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096963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463675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9208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3780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8352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2924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1400" b="1"/>
              <a:t>6</a:t>
            </a:r>
          </a:p>
        </p:txBody>
      </p:sp>
      <p:sp>
        <p:nvSpPr>
          <p:cNvPr id="503851" name="Rectangle 43"/>
          <p:cNvSpPr>
            <a:spLocks noChangeArrowheads="1"/>
          </p:cNvSpPr>
          <p:nvPr/>
        </p:nvSpPr>
        <p:spPr bwMode="auto">
          <a:xfrm>
            <a:off x="2054225" y="1554163"/>
            <a:ext cx="2444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025" tIns="36513" rIns="73025" bIns="36513">
            <a:spAutoFit/>
          </a:bodyPr>
          <a:lstStyle>
            <a:lvl1pPr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65125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731838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096963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463675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9208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3780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8352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2924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1400" b="1"/>
              <a:t>7</a:t>
            </a:r>
          </a:p>
        </p:txBody>
      </p:sp>
      <p:sp>
        <p:nvSpPr>
          <p:cNvPr id="503852" name="Rectangle 44"/>
          <p:cNvSpPr>
            <a:spLocks noChangeArrowheads="1"/>
          </p:cNvSpPr>
          <p:nvPr/>
        </p:nvSpPr>
        <p:spPr bwMode="auto">
          <a:xfrm>
            <a:off x="1311275" y="2249488"/>
            <a:ext cx="2444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025" tIns="36513" rIns="73025" bIns="36513">
            <a:spAutoFit/>
          </a:bodyPr>
          <a:lstStyle>
            <a:lvl1pPr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65125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731838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096963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463675" defTabSz="731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9208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3780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8352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292475" defTabSz="7318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1400" b="1"/>
              <a:t>8</a:t>
            </a:r>
          </a:p>
        </p:txBody>
      </p:sp>
      <p:graphicFrame>
        <p:nvGraphicFramePr>
          <p:cNvPr id="503853" name="Object 45">
            <a:hlinkClick r:id="" action="ppaction://ole?verb=0"/>
          </p:cNvPr>
          <p:cNvGraphicFramePr>
            <a:graphicFrameLocks/>
          </p:cNvGraphicFramePr>
          <p:nvPr/>
        </p:nvGraphicFramePr>
        <p:xfrm>
          <a:off x="5532438" y="2446338"/>
          <a:ext cx="1881187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49" name="Equation" r:id="rId11" imgW="1890360" imgH="252360" progId="Equation">
                  <p:embed/>
                </p:oleObj>
              </mc:Choice>
              <mc:Fallback>
                <p:oleObj name="Equation" r:id="rId11" imgW="1890360" imgH="252360" progId="Equation">
                  <p:embed/>
                  <p:pic>
                    <p:nvPicPr>
                      <p:cNvPr id="503853" name="Object 4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2438" y="2446338"/>
                        <a:ext cx="1881187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3854" name="Object 46">
            <a:hlinkClick r:id="" action="ppaction://ole?verb=0"/>
          </p:cNvPr>
          <p:cNvGraphicFramePr>
            <a:graphicFrameLocks/>
          </p:cNvGraphicFramePr>
          <p:nvPr/>
        </p:nvGraphicFramePr>
        <p:xfrm>
          <a:off x="5526088" y="3094038"/>
          <a:ext cx="1970087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50" name="Equation" r:id="rId13" imgW="1979280" imgH="252360" progId="Equation">
                  <p:embed/>
                </p:oleObj>
              </mc:Choice>
              <mc:Fallback>
                <p:oleObj name="Equation" r:id="rId13" imgW="1979280" imgH="252360" progId="Equation">
                  <p:embed/>
                  <p:pic>
                    <p:nvPicPr>
                      <p:cNvPr id="503854" name="Object 46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6088" y="3094038"/>
                        <a:ext cx="1970087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3855" name="Rectangle 47"/>
          <p:cNvSpPr>
            <a:spLocks noChangeArrowheads="1"/>
          </p:cNvSpPr>
          <p:nvPr/>
        </p:nvSpPr>
        <p:spPr bwMode="auto">
          <a:xfrm>
            <a:off x="5259388" y="1749425"/>
            <a:ext cx="25400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2388" tIns="25400" rIns="52388" bIns="25400">
            <a:spAutoFit/>
          </a:bodyPr>
          <a:lstStyle>
            <a:lvl1pPr defTabSz="511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257175" defTabSz="511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511175" defTabSz="511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768350" defTabSz="511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023938" defTabSz="511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481138" defTabSz="5111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1938338" defTabSz="5111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395538" defTabSz="5111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852738" defTabSz="5111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1000" b="1"/>
              <a:t>N</a:t>
            </a:r>
          </a:p>
        </p:txBody>
      </p:sp>
      <p:sp>
        <p:nvSpPr>
          <p:cNvPr id="503856" name="Rectangle 48"/>
          <p:cNvSpPr>
            <a:spLocks noChangeArrowheads="1"/>
          </p:cNvSpPr>
          <p:nvPr/>
        </p:nvSpPr>
        <p:spPr bwMode="auto">
          <a:xfrm>
            <a:off x="6269038" y="4286250"/>
            <a:ext cx="587375" cy="220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57" name="Rectangle 49"/>
          <p:cNvSpPr>
            <a:spLocks noChangeArrowheads="1"/>
          </p:cNvSpPr>
          <p:nvPr/>
        </p:nvSpPr>
        <p:spPr bwMode="auto">
          <a:xfrm>
            <a:off x="2478088" y="4248150"/>
            <a:ext cx="614362" cy="241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503858" name="Object 50">
            <a:hlinkClick r:id="" action="ppaction://ole?verb=0"/>
          </p:cNvPr>
          <p:cNvGraphicFramePr>
            <a:graphicFrameLocks/>
          </p:cNvGraphicFramePr>
          <p:nvPr/>
        </p:nvGraphicFramePr>
        <p:xfrm>
          <a:off x="1143000" y="3733800"/>
          <a:ext cx="2514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51" name="Equation" r:id="rId15" imgW="5079960" imgH="1828800" progId="Equation.DSMT4">
                  <p:embed/>
                </p:oleObj>
              </mc:Choice>
              <mc:Fallback>
                <p:oleObj name="Equation" r:id="rId15" imgW="5079960" imgH="1828800" progId="Equation.DSMT4">
                  <p:embed/>
                  <p:pic>
                    <p:nvPicPr>
                      <p:cNvPr id="503858" name="Object 50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733800"/>
                        <a:ext cx="2514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3859" name="Object 51">
            <a:hlinkClick r:id="" action="ppaction://ole?verb=0"/>
          </p:cNvPr>
          <p:cNvGraphicFramePr>
            <a:graphicFrameLocks/>
          </p:cNvGraphicFramePr>
          <p:nvPr/>
        </p:nvGraphicFramePr>
        <p:xfrm>
          <a:off x="5292725" y="3716338"/>
          <a:ext cx="2057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52" name="方程式" r:id="rId17" imgW="4584600" imgH="1828800" progId="Equation.3">
                  <p:embed/>
                </p:oleObj>
              </mc:Choice>
              <mc:Fallback>
                <p:oleObj name="方程式" r:id="rId17" imgW="4584600" imgH="1828800" progId="Equation.3">
                  <p:embed/>
                  <p:pic>
                    <p:nvPicPr>
                      <p:cNvPr id="503859" name="Object 51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3716338"/>
                        <a:ext cx="20574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3860" name="Rectangle 52"/>
          <p:cNvSpPr>
            <a:spLocks noChangeArrowheads="1"/>
          </p:cNvSpPr>
          <p:nvPr/>
        </p:nvSpPr>
        <p:spPr bwMode="auto">
          <a:xfrm>
            <a:off x="2511425" y="3513138"/>
            <a:ext cx="6000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6038" tIns="22225" rIns="46038" bIns="22225">
            <a:spAutoFit/>
          </a:bodyPr>
          <a:lstStyle>
            <a:lvl1pPr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223838"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447675"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673100"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895350"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352550" defTabSz="4476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1809750" defTabSz="4476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266950" defTabSz="4476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724150" defTabSz="4476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900" b="1"/>
              <a:t>5(+)   6(+)</a:t>
            </a:r>
          </a:p>
        </p:txBody>
      </p:sp>
      <p:sp>
        <p:nvSpPr>
          <p:cNvPr id="503861" name="Rectangle 53"/>
          <p:cNvSpPr>
            <a:spLocks noChangeArrowheads="1"/>
          </p:cNvSpPr>
          <p:nvPr/>
        </p:nvSpPr>
        <p:spPr bwMode="auto">
          <a:xfrm>
            <a:off x="6281738" y="3556000"/>
            <a:ext cx="57150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6038" tIns="22225" rIns="46038" bIns="22225">
            <a:spAutoFit/>
          </a:bodyPr>
          <a:lstStyle>
            <a:lvl1pPr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223838"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447675"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673100"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895350"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352550" defTabSz="4476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1809750" defTabSz="4476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266950" defTabSz="4476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724150" defTabSz="4476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900" b="1"/>
              <a:t>5(+)   6(-)</a:t>
            </a:r>
          </a:p>
        </p:txBody>
      </p:sp>
      <p:sp>
        <p:nvSpPr>
          <p:cNvPr id="503862" name="Rectangle 54"/>
          <p:cNvSpPr>
            <a:spLocks noChangeArrowheads="1"/>
          </p:cNvSpPr>
          <p:nvPr/>
        </p:nvSpPr>
        <p:spPr bwMode="auto">
          <a:xfrm>
            <a:off x="3748088" y="4217988"/>
            <a:ext cx="331787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0800" tIns="25400" rIns="50800" bIns="25400">
            <a:spAutoFit/>
          </a:bodyPr>
          <a:lstStyle>
            <a:lvl1pPr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255588"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512763"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768350"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023938"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481138" defTabSz="512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1938338" defTabSz="512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395538" defTabSz="512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852738" defTabSz="512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1000" b="1"/>
              <a:t>5(+)</a:t>
            </a:r>
          </a:p>
          <a:p>
            <a:pPr eaLnBrk="0" hangingPunct="0"/>
            <a:r>
              <a:rPr lang="en-US" altLang="zh-TW" sz="1000" b="1"/>
              <a:t>6(+)</a:t>
            </a:r>
          </a:p>
        </p:txBody>
      </p:sp>
      <p:sp>
        <p:nvSpPr>
          <p:cNvPr id="503863" name="Rectangle 55"/>
          <p:cNvSpPr>
            <a:spLocks noChangeArrowheads="1"/>
          </p:cNvSpPr>
          <p:nvPr/>
        </p:nvSpPr>
        <p:spPr bwMode="auto">
          <a:xfrm>
            <a:off x="7491413" y="4241800"/>
            <a:ext cx="331787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0800" tIns="25400" rIns="50800" bIns="25400">
            <a:spAutoFit/>
          </a:bodyPr>
          <a:lstStyle>
            <a:lvl1pPr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255588"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512763"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768350"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023938"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481138" defTabSz="512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1938338" defTabSz="512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395538" defTabSz="512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852738" defTabSz="512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1000" b="1"/>
              <a:t>5(+)</a:t>
            </a:r>
          </a:p>
          <a:p>
            <a:pPr eaLnBrk="0" hangingPunct="0"/>
            <a:r>
              <a:rPr lang="en-US" altLang="zh-TW" sz="1000" b="1"/>
              <a:t>6(+)</a:t>
            </a:r>
          </a:p>
        </p:txBody>
      </p:sp>
      <p:sp>
        <p:nvSpPr>
          <p:cNvPr id="503864" name="Line 56"/>
          <p:cNvSpPr>
            <a:spLocks noChangeShapeType="1"/>
          </p:cNvSpPr>
          <p:nvPr/>
        </p:nvSpPr>
        <p:spPr bwMode="auto">
          <a:xfrm>
            <a:off x="1033463" y="3621088"/>
            <a:ext cx="0" cy="293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3865" name="Line 57"/>
          <p:cNvSpPr>
            <a:spLocks noChangeShapeType="1"/>
          </p:cNvSpPr>
          <p:nvPr/>
        </p:nvSpPr>
        <p:spPr bwMode="auto">
          <a:xfrm>
            <a:off x="1025525" y="3621088"/>
            <a:ext cx="3238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3866" name="Line 58"/>
          <p:cNvSpPr>
            <a:spLocks noChangeShapeType="1"/>
          </p:cNvSpPr>
          <p:nvPr/>
        </p:nvSpPr>
        <p:spPr bwMode="auto">
          <a:xfrm>
            <a:off x="4962525" y="3673475"/>
            <a:ext cx="0" cy="293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3867" name="Line 59"/>
          <p:cNvSpPr>
            <a:spLocks noChangeShapeType="1"/>
          </p:cNvSpPr>
          <p:nvPr/>
        </p:nvSpPr>
        <p:spPr bwMode="auto">
          <a:xfrm>
            <a:off x="4964113" y="3663950"/>
            <a:ext cx="3238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503868" name="Object 60">
            <a:hlinkClick r:id="" action="ppaction://ole?verb=0"/>
          </p:cNvPr>
          <p:cNvGraphicFramePr>
            <a:graphicFrameLocks/>
          </p:cNvGraphicFramePr>
          <p:nvPr/>
        </p:nvGraphicFramePr>
        <p:xfrm>
          <a:off x="5357813" y="3589338"/>
          <a:ext cx="266700" cy="1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53" name="Equation" r:id="rId19" imgW="544320" imgH="252360" progId="Equation">
                  <p:embed/>
                </p:oleObj>
              </mc:Choice>
              <mc:Fallback>
                <p:oleObj name="Equation" r:id="rId19" imgW="544320" imgH="252360" progId="Equation">
                  <p:embed/>
                  <p:pic>
                    <p:nvPicPr>
                      <p:cNvPr id="503868" name="Object 60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3" y="3589338"/>
                        <a:ext cx="266700" cy="12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3869" name="Rectangle 61"/>
          <p:cNvSpPr>
            <a:spLocks noChangeArrowheads="1"/>
          </p:cNvSpPr>
          <p:nvPr/>
        </p:nvSpPr>
        <p:spPr bwMode="auto">
          <a:xfrm>
            <a:off x="6467475" y="5630863"/>
            <a:ext cx="627063" cy="2270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3870" name="Rectangle 62"/>
          <p:cNvSpPr>
            <a:spLocks noChangeArrowheads="1"/>
          </p:cNvSpPr>
          <p:nvPr/>
        </p:nvSpPr>
        <p:spPr bwMode="auto">
          <a:xfrm>
            <a:off x="2498725" y="5581650"/>
            <a:ext cx="487363" cy="220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503871" name="Object 63">
            <a:hlinkClick r:id="" action="ppaction://ole?verb=0"/>
          </p:cNvPr>
          <p:cNvGraphicFramePr>
            <a:graphicFrameLocks/>
          </p:cNvGraphicFramePr>
          <p:nvPr/>
        </p:nvGraphicFramePr>
        <p:xfrm>
          <a:off x="1219200" y="5029200"/>
          <a:ext cx="2362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54" name="Equation" r:id="rId21" imgW="4813200" imgH="1828800" progId="Equation.3">
                  <p:embed/>
                </p:oleObj>
              </mc:Choice>
              <mc:Fallback>
                <p:oleObj name="Equation" r:id="rId21" imgW="4813200" imgH="1828800" progId="Equation.3">
                  <p:embed/>
                  <p:pic>
                    <p:nvPicPr>
                      <p:cNvPr id="503871" name="Object 6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029200"/>
                        <a:ext cx="23622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3872" name="Object 64">
            <a:hlinkClick r:id="" action="ppaction://ole?verb=0"/>
          </p:cNvPr>
          <p:cNvGraphicFramePr>
            <a:graphicFrameLocks/>
          </p:cNvGraphicFramePr>
          <p:nvPr/>
        </p:nvGraphicFramePr>
        <p:xfrm>
          <a:off x="5105400" y="5181600"/>
          <a:ext cx="25146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55" name="Equation" r:id="rId23" imgW="5130720" imgH="1828800" progId="Equation.3">
                  <p:embed/>
                </p:oleObj>
              </mc:Choice>
              <mc:Fallback>
                <p:oleObj name="Equation" r:id="rId23" imgW="5130720" imgH="1828800" progId="Equation.3">
                  <p:embed/>
                  <p:pic>
                    <p:nvPicPr>
                      <p:cNvPr id="503872" name="Object 6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5181600"/>
                        <a:ext cx="25146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3873" name="Rectangle 65"/>
          <p:cNvSpPr>
            <a:spLocks noChangeArrowheads="1"/>
          </p:cNvSpPr>
          <p:nvPr/>
        </p:nvSpPr>
        <p:spPr bwMode="auto">
          <a:xfrm>
            <a:off x="2473325" y="4846638"/>
            <a:ext cx="6000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6038" tIns="22225" rIns="46038" bIns="22225">
            <a:spAutoFit/>
          </a:bodyPr>
          <a:lstStyle>
            <a:lvl1pPr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223838"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447675"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673100"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895350"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352550" defTabSz="4476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1809750" defTabSz="4476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266950" defTabSz="4476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724150" defTabSz="4476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900" b="1"/>
              <a:t>5(+)   6(+)</a:t>
            </a:r>
          </a:p>
        </p:txBody>
      </p:sp>
      <p:sp>
        <p:nvSpPr>
          <p:cNvPr id="503874" name="Rectangle 66"/>
          <p:cNvSpPr>
            <a:spLocks noChangeArrowheads="1"/>
          </p:cNvSpPr>
          <p:nvPr/>
        </p:nvSpPr>
        <p:spPr bwMode="auto">
          <a:xfrm>
            <a:off x="6524625" y="4941888"/>
            <a:ext cx="57150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6038" tIns="22225" rIns="46038" bIns="22225">
            <a:spAutoFit/>
          </a:bodyPr>
          <a:lstStyle>
            <a:lvl1pPr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223838"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447675"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673100"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895350" defTabSz="4476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352550" defTabSz="4476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1809750" defTabSz="4476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266950" defTabSz="4476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724150" defTabSz="4476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900" b="1"/>
              <a:t>5(+)   6(-)</a:t>
            </a:r>
          </a:p>
        </p:txBody>
      </p:sp>
      <p:sp>
        <p:nvSpPr>
          <p:cNvPr id="503875" name="Rectangle 67"/>
          <p:cNvSpPr>
            <a:spLocks noChangeArrowheads="1"/>
          </p:cNvSpPr>
          <p:nvPr/>
        </p:nvSpPr>
        <p:spPr bwMode="auto">
          <a:xfrm>
            <a:off x="3657600" y="5551488"/>
            <a:ext cx="33178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0800" tIns="25400" rIns="50800" bIns="25400">
            <a:spAutoFit/>
          </a:bodyPr>
          <a:lstStyle>
            <a:lvl1pPr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255588"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512763"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768350"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023938"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481138" defTabSz="512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1938338" defTabSz="512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395538" defTabSz="512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852738" defTabSz="512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1000" b="1"/>
              <a:t>5(+)</a:t>
            </a:r>
          </a:p>
          <a:p>
            <a:pPr eaLnBrk="0" hangingPunct="0"/>
            <a:r>
              <a:rPr lang="en-US" altLang="zh-TW" sz="1000" b="1"/>
              <a:t>6(-)</a:t>
            </a:r>
          </a:p>
        </p:txBody>
      </p:sp>
      <p:sp>
        <p:nvSpPr>
          <p:cNvPr id="503876" name="Rectangle 68"/>
          <p:cNvSpPr>
            <a:spLocks noChangeArrowheads="1"/>
          </p:cNvSpPr>
          <p:nvPr/>
        </p:nvSpPr>
        <p:spPr bwMode="auto">
          <a:xfrm>
            <a:off x="7675563" y="5603875"/>
            <a:ext cx="36671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0800" tIns="25400" rIns="50800" bIns="25400">
            <a:spAutoFit/>
          </a:bodyPr>
          <a:lstStyle>
            <a:lvl1pPr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255588"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512763"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768350"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023938" defTabSz="5127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481138" defTabSz="512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1938338" defTabSz="512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395538" defTabSz="512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852738" defTabSz="512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r>
              <a:rPr lang="en-US" altLang="zh-TW" sz="1000" b="1"/>
              <a:t> 5(+)</a:t>
            </a:r>
          </a:p>
          <a:p>
            <a:pPr eaLnBrk="0" hangingPunct="0"/>
            <a:r>
              <a:rPr lang="en-US" altLang="zh-TW" sz="1000" b="1"/>
              <a:t> 6(-)</a:t>
            </a:r>
          </a:p>
        </p:txBody>
      </p:sp>
      <p:sp>
        <p:nvSpPr>
          <p:cNvPr id="503877" name="Line 69"/>
          <p:cNvSpPr>
            <a:spLocks noChangeShapeType="1"/>
          </p:cNvSpPr>
          <p:nvPr/>
        </p:nvSpPr>
        <p:spPr bwMode="auto">
          <a:xfrm>
            <a:off x="1025525" y="4916488"/>
            <a:ext cx="3238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503878" name="Object 70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1063" y="5232400"/>
          <a:ext cx="285750" cy="1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56" name="Equation" r:id="rId25" imgW="582480" imgH="252360" progId="Equation">
                  <p:embed/>
                </p:oleObj>
              </mc:Choice>
              <mc:Fallback>
                <p:oleObj name="Equation" r:id="rId25" imgW="582480" imgH="252360" progId="Equation">
                  <p:embed/>
                  <p:pic>
                    <p:nvPicPr>
                      <p:cNvPr id="503878" name="Object 70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63" y="5232400"/>
                        <a:ext cx="285750" cy="12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3879" name="Line 71"/>
          <p:cNvSpPr>
            <a:spLocks noChangeShapeType="1"/>
          </p:cNvSpPr>
          <p:nvPr/>
        </p:nvSpPr>
        <p:spPr bwMode="auto">
          <a:xfrm>
            <a:off x="4943475" y="5011738"/>
            <a:ext cx="0" cy="293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3880" name="Line 72"/>
          <p:cNvSpPr>
            <a:spLocks noChangeShapeType="1"/>
          </p:cNvSpPr>
          <p:nvPr/>
        </p:nvSpPr>
        <p:spPr bwMode="auto">
          <a:xfrm>
            <a:off x="4954588" y="5016500"/>
            <a:ext cx="3238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503881" name="Object 73">
            <a:hlinkClick r:id="" action="ppaction://ole?verb=0"/>
          </p:cNvPr>
          <p:cNvGraphicFramePr>
            <a:graphicFrameLocks/>
          </p:cNvGraphicFramePr>
          <p:nvPr/>
        </p:nvGraphicFramePr>
        <p:xfrm>
          <a:off x="4776788" y="5294313"/>
          <a:ext cx="285750" cy="1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57" name="Equation" r:id="rId27" imgW="582480" imgH="252360" progId="Equation">
                  <p:embed/>
                </p:oleObj>
              </mc:Choice>
              <mc:Fallback>
                <p:oleObj name="Equation" r:id="rId27" imgW="582480" imgH="252360" progId="Equation">
                  <p:embed/>
                  <p:pic>
                    <p:nvPicPr>
                      <p:cNvPr id="503881" name="Object 7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5294313"/>
                        <a:ext cx="285750" cy="12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3882" name="Object 74">
            <a:hlinkClick r:id="" action="ppaction://ole?verb=0"/>
          </p:cNvPr>
          <p:cNvGraphicFramePr>
            <a:graphicFrameLocks/>
          </p:cNvGraphicFramePr>
          <p:nvPr/>
        </p:nvGraphicFramePr>
        <p:xfrm>
          <a:off x="5310188" y="4951413"/>
          <a:ext cx="266700" cy="1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58" name="Equation" r:id="rId28" imgW="544320" imgH="252360" progId="Equation">
                  <p:embed/>
                </p:oleObj>
              </mc:Choice>
              <mc:Fallback>
                <p:oleObj name="Equation" r:id="rId28" imgW="544320" imgH="252360" progId="Equation">
                  <p:embed/>
                  <p:pic>
                    <p:nvPicPr>
                      <p:cNvPr id="503882" name="Object 7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0188" y="4951413"/>
                        <a:ext cx="266700" cy="12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3883" name="Line 75"/>
          <p:cNvSpPr>
            <a:spLocks noChangeShapeType="1"/>
          </p:cNvSpPr>
          <p:nvPr/>
        </p:nvSpPr>
        <p:spPr bwMode="auto">
          <a:xfrm>
            <a:off x="1019175" y="4926013"/>
            <a:ext cx="0" cy="293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3884" name="Text Box 76"/>
          <p:cNvSpPr txBox="1">
            <a:spLocks noChangeArrowheads="1"/>
          </p:cNvSpPr>
          <p:nvPr/>
        </p:nvSpPr>
        <p:spPr bwMode="auto">
          <a:xfrm>
            <a:off x="4041775" y="4149725"/>
            <a:ext cx="1393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zh-TW" sz="2000">
                <a:solidFill>
                  <a:srgbClr val="FF0000"/>
                </a:solidFill>
              </a:rPr>
              <a:t>dependency</a:t>
            </a:r>
          </a:p>
        </p:txBody>
      </p:sp>
      <p:sp>
        <p:nvSpPr>
          <p:cNvPr id="503885" name="Text Box 77"/>
          <p:cNvSpPr txBox="1">
            <a:spLocks noChangeArrowheads="1"/>
          </p:cNvSpPr>
          <p:nvPr/>
        </p:nvSpPr>
        <p:spPr bwMode="auto">
          <a:xfrm>
            <a:off x="3322638" y="6021388"/>
            <a:ext cx="26892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zh-TW" sz="3200">
                <a:solidFill>
                  <a:srgbClr val="FF0000"/>
                </a:solidFill>
              </a:rPr>
              <a:t>Nonuniqueness</a:t>
            </a:r>
          </a:p>
        </p:txBody>
      </p:sp>
    </p:spTree>
    <p:extLst>
      <p:ext uri="{BB962C8B-B14F-4D97-AF65-F5344CB8AC3E}">
        <p14:creationId xmlns:p14="http://schemas.microsoft.com/office/powerpoint/2010/main" val="346445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CFC9-C1D9-4A76-A7FA-2AF4B2F489D1}" type="datetime10">
              <a:rPr lang="zh-TW" altLang="en-US"/>
              <a:pPr/>
              <a:t>13:46</a:t>
            </a:fld>
            <a:r>
              <a:rPr lang="en-US" altLang="zh-TW"/>
              <a:t>March 20, 2013</a:t>
            </a:r>
          </a:p>
        </p:txBody>
      </p:sp>
      <p:sp>
        <p:nvSpPr>
          <p:cNvPr id="12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BEM 4-Taiwan, 2013</a:t>
            </a:r>
          </a:p>
          <a:p>
            <a:endParaRPr lang="en-US" altLang="zh-TW"/>
          </a:p>
        </p:txBody>
      </p:sp>
      <p:sp>
        <p:nvSpPr>
          <p:cNvPr id="13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/>
              <a:t>P.</a:t>
            </a:r>
            <a:fld id="{F3993D4A-5001-4135-A685-48846A8C1661}" type="slidenum">
              <a:rPr lang="en-US" altLang="zh-TW"/>
              <a:pPr/>
              <a:t>12</a:t>
            </a:fld>
            <a:endParaRPr lang="en-US" altLang="zh-TW"/>
          </a:p>
        </p:txBody>
      </p:sp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-900608" y="-243408"/>
            <a:ext cx="8229600" cy="1139825"/>
          </a:xfrm>
        </p:spPr>
        <p:txBody>
          <a:bodyPr/>
          <a:lstStyle/>
          <a:p>
            <a:r>
              <a:rPr lang="en-US" altLang="zh-TW" dirty="0"/>
              <a:t>Liggett </a:t>
            </a:r>
            <a:r>
              <a:rPr lang="en-US" altLang="zh-TW" dirty="0" smtClean="0"/>
              <a:t>and Liu (</a:t>
            </a:r>
            <a:r>
              <a:rPr lang="en-US" altLang="zh-TW" dirty="0"/>
              <a:t>1983) </a:t>
            </a:r>
          </a:p>
        </p:txBody>
      </p:sp>
      <p:sp>
        <p:nvSpPr>
          <p:cNvPr id="585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038600" cy="4530725"/>
          </a:xfrm>
        </p:spPr>
        <p:txBody>
          <a:bodyPr/>
          <a:lstStyle/>
          <a:p>
            <a:r>
              <a:rPr lang="en-US" altLang="zh-TW" sz="2600" dirty="0">
                <a:solidFill>
                  <a:srgbClr val="FF0000"/>
                </a:solidFill>
              </a:rPr>
              <a:t>The singularities that occur when the base point and field point coincide are not </a:t>
            </a:r>
            <a:r>
              <a:rPr lang="en-US" altLang="zh-TW" sz="2600" dirty="0" err="1">
                <a:solidFill>
                  <a:srgbClr val="FF0000"/>
                </a:solidFill>
              </a:rPr>
              <a:t>integrable</a:t>
            </a:r>
            <a:r>
              <a:rPr lang="en-US" altLang="zh-TW" sz="2600" dirty="0">
                <a:solidFill>
                  <a:srgbClr val="FF0000"/>
                </a:solidFill>
              </a:rPr>
              <a:t> ??? </a:t>
            </a:r>
          </a:p>
          <a:p>
            <a:endParaRPr lang="en-US" altLang="zh-TW" sz="2600" dirty="0">
              <a:solidFill>
                <a:srgbClr val="FF0000"/>
              </a:solidFill>
            </a:endParaRPr>
          </a:p>
        </p:txBody>
      </p:sp>
      <p:graphicFrame>
        <p:nvGraphicFramePr>
          <p:cNvPr id="585735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332038" y="3048000"/>
          <a:ext cx="2239962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86" name="Acrobat Document" r:id="rId3" imgW="4171925" imgH="5962426" progId="AcroExch.Document.7">
                  <p:embed/>
                </p:oleObj>
              </mc:Choice>
              <mc:Fallback>
                <p:oleObj name="Acrobat Document" r:id="rId3" imgW="4171925" imgH="5962426" progId="AcroExch.Document.7">
                  <p:embed/>
                  <p:pic>
                    <p:nvPicPr>
                      <p:cNvPr id="58573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038" y="3048000"/>
                        <a:ext cx="2239962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5737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648200" y="609600"/>
          <a:ext cx="3925888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87" name="Acrobat Document" r:id="rId5" imgW="4009903" imgH="5914823" progId="AcroExch.Document.7">
                  <p:embed/>
                </p:oleObj>
              </mc:Choice>
              <mc:Fallback>
                <p:oleObj name="Acrobat Document" r:id="rId5" imgW="4009903" imgH="5914823" progId="AcroExch.Document.7">
                  <p:embed/>
                  <p:pic>
                    <p:nvPicPr>
                      <p:cNvPr id="58573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609600"/>
                        <a:ext cx="3925888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5739" name="Rectangle 11"/>
          <p:cNvSpPr>
            <a:spLocks noChangeArrowheads="1"/>
          </p:cNvSpPr>
          <p:nvPr/>
        </p:nvSpPr>
        <p:spPr bwMode="auto">
          <a:xfrm>
            <a:off x="4552950" y="4724400"/>
            <a:ext cx="34743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tx2"/>
                </a:solidFill>
              </a:rPr>
              <a:t>Multi-domain </a:t>
            </a:r>
            <a:r>
              <a:rPr lang="en-US" altLang="zh-TW" dirty="0" smtClean="0">
                <a:solidFill>
                  <a:schemeClr val="tx2"/>
                </a:solidFill>
              </a:rPr>
              <a:t>BEM, </a:t>
            </a:r>
            <a:r>
              <a:rPr lang="en-US" altLang="zh-TW" dirty="0" err="1" smtClean="0">
                <a:solidFill>
                  <a:schemeClr val="tx2"/>
                </a:solidFill>
              </a:rPr>
              <a:t>Ingraffea</a:t>
            </a:r>
            <a:r>
              <a:rPr lang="en-US" altLang="zh-TW" dirty="0" smtClean="0">
                <a:solidFill>
                  <a:schemeClr val="tx2"/>
                </a:solidFill>
              </a:rPr>
              <a:t> 1981 </a:t>
            </a:r>
            <a:endParaRPr lang="en-US" altLang="zh-TW" dirty="0">
              <a:solidFill>
                <a:schemeClr val="tx2"/>
              </a:solidFill>
            </a:endParaRPr>
          </a:p>
          <a:p>
            <a:r>
              <a:rPr lang="en-US" altLang="zh-TW" dirty="0">
                <a:solidFill>
                  <a:schemeClr val="tx2"/>
                </a:solidFill>
              </a:rPr>
              <a:t>(before 1983</a:t>
            </a:r>
            <a:r>
              <a:rPr lang="en-US" altLang="zh-TW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altLang="zh-TW" dirty="0" smtClean="0">
                <a:solidFill>
                  <a:schemeClr val="tx2"/>
                </a:solidFill>
              </a:rPr>
              <a:t>J</a:t>
            </a:r>
            <a:r>
              <a:rPr lang="zh-TW" altLang="en-US" dirty="0" smtClean="0">
                <a:solidFill>
                  <a:schemeClr val="tx2"/>
                </a:solidFill>
              </a:rPr>
              <a:t> </a:t>
            </a:r>
            <a:r>
              <a:rPr lang="en-US" altLang="zh-TW" dirty="0" smtClean="0">
                <a:solidFill>
                  <a:schemeClr val="tx2"/>
                </a:solidFill>
              </a:rPr>
              <a:t>C</a:t>
            </a:r>
            <a:r>
              <a:rPr lang="zh-TW" altLang="en-US" dirty="0" smtClean="0">
                <a:solidFill>
                  <a:schemeClr val="tx2"/>
                </a:solidFill>
              </a:rPr>
              <a:t> </a:t>
            </a:r>
            <a:r>
              <a:rPr lang="en-US" altLang="zh-TW" dirty="0" err="1" smtClean="0">
                <a:solidFill>
                  <a:schemeClr val="tx2"/>
                </a:solidFill>
              </a:rPr>
              <a:t>Nedelec</a:t>
            </a:r>
            <a:r>
              <a:rPr lang="en-US" altLang="zh-TW" dirty="0" smtClean="0">
                <a:solidFill>
                  <a:schemeClr val="tx2"/>
                </a:solidFill>
              </a:rPr>
              <a:t> 1982</a:t>
            </a:r>
            <a:endParaRPr lang="en-US" altLang="zh-TW" dirty="0">
              <a:solidFill>
                <a:schemeClr val="tx2"/>
              </a:solidFill>
            </a:endParaRPr>
          </a:p>
        </p:txBody>
      </p:sp>
      <p:pic>
        <p:nvPicPr>
          <p:cNvPr id="585740" name="Picture 12" descr="JALPhot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95400"/>
            <a:ext cx="155098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5741" name="Picture 13" descr="Crouch-book-fa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32004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5742" name="Text Box 14"/>
          <p:cNvSpPr txBox="1">
            <a:spLocks noChangeArrowheads="1"/>
          </p:cNvSpPr>
          <p:nvPr/>
        </p:nvSpPr>
        <p:spPr bwMode="auto">
          <a:xfrm>
            <a:off x="0" y="5873750"/>
            <a:ext cx="24082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3200" dirty="0">
                <a:solidFill>
                  <a:srgbClr val="FF3300"/>
                </a:solidFill>
              </a:rPr>
              <a:t>Google citing</a:t>
            </a:r>
          </a:p>
          <a:p>
            <a:r>
              <a:rPr lang="en-US" altLang="zh-TW" sz="3200" dirty="0" smtClean="0">
                <a:solidFill>
                  <a:srgbClr val="FF3300"/>
                </a:solidFill>
              </a:rPr>
              <a:t>1728</a:t>
            </a:r>
            <a:endParaRPr lang="en-US" altLang="zh-TW" sz="3200" dirty="0">
              <a:solidFill>
                <a:srgbClr val="FF3300"/>
              </a:solidFill>
            </a:endParaRPr>
          </a:p>
        </p:txBody>
      </p:sp>
      <p:sp>
        <p:nvSpPr>
          <p:cNvPr id="585743" name="Text Box 15"/>
          <p:cNvSpPr txBox="1">
            <a:spLocks noChangeArrowheads="1"/>
          </p:cNvSpPr>
          <p:nvPr/>
        </p:nvSpPr>
        <p:spPr bwMode="auto">
          <a:xfrm>
            <a:off x="2697163" y="5867400"/>
            <a:ext cx="24082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3200" dirty="0">
                <a:solidFill>
                  <a:srgbClr val="FF3300"/>
                </a:solidFill>
              </a:rPr>
              <a:t>Google citing</a:t>
            </a:r>
          </a:p>
          <a:p>
            <a:r>
              <a:rPr lang="en-US" altLang="zh-TW" sz="3200" dirty="0" smtClean="0">
                <a:solidFill>
                  <a:srgbClr val="FF3300"/>
                </a:solidFill>
              </a:rPr>
              <a:t>574</a:t>
            </a:r>
            <a:endParaRPr lang="en-US" altLang="zh-TW" sz="32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97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4656-B645-41A7-BA03-AAA5429E14BC}" type="datetime10">
              <a:rPr lang="zh-TW" altLang="en-US"/>
              <a:pPr/>
              <a:t>13:46</a:t>
            </a:fld>
            <a:r>
              <a:rPr lang="en-US" altLang="zh-TW"/>
              <a:t>March 20, 2013</a:t>
            </a:r>
          </a:p>
        </p:txBody>
      </p:sp>
      <p:sp>
        <p:nvSpPr>
          <p:cNvPr id="8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BEM 4-Taiwan, 2013</a:t>
            </a:r>
          </a:p>
          <a:p>
            <a:endParaRPr lang="en-US" altLang="zh-TW"/>
          </a:p>
        </p:txBody>
      </p:sp>
      <p:sp>
        <p:nvSpPr>
          <p:cNvPr id="9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/>
              <a:t>P.</a:t>
            </a:r>
            <a:fld id="{47EAF713-B65A-4147-943B-5519C1E5B51B}" type="slidenum">
              <a:rPr lang="en-US" altLang="zh-TW"/>
              <a:pPr/>
              <a:t>13</a:t>
            </a:fld>
            <a:endParaRPr lang="en-US" altLang="zh-TW"/>
          </a:p>
        </p:txBody>
      </p:sp>
      <p:sp>
        <p:nvSpPr>
          <p:cNvPr id="6" name="投影片編號版面配置區 3"/>
          <p:cNvSpPr txBox="1">
            <a:spLocks noGrp="1"/>
          </p:cNvSpPr>
          <p:nvPr/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C3FA3B88-0023-4AE6-9850-053AEF8F9B6C}" type="slidenum">
              <a:rPr lang="en-US" altLang="zh-TW" sz="1400"/>
              <a:pPr algn="r"/>
              <a:t>13</a:t>
            </a:fld>
            <a:endParaRPr lang="en-US" altLang="zh-TW" sz="1400"/>
          </a:p>
        </p:txBody>
      </p:sp>
      <p:sp>
        <p:nvSpPr>
          <p:cNvPr id="495619" name="Text Box 3"/>
          <p:cNvSpPr txBox="1">
            <a:spLocks noChangeArrowheads="1"/>
          </p:cNvSpPr>
          <p:nvPr/>
        </p:nvSpPr>
        <p:spPr bwMode="auto">
          <a:xfrm>
            <a:off x="107950" y="2743200"/>
            <a:ext cx="934243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400" b="1">
                <a:latin typeface="Times New Roman" panose="02020603050405020304" pitchFamily="18" charset="0"/>
                <a:ea typeface="標楷體" panose="03000509000000000000" pitchFamily="65" charset="-120"/>
              </a:rPr>
              <a:t>The number of constraint equation is not enough to </a:t>
            </a:r>
          </a:p>
          <a:p>
            <a:pPr>
              <a:spcBef>
                <a:spcPct val="50000"/>
              </a:spcBef>
            </a:pPr>
            <a:r>
              <a:rPr lang="en-US" altLang="zh-TW" sz="2400" b="1">
                <a:latin typeface="Times New Roman" panose="02020603050405020304" pitchFamily="18" charset="0"/>
                <a:ea typeface="標楷體" panose="03000509000000000000" pitchFamily="65" charset="-120"/>
              </a:rPr>
              <a:t>determine coefficients of  </a:t>
            </a:r>
            <a:r>
              <a:rPr lang="en-US" altLang="zh-TW" sz="2400" i="1">
                <a:latin typeface="Times New Roman" panose="02020603050405020304" pitchFamily="18" charset="0"/>
                <a:ea typeface="標楷體" panose="03000509000000000000" pitchFamily="65" charset="-120"/>
              </a:rPr>
              <a:t>p</a:t>
            </a:r>
            <a:r>
              <a:rPr lang="en-US" altLang="zh-TW" sz="2400" b="1">
                <a:latin typeface="Times New Roman" panose="02020603050405020304" pitchFamily="18" charset="0"/>
                <a:ea typeface="標楷體" panose="03000509000000000000" pitchFamily="65" charset="-120"/>
              </a:rPr>
              <a:t> and  </a:t>
            </a:r>
            <a:r>
              <a:rPr lang="en-US" altLang="zh-TW" sz="2400" i="1">
                <a:latin typeface="Times New Roman" panose="02020603050405020304" pitchFamily="18" charset="0"/>
                <a:ea typeface="標楷體" panose="03000509000000000000" pitchFamily="65" charset="-120"/>
              </a:rPr>
              <a:t>q</a:t>
            </a:r>
            <a:r>
              <a:rPr lang="en-US" altLang="zh-TW" sz="2400" b="1">
                <a:latin typeface="Times New Roman" panose="02020603050405020304" pitchFamily="18" charset="0"/>
                <a:ea typeface="標楷體" panose="03000509000000000000" pitchFamily="65" charset="-12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zh-TW" sz="2400" b="1">
                <a:latin typeface="Times New Roman" panose="02020603050405020304" pitchFamily="18" charset="0"/>
                <a:ea typeface="標楷體" panose="03000509000000000000" pitchFamily="65" charset="-120"/>
              </a:rPr>
              <a:t>Another constraint equation is obtained by differential operator</a:t>
            </a:r>
          </a:p>
        </p:txBody>
      </p:sp>
      <p:graphicFrame>
        <p:nvGraphicFramePr>
          <p:cNvPr id="495620" name="Object 4"/>
          <p:cNvGraphicFramePr>
            <a:graphicFrameLocks noChangeAspect="1"/>
          </p:cNvGraphicFramePr>
          <p:nvPr/>
        </p:nvGraphicFramePr>
        <p:xfrm>
          <a:off x="2514600" y="1371600"/>
          <a:ext cx="4038600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10" name="Equation" r:id="rId3" imgW="1777680" imgH="457200" progId="Equation.3">
                  <p:embed/>
                </p:oleObj>
              </mc:Choice>
              <mc:Fallback>
                <p:oleObj name="Equation" r:id="rId3" imgW="1777680" imgH="457200" progId="Equation.3">
                  <p:embed/>
                  <p:pic>
                    <p:nvPicPr>
                      <p:cNvPr id="4956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371600"/>
                        <a:ext cx="4038600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5621" name="Object 5"/>
          <p:cNvGraphicFramePr>
            <a:graphicFrameLocks noChangeAspect="1"/>
          </p:cNvGraphicFramePr>
          <p:nvPr/>
        </p:nvGraphicFramePr>
        <p:xfrm>
          <a:off x="2362200" y="4797425"/>
          <a:ext cx="4830763" cy="106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11" name="Equation" r:id="rId5" imgW="2082600" imgH="393480" progId="Equation.3">
                  <p:embed/>
                </p:oleObj>
              </mc:Choice>
              <mc:Fallback>
                <p:oleObj name="Equation" r:id="rId5" imgW="2082600" imgH="393480" progId="Equation.3">
                  <p:embed/>
                  <p:pic>
                    <p:nvPicPr>
                      <p:cNvPr id="4956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797425"/>
                        <a:ext cx="4830763" cy="1065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562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04800"/>
            <a:ext cx="8534400" cy="914400"/>
          </a:xfrm>
        </p:spPr>
        <p:txBody>
          <a:bodyPr lIns="92075" tIns="46038" rIns="92075" bIns="46038" anchor="ctr"/>
          <a:lstStyle/>
          <a:p>
            <a:pPr algn="ctr"/>
            <a:r>
              <a:rPr lang="en-US" altLang="zh-TW" sz="3400">
                <a:solidFill>
                  <a:srgbClr val="333399"/>
                </a:solidFill>
                <a:latin typeface="Times New Roman" panose="02020603050405020304" pitchFamily="18" charset="0"/>
              </a:rPr>
              <a:t>How to get an additional constraint</a:t>
            </a:r>
          </a:p>
        </p:txBody>
      </p:sp>
    </p:spTree>
    <p:extLst>
      <p:ext uri="{BB962C8B-B14F-4D97-AF65-F5344CB8AC3E}">
        <p14:creationId xmlns:p14="http://schemas.microsoft.com/office/powerpoint/2010/main" val="283416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EE63-1D25-4F5F-98A6-31AC3B3D123B}" type="datetime10">
              <a:rPr lang="zh-TW" altLang="en-US"/>
              <a:pPr/>
              <a:t>13:46</a:t>
            </a:fld>
            <a:r>
              <a:rPr lang="en-US" altLang="zh-TW"/>
              <a:t>March 20, 2013</a:t>
            </a:r>
          </a:p>
        </p:txBody>
      </p:sp>
      <p:sp>
        <p:nvSpPr>
          <p:cNvPr id="7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BEM 4-Taiwan, 2013</a:t>
            </a:r>
          </a:p>
          <a:p>
            <a:endParaRPr lang="en-US" altLang="zh-TW"/>
          </a:p>
        </p:txBody>
      </p:sp>
      <p:sp>
        <p:nvSpPr>
          <p:cNvPr id="7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/>
              <a:t>P.</a:t>
            </a:r>
            <a:fld id="{2BF0F3EB-AAF7-4EF2-AF11-BC335F89B4B7}" type="slidenum">
              <a:rPr lang="en-US" altLang="zh-TW"/>
              <a:pPr/>
              <a:t>14</a:t>
            </a:fld>
            <a:endParaRPr lang="en-US" altLang="zh-TW"/>
          </a:p>
        </p:txBody>
      </p:sp>
      <p:sp>
        <p:nvSpPr>
          <p:cNvPr id="502786" name="AutoShape 2"/>
          <p:cNvSpPr>
            <a:spLocks noChangeArrowheads="1"/>
          </p:cNvSpPr>
          <p:nvPr/>
        </p:nvSpPr>
        <p:spPr bwMode="auto">
          <a:xfrm>
            <a:off x="215900" y="749300"/>
            <a:ext cx="8686800" cy="5695950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r>
              <a:rPr lang="en-US" altLang="zh-TW" sz="1800" b="1">
                <a:solidFill>
                  <a:srgbClr val="FF0000"/>
                </a:solidFill>
              </a:rPr>
              <a:t> </a:t>
            </a:r>
          </a:p>
          <a:p>
            <a:pPr lvl="1" eaLnBrk="0" hangingPunct="0"/>
            <a:r>
              <a:rPr lang="en-US" altLang="zh-TW" sz="1800" b="1">
                <a:solidFill>
                  <a:srgbClr val="FF0000"/>
                </a:solidFill>
              </a:rPr>
              <a:t>   </a:t>
            </a: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endParaRPr lang="en-US" altLang="zh-TW" sz="1800" b="1">
              <a:solidFill>
                <a:srgbClr val="FF0000"/>
              </a:solidFill>
            </a:endParaRPr>
          </a:p>
          <a:p>
            <a:pPr lvl="1" eaLnBrk="0" hangingPunct="0"/>
            <a:r>
              <a:rPr lang="en-US" altLang="zh-TW" sz="1800" b="1">
                <a:solidFill>
                  <a:srgbClr val="FF0000"/>
                </a:solidFill>
              </a:rPr>
              <a:t>                                 </a:t>
            </a:r>
          </a:p>
        </p:txBody>
      </p:sp>
      <p:sp>
        <p:nvSpPr>
          <p:cNvPr id="502787" name="Rectangle 3"/>
          <p:cNvSpPr>
            <a:spLocks noChangeArrowheads="1"/>
          </p:cNvSpPr>
          <p:nvPr/>
        </p:nvSpPr>
        <p:spPr bwMode="auto">
          <a:xfrm>
            <a:off x="842963" y="946150"/>
            <a:ext cx="7531100" cy="977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2788" name="Rectangle 4"/>
          <p:cNvSpPr>
            <a:spLocks noChangeArrowheads="1"/>
          </p:cNvSpPr>
          <p:nvPr/>
        </p:nvSpPr>
        <p:spPr bwMode="auto">
          <a:xfrm>
            <a:off x="741363" y="514350"/>
            <a:ext cx="716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02789" name="Rectangle 5"/>
          <p:cNvSpPr>
            <a:spLocks noChangeArrowheads="1"/>
          </p:cNvSpPr>
          <p:nvPr/>
        </p:nvSpPr>
        <p:spPr bwMode="auto">
          <a:xfrm>
            <a:off x="550863" y="762000"/>
            <a:ext cx="81153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altLang="zh-TW" sz="2400" i="1">
                <a:solidFill>
                  <a:schemeClr val="tx2"/>
                </a:solidFill>
                <a:latin typeface="Arial" panose="020B0604020202020204" pitchFamily="34" charset="0"/>
              </a:rPr>
              <a:t>Dual Integral Equations by Hong and Chen(1984-1986)</a:t>
            </a:r>
            <a:br>
              <a:rPr lang="en-US" altLang="zh-TW" sz="2400" i="1">
                <a:solidFill>
                  <a:schemeClr val="tx2"/>
                </a:solidFill>
                <a:latin typeface="Arial" panose="020B0604020202020204" pitchFamily="34" charset="0"/>
              </a:rPr>
            </a:br>
            <a:endParaRPr lang="en-US" altLang="zh-TW" sz="2400" i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pSp>
        <p:nvGrpSpPr>
          <p:cNvPr id="502790" name="Group 6"/>
          <p:cNvGrpSpPr>
            <a:grpSpLocks/>
          </p:cNvGrpSpPr>
          <p:nvPr/>
        </p:nvGrpSpPr>
        <p:grpSpPr bwMode="auto">
          <a:xfrm>
            <a:off x="7504113" y="5962650"/>
            <a:ext cx="906462" cy="733425"/>
            <a:chOff x="4727" y="3756"/>
            <a:chExt cx="571" cy="462"/>
          </a:xfrm>
        </p:grpSpPr>
        <p:graphicFrame>
          <p:nvGraphicFramePr>
            <p:cNvPr id="502791" name="Object 7"/>
            <p:cNvGraphicFramePr>
              <a:graphicFrameLocks/>
            </p:cNvGraphicFramePr>
            <p:nvPr/>
          </p:nvGraphicFramePr>
          <p:xfrm>
            <a:off x="4727" y="3756"/>
            <a:ext cx="571" cy="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9520" name="MS WordArt" r:id="rId3" imgW="4573440" imgH="3052440" progId="WordArt">
                    <p:embed/>
                  </p:oleObj>
                </mc:Choice>
                <mc:Fallback>
                  <p:oleObj name="MS WordArt" r:id="rId3" imgW="4573440" imgH="3052440" progId="WordArt">
                    <p:embed/>
                    <p:pic>
                      <p:nvPicPr>
                        <p:cNvPr id="502791" name="Object 7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682" r="8684"/>
                        <a:stretch>
                          <a:fillRect/>
                        </a:stretch>
                      </p:blipFill>
                      <p:spPr bwMode="auto">
                        <a:xfrm>
                          <a:off x="4727" y="3756"/>
                          <a:ext cx="571" cy="46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2792" name="Rectangle 8"/>
            <p:cNvSpPr>
              <a:spLocks noChangeArrowheads="1"/>
            </p:cNvSpPr>
            <p:nvPr/>
          </p:nvSpPr>
          <p:spPr bwMode="auto">
            <a:xfrm>
              <a:off x="4930" y="4013"/>
              <a:ext cx="16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3" rIns="73025" bIns="36513">
              <a:spAutoFit/>
            </a:bodyPr>
            <a:lstStyle>
              <a:lvl1pPr defTabSz="7318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365125" defTabSz="7318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731838" defTabSz="7318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096963" defTabSz="7318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1463675" defTabSz="7318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1920875" defTabSz="731838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378075" defTabSz="731838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2835275" defTabSz="731838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292475" defTabSz="731838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0" hangingPunct="0"/>
              <a:r>
                <a:rPr lang="en-US" altLang="zh-TW" sz="1100" b="1"/>
                <a:t>Ó</a:t>
              </a:r>
              <a:endParaRPr lang="en-US" altLang="zh-TW" sz="1100" b="1">
                <a:latin typeface="Symbol" panose="05050102010706020507" pitchFamily="18" charset="2"/>
              </a:endParaRPr>
            </a:p>
          </p:txBody>
        </p:sp>
        <p:sp>
          <p:nvSpPr>
            <p:cNvPr id="502793" name="Rectangle 9"/>
            <p:cNvSpPr>
              <a:spLocks noChangeArrowheads="1"/>
            </p:cNvSpPr>
            <p:nvPr/>
          </p:nvSpPr>
          <p:spPr bwMode="auto">
            <a:xfrm>
              <a:off x="4887" y="3857"/>
              <a:ext cx="260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3" rIns="73025" bIns="36513">
              <a:spAutoFit/>
            </a:bodyPr>
            <a:lstStyle>
              <a:lvl1pPr defTabSz="7318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365125" defTabSz="7318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731838" defTabSz="7318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096963" defTabSz="7318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1463675" defTabSz="7318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1920875" defTabSz="731838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378075" defTabSz="731838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2835275" defTabSz="731838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292475" defTabSz="731838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0" hangingPunct="0"/>
              <a:r>
                <a:rPr lang="en-US" altLang="zh-TW" sz="600" b="1">
                  <a:latin typeface="Times New Roman" panose="02020603050405020304" pitchFamily="18" charset="0"/>
                </a:rPr>
                <a:t>NTUCE</a:t>
              </a:r>
            </a:p>
          </p:txBody>
        </p:sp>
      </p:grpSp>
      <p:sp>
        <p:nvSpPr>
          <p:cNvPr id="502794" name="Line 10"/>
          <p:cNvSpPr>
            <a:spLocks noChangeShapeType="1"/>
          </p:cNvSpPr>
          <p:nvPr/>
        </p:nvSpPr>
        <p:spPr bwMode="auto">
          <a:xfrm>
            <a:off x="3848100" y="2438400"/>
            <a:ext cx="10477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795" name="Line 11"/>
          <p:cNvSpPr>
            <a:spLocks noChangeShapeType="1"/>
          </p:cNvSpPr>
          <p:nvPr/>
        </p:nvSpPr>
        <p:spPr bwMode="auto">
          <a:xfrm>
            <a:off x="3886200" y="2971800"/>
            <a:ext cx="10477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796" name="Line 12"/>
          <p:cNvSpPr>
            <a:spLocks noChangeShapeType="1"/>
          </p:cNvSpPr>
          <p:nvPr/>
        </p:nvSpPr>
        <p:spPr bwMode="auto">
          <a:xfrm>
            <a:off x="3867150" y="3467100"/>
            <a:ext cx="10477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797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76200" y="2201863"/>
            <a:ext cx="4171950" cy="388937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lnSpcReduction="10000"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zh-TW" sz="2100" b="1"/>
              <a:t>Singular integral equation</a:t>
            </a:r>
          </a:p>
        </p:txBody>
      </p:sp>
      <p:sp>
        <p:nvSpPr>
          <p:cNvPr id="502798" name="Rectangle 14"/>
          <p:cNvSpPr>
            <a:spLocks noChangeArrowheads="1"/>
          </p:cNvSpPr>
          <p:nvPr/>
        </p:nvSpPr>
        <p:spPr bwMode="auto">
          <a:xfrm>
            <a:off x="4876800" y="2259013"/>
            <a:ext cx="40068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2857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858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430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002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4574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146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3718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290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zh-TW" sz="1800" b="1"/>
              <a:t>Hypersingular integral equation</a:t>
            </a:r>
          </a:p>
        </p:txBody>
      </p:sp>
      <p:sp>
        <p:nvSpPr>
          <p:cNvPr id="502799" name="Rectangle 15"/>
          <p:cNvSpPr>
            <a:spLocks noChangeArrowheads="1"/>
          </p:cNvSpPr>
          <p:nvPr/>
        </p:nvSpPr>
        <p:spPr bwMode="auto">
          <a:xfrm>
            <a:off x="476250" y="2754313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2857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858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430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002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4574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146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3718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290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zh-TW" sz="1800" b="1"/>
              <a:t>Cauchy principal value</a:t>
            </a:r>
          </a:p>
        </p:txBody>
      </p:sp>
      <p:sp>
        <p:nvSpPr>
          <p:cNvPr id="502800" name="Rectangle 16"/>
          <p:cNvSpPr>
            <a:spLocks noChangeArrowheads="1"/>
          </p:cNvSpPr>
          <p:nvPr/>
        </p:nvSpPr>
        <p:spPr bwMode="auto">
          <a:xfrm>
            <a:off x="4972050" y="2754313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2857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858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430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002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4574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146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3718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290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zh-TW" sz="1800" b="1"/>
              <a:t>Hadamard principal value</a:t>
            </a:r>
          </a:p>
          <a:p>
            <a:pPr algn="ctr" ea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zh-TW" sz="1800" b="1">
                <a:solidFill>
                  <a:srgbClr val="FF0000"/>
                </a:solidFill>
              </a:rPr>
              <a:t>(Mangler principal value)</a:t>
            </a:r>
          </a:p>
        </p:txBody>
      </p:sp>
      <p:sp>
        <p:nvSpPr>
          <p:cNvPr id="502801" name="Rectangle 17"/>
          <p:cNvSpPr>
            <a:spLocks noChangeArrowheads="1"/>
          </p:cNvSpPr>
          <p:nvPr/>
        </p:nvSpPr>
        <p:spPr bwMode="auto">
          <a:xfrm>
            <a:off x="419100" y="3306763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2857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858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430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002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4574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146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3718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290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zh-TW" sz="1800" b="1"/>
              <a:t>Boundary element method</a:t>
            </a:r>
          </a:p>
        </p:txBody>
      </p:sp>
      <p:sp>
        <p:nvSpPr>
          <p:cNvPr id="502802" name="Rectangle 18"/>
          <p:cNvSpPr>
            <a:spLocks noChangeArrowheads="1"/>
          </p:cNvSpPr>
          <p:nvPr/>
        </p:nvSpPr>
        <p:spPr bwMode="auto">
          <a:xfrm>
            <a:off x="4762500" y="3306763"/>
            <a:ext cx="39243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2857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858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430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002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4574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146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3718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290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zh-TW" sz="1800" b="1"/>
              <a:t>Dual boundary element method</a:t>
            </a:r>
          </a:p>
        </p:txBody>
      </p:sp>
      <p:sp>
        <p:nvSpPr>
          <p:cNvPr id="502803" name="Rectangle 19"/>
          <p:cNvSpPr>
            <a:spLocks noChangeArrowheads="1"/>
          </p:cNvSpPr>
          <p:nvPr/>
        </p:nvSpPr>
        <p:spPr bwMode="auto">
          <a:xfrm>
            <a:off x="95250" y="4811713"/>
            <a:ext cx="1962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2857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858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430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002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4574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146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3718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290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zh-TW" sz="1800" b="1"/>
              <a:t>normal</a:t>
            </a:r>
          </a:p>
          <a:p>
            <a:pPr algn="ctr" ea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zh-TW" sz="1800" b="1"/>
              <a:t>boundary</a:t>
            </a:r>
          </a:p>
        </p:txBody>
      </p:sp>
      <p:sp>
        <p:nvSpPr>
          <p:cNvPr id="502804" name="Line 20"/>
          <p:cNvSpPr>
            <a:spLocks noChangeShapeType="1"/>
          </p:cNvSpPr>
          <p:nvPr/>
        </p:nvSpPr>
        <p:spPr bwMode="auto">
          <a:xfrm>
            <a:off x="5707063" y="4362450"/>
            <a:ext cx="14795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05" name="Line 21"/>
          <p:cNvSpPr>
            <a:spLocks noChangeShapeType="1"/>
          </p:cNvSpPr>
          <p:nvPr/>
        </p:nvSpPr>
        <p:spPr bwMode="auto">
          <a:xfrm>
            <a:off x="7181850" y="4362450"/>
            <a:ext cx="0" cy="795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06" name="Line 22"/>
          <p:cNvSpPr>
            <a:spLocks noChangeShapeType="1"/>
          </p:cNvSpPr>
          <p:nvPr/>
        </p:nvSpPr>
        <p:spPr bwMode="auto">
          <a:xfrm>
            <a:off x="5695950" y="4362450"/>
            <a:ext cx="0" cy="782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07" name="Line 23"/>
          <p:cNvSpPr>
            <a:spLocks noChangeShapeType="1"/>
          </p:cNvSpPr>
          <p:nvPr/>
        </p:nvSpPr>
        <p:spPr bwMode="auto">
          <a:xfrm>
            <a:off x="5694363" y="5143500"/>
            <a:ext cx="3825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08" name="Line 24"/>
          <p:cNvSpPr>
            <a:spLocks noChangeShapeType="1"/>
          </p:cNvSpPr>
          <p:nvPr/>
        </p:nvSpPr>
        <p:spPr bwMode="auto">
          <a:xfrm>
            <a:off x="5691188" y="5200650"/>
            <a:ext cx="3857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09" name="Line 25"/>
          <p:cNvSpPr>
            <a:spLocks noChangeShapeType="1"/>
          </p:cNvSpPr>
          <p:nvPr/>
        </p:nvSpPr>
        <p:spPr bwMode="auto">
          <a:xfrm>
            <a:off x="6819900" y="5153025"/>
            <a:ext cx="3635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10" name="Line 26"/>
          <p:cNvSpPr>
            <a:spLocks noChangeShapeType="1"/>
          </p:cNvSpPr>
          <p:nvPr/>
        </p:nvSpPr>
        <p:spPr bwMode="auto">
          <a:xfrm>
            <a:off x="6818313" y="5210175"/>
            <a:ext cx="368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11" name="Line 27"/>
          <p:cNvSpPr>
            <a:spLocks noChangeShapeType="1"/>
          </p:cNvSpPr>
          <p:nvPr/>
        </p:nvSpPr>
        <p:spPr bwMode="auto">
          <a:xfrm>
            <a:off x="6081713" y="5138738"/>
            <a:ext cx="0" cy="66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12" name="Line 28"/>
          <p:cNvSpPr>
            <a:spLocks noChangeShapeType="1"/>
          </p:cNvSpPr>
          <p:nvPr/>
        </p:nvSpPr>
        <p:spPr bwMode="auto">
          <a:xfrm>
            <a:off x="6819900" y="5148263"/>
            <a:ext cx="0" cy="63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13" name="Line 29"/>
          <p:cNvSpPr>
            <a:spLocks noChangeShapeType="1"/>
          </p:cNvSpPr>
          <p:nvPr/>
        </p:nvSpPr>
        <p:spPr bwMode="auto">
          <a:xfrm>
            <a:off x="7181850" y="5207000"/>
            <a:ext cx="0" cy="781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14" name="Line 30"/>
          <p:cNvSpPr>
            <a:spLocks noChangeShapeType="1"/>
          </p:cNvSpPr>
          <p:nvPr/>
        </p:nvSpPr>
        <p:spPr bwMode="auto">
          <a:xfrm>
            <a:off x="5695950" y="5197475"/>
            <a:ext cx="0" cy="788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15" name="Line 31"/>
          <p:cNvSpPr>
            <a:spLocks noChangeShapeType="1"/>
          </p:cNvSpPr>
          <p:nvPr/>
        </p:nvSpPr>
        <p:spPr bwMode="auto">
          <a:xfrm>
            <a:off x="5691188" y="5991225"/>
            <a:ext cx="1482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16" name="Line 32"/>
          <p:cNvSpPr>
            <a:spLocks noChangeShapeType="1"/>
          </p:cNvSpPr>
          <p:nvPr/>
        </p:nvSpPr>
        <p:spPr bwMode="auto">
          <a:xfrm flipV="1">
            <a:off x="5700713" y="3952875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17" name="Line 33"/>
          <p:cNvSpPr>
            <a:spLocks noChangeShapeType="1"/>
          </p:cNvSpPr>
          <p:nvPr/>
        </p:nvSpPr>
        <p:spPr bwMode="auto">
          <a:xfrm flipV="1">
            <a:off x="5935663" y="3962400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18" name="Line 34"/>
          <p:cNvSpPr>
            <a:spLocks noChangeShapeType="1"/>
          </p:cNvSpPr>
          <p:nvPr/>
        </p:nvSpPr>
        <p:spPr bwMode="auto">
          <a:xfrm flipV="1">
            <a:off x="6164263" y="3957638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19" name="Line 35"/>
          <p:cNvSpPr>
            <a:spLocks noChangeShapeType="1"/>
          </p:cNvSpPr>
          <p:nvPr/>
        </p:nvSpPr>
        <p:spPr bwMode="auto">
          <a:xfrm flipV="1">
            <a:off x="6367463" y="3962400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20" name="Line 36"/>
          <p:cNvSpPr>
            <a:spLocks noChangeShapeType="1"/>
          </p:cNvSpPr>
          <p:nvPr/>
        </p:nvSpPr>
        <p:spPr bwMode="auto">
          <a:xfrm flipV="1">
            <a:off x="6773863" y="3952875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21" name="Line 37"/>
          <p:cNvSpPr>
            <a:spLocks noChangeShapeType="1"/>
          </p:cNvSpPr>
          <p:nvPr/>
        </p:nvSpPr>
        <p:spPr bwMode="auto">
          <a:xfrm flipV="1">
            <a:off x="7181850" y="3962400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22" name="Line 38"/>
          <p:cNvSpPr>
            <a:spLocks noChangeShapeType="1"/>
          </p:cNvSpPr>
          <p:nvPr/>
        </p:nvSpPr>
        <p:spPr bwMode="auto">
          <a:xfrm flipV="1">
            <a:off x="6964363" y="3967163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23" name="Line 39"/>
          <p:cNvSpPr>
            <a:spLocks noChangeShapeType="1"/>
          </p:cNvSpPr>
          <p:nvPr/>
        </p:nvSpPr>
        <p:spPr bwMode="auto">
          <a:xfrm flipV="1">
            <a:off x="6577013" y="3962400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24" name="Line 40"/>
          <p:cNvSpPr>
            <a:spLocks noChangeShapeType="1"/>
          </p:cNvSpPr>
          <p:nvPr/>
        </p:nvSpPr>
        <p:spPr bwMode="auto">
          <a:xfrm flipV="1">
            <a:off x="5700713" y="5976938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25" name="Line 41"/>
          <p:cNvSpPr>
            <a:spLocks noChangeShapeType="1"/>
          </p:cNvSpPr>
          <p:nvPr/>
        </p:nvSpPr>
        <p:spPr bwMode="auto">
          <a:xfrm flipV="1">
            <a:off x="5929313" y="5986463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26" name="Line 42"/>
          <p:cNvSpPr>
            <a:spLocks noChangeShapeType="1"/>
          </p:cNvSpPr>
          <p:nvPr/>
        </p:nvSpPr>
        <p:spPr bwMode="auto">
          <a:xfrm flipV="1">
            <a:off x="6153150" y="5986463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27" name="Line 43"/>
          <p:cNvSpPr>
            <a:spLocks noChangeShapeType="1"/>
          </p:cNvSpPr>
          <p:nvPr/>
        </p:nvSpPr>
        <p:spPr bwMode="auto">
          <a:xfrm flipV="1">
            <a:off x="6367463" y="5986463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28" name="Line 44"/>
          <p:cNvSpPr>
            <a:spLocks noChangeShapeType="1"/>
          </p:cNvSpPr>
          <p:nvPr/>
        </p:nvSpPr>
        <p:spPr bwMode="auto">
          <a:xfrm flipV="1">
            <a:off x="6767513" y="5986463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29" name="Line 45"/>
          <p:cNvSpPr>
            <a:spLocks noChangeShapeType="1"/>
          </p:cNvSpPr>
          <p:nvPr/>
        </p:nvSpPr>
        <p:spPr bwMode="auto">
          <a:xfrm flipV="1">
            <a:off x="7177088" y="5986463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30" name="Line 46"/>
          <p:cNvSpPr>
            <a:spLocks noChangeShapeType="1"/>
          </p:cNvSpPr>
          <p:nvPr/>
        </p:nvSpPr>
        <p:spPr bwMode="auto">
          <a:xfrm flipV="1">
            <a:off x="6958013" y="5991225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31" name="Line 47"/>
          <p:cNvSpPr>
            <a:spLocks noChangeShapeType="1"/>
          </p:cNvSpPr>
          <p:nvPr/>
        </p:nvSpPr>
        <p:spPr bwMode="auto">
          <a:xfrm flipV="1">
            <a:off x="6572250" y="5986463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32" name="Line 48"/>
          <p:cNvSpPr>
            <a:spLocks noChangeShapeType="1"/>
          </p:cNvSpPr>
          <p:nvPr/>
        </p:nvSpPr>
        <p:spPr bwMode="auto">
          <a:xfrm>
            <a:off x="1744663" y="4343400"/>
            <a:ext cx="14795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33" name="Line 49"/>
          <p:cNvSpPr>
            <a:spLocks noChangeShapeType="1"/>
          </p:cNvSpPr>
          <p:nvPr/>
        </p:nvSpPr>
        <p:spPr bwMode="auto">
          <a:xfrm>
            <a:off x="3219450" y="4343400"/>
            <a:ext cx="0" cy="795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34" name="Line 50"/>
          <p:cNvSpPr>
            <a:spLocks noChangeShapeType="1"/>
          </p:cNvSpPr>
          <p:nvPr/>
        </p:nvSpPr>
        <p:spPr bwMode="auto">
          <a:xfrm>
            <a:off x="1733550" y="4343400"/>
            <a:ext cx="0" cy="782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35" name="Line 51"/>
          <p:cNvSpPr>
            <a:spLocks noChangeShapeType="1"/>
          </p:cNvSpPr>
          <p:nvPr/>
        </p:nvSpPr>
        <p:spPr bwMode="auto">
          <a:xfrm>
            <a:off x="3219450" y="4826000"/>
            <a:ext cx="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36" name="Line 52"/>
          <p:cNvSpPr>
            <a:spLocks noChangeShapeType="1"/>
          </p:cNvSpPr>
          <p:nvPr/>
        </p:nvSpPr>
        <p:spPr bwMode="auto">
          <a:xfrm>
            <a:off x="1733550" y="4721225"/>
            <a:ext cx="0" cy="1246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37" name="Line 53"/>
          <p:cNvSpPr>
            <a:spLocks noChangeShapeType="1"/>
          </p:cNvSpPr>
          <p:nvPr/>
        </p:nvSpPr>
        <p:spPr bwMode="auto">
          <a:xfrm>
            <a:off x="1728788" y="5972175"/>
            <a:ext cx="1482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38" name="Line 54"/>
          <p:cNvSpPr>
            <a:spLocks noChangeShapeType="1"/>
          </p:cNvSpPr>
          <p:nvPr/>
        </p:nvSpPr>
        <p:spPr bwMode="auto">
          <a:xfrm flipV="1">
            <a:off x="1738313" y="3933825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39" name="Line 55"/>
          <p:cNvSpPr>
            <a:spLocks noChangeShapeType="1"/>
          </p:cNvSpPr>
          <p:nvPr/>
        </p:nvSpPr>
        <p:spPr bwMode="auto">
          <a:xfrm flipV="1">
            <a:off x="1973263" y="3943350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40" name="Line 56"/>
          <p:cNvSpPr>
            <a:spLocks noChangeShapeType="1"/>
          </p:cNvSpPr>
          <p:nvPr/>
        </p:nvSpPr>
        <p:spPr bwMode="auto">
          <a:xfrm flipV="1">
            <a:off x="2201863" y="3938588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41" name="Line 57"/>
          <p:cNvSpPr>
            <a:spLocks noChangeShapeType="1"/>
          </p:cNvSpPr>
          <p:nvPr/>
        </p:nvSpPr>
        <p:spPr bwMode="auto">
          <a:xfrm flipV="1">
            <a:off x="2405063" y="3943350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42" name="Line 58"/>
          <p:cNvSpPr>
            <a:spLocks noChangeShapeType="1"/>
          </p:cNvSpPr>
          <p:nvPr/>
        </p:nvSpPr>
        <p:spPr bwMode="auto">
          <a:xfrm flipV="1">
            <a:off x="2811463" y="3933825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43" name="Line 59"/>
          <p:cNvSpPr>
            <a:spLocks noChangeShapeType="1"/>
          </p:cNvSpPr>
          <p:nvPr/>
        </p:nvSpPr>
        <p:spPr bwMode="auto">
          <a:xfrm flipV="1">
            <a:off x="3219450" y="3943350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44" name="Line 60"/>
          <p:cNvSpPr>
            <a:spLocks noChangeShapeType="1"/>
          </p:cNvSpPr>
          <p:nvPr/>
        </p:nvSpPr>
        <p:spPr bwMode="auto">
          <a:xfrm flipV="1">
            <a:off x="3001963" y="3948113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45" name="Line 61"/>
          <p:cNvSpPr>
            <a:spLocks noChangeShapeType="1"/>
          </p:cNvSpPr>
          <p:nvPr/>
        </p:nvSpPr>
        <p:spPr bwMode="auto">
          <a:xfrm flipV="1">
            <a:off x="2614613" y="3943350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46" name="Line 62"/>
          <p:cNvSpPr>
            <a:spLocks noChangeShapeType="1"/>
          </p:cNvSpPr>
          <p:nvPr/>
        </p:nvSpPr>
        <p:spPr bwMode="auto">
          <a:xfrm flipV="1">
            <a:off x="1738313" y="5957888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47" name="Line 63"/>
          <p:cNvSpPr>
            <a:spLocks noChangeShapeType="1"/>
          </p:cNvSpPr>
          <p:nvPr/>
        </p:nvSpPr>
        <p:spPr bwMode="auto">
          <a:xfrm flipV="1">
            <a:off x="1966913" y="5967413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48" name="Line 64"/>
          <p:cNvSpPr>
            <a:spLocks noChangeShapeType="1"/>
          </p:cNvSpPr>
          <p:nvPr/>
        </p:nvSpPr>
        <p:spPr bwMode="auto">
          <a:xfrm flipV="1">
            <a:off x="2190750" y="5967413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49" name="Line 65"/>
          <p:cNvSpPr>
            <a:spLocks noChangeShapeType="1"/>
          </p:cNvSpPr>
          <p:nvPr/>
        </p:nvSpPr>
        <p:spPr bwMode="auto">
          <a:xfrm flipV="1">
            <a:off x="2405063" y="5967413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50" name="Line 66"/>
          <p:cNvSpPr>
            <a:spLocks noChangeShapeType="1"/>
          </p:cNvSpPr>
          <p:nvPr/>
        </p:nvSpPr>
        <p:spPr bwMode="auto">
          <a:xfrm flipV="1">
            <a:off x="2805113" y="5967413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51" name="Line 67"/>
          <p:cNvSpPr>
            <a:spLocks noChangeShapeType="1"/>
          </p:cNvSpPr>
          <p:nvPr/>
        </p:nvSpPr>
        <p:spPr bwMode="auto">
          <a:xfrm flipV="1">
            <a:off x="3214688" y="5967413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52" name="Line 68"/>
          <p:cNvSpPr>
            <a:spLocks noChangeShapeType="1"/>
          </p:cNvSpPr>
          <p:nvPr/>
        </p:nvSpPr>
        <p:spPr bwMode="auto">
          <a:xfrm flipV="1">
            <a:off x="2995613" y="5972175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53" name="Line 69"/>
          <p:cNvSpPr>
            <a:spLocks noChangeShapeType="1"/>
          </p:cNvSpPr>
          <p:nvPr/>
        </p:nvSpPr>
        <p:spPr bwMode="auto">
          <a:xfrm flipV="1">
            <a:off x="2609850" y="5967413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54" name="Line 70"/>
          <p:cNvSpPr>
            <a:spLocks noChangeShapeType="1"/>
          </p:cNvSpPr>
          <p:nvPr/>
        </p:nvSpPr>
        <p:spPr bwMode="auto">
          <a:xfrm>
            <a:off x="3905250" y="5105400"/>
            <a:ext cx="10477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2855" name="Rectangle 71"/>
          <p:cNvSpPr>
            <a:spLocks noChangeArrowheads="1"/>
          </p:cNvSpPr>
          <p:nvPr/>
        </p:nvSpPr>
        <p:spPr bwMode="auto">
          <a:xfrm>
            <a:off x="6940550" y="4830763"/>
            <a:ext cx="1962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2857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858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430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002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4574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146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3718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29050" indent="-1714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zh-TW" sz="1800" b="1"/>
              <a:t>degenerate</a:t>
            </a:r>
          </a:p>
          <a:p>
            <a:pPr algn="ctr" ea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zh-TW" sz="1800" b="1"/>
              <a:t>boundary</a:t>
            </a:r>
          </a:p>
        </p:txBody>
      </p:sp>
      <p:sp>
        <p:nvSpPr>
          <p:cNvPr id="502856" name="Text Box 72"/>
          <p:cNvSpPr txBox="1">
            <a:spLocks noChangeArrowheads="1"/>
          </p:cNvSpPr>
          <p:nvPr/>
        </p:nvSpPr>
        <p:spPr bwMode="auto">
          <a:xfrm>
            <a:off x="63500" y="3783013"/>
            <a:ext cx="1095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zh-TW" sz="3200"/>
              <a:t> 1969</a:t>
            </a:r>
          </a:p>
        </p:txBody>
      </p:sp>
      <p:sp>
        <p:nvSpPr>
          <p:cNvPr id="502857" name="Text Box 73"/>
          <p:cNvSpPr txBox="1">
            <a:spLocks noChangeArrowheads="1"/>
          </p:cNvSpPr>
          <p:nvPr/>
        </p:nvSpPr>
        <p:spPr bwMode="auto">
          <a:xfrm>
            <a:off x="4362450" y="3927475"/>
            <a:ext cx="9937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zh-TW" sz="3200"/>
              <a:t>1986</a:t>
            </a:r>
          </a:p>
        </p:txBody>
      </p:sp>
    </p:spTree>
    <p:extLst>
      <p:ext uri="{BB962C8B-B14F-4D97-AF65-F5344CB8AC3E}">
        <p14:creationId xmlns:p14="http://schemas.microsoft.com/office/powerpoint/2010/main" val="2745132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E260F-B91B-4544-9DF2-C1827A8362F7}" type="datetime10">
              <a:rPr lang="zh-TW" altLang="en-US"/>
              <a:pPr/>
              <a:t>13:46</a:t>
            </a:fld>
            <a:r>
              <a:rPr lang="en-US" altLang="zh-TW"/>
              <a:t>March 20, 2013</a:t>
            </a:r>
          </a:p>
        </p:txBody>
      </p:sp>
      <p:sp>
        <p:nvSpPr>
          <p:cNvPr id="41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BEM 4-Taiwan, 2013</a:t>
            </a:r>
          </a:p>
          <a:p>
            <a:endParaRPr lang="en-US" altLang="zh-TW"/>
          </a:p>
        </p:txBody>
      </p:sp>
      <p:sp>
        <p:nvSpPr>
          <p:cNvPr id="42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/>
              <a:t>P.</a:t>
            </a:r>
            <a:fld id="{D3C50F0B-F161-417A-9F91-4C38C62E95BF}" type="slidenum">
              <a:rPr lang="en-US" altLang="zh-TW"/>
              <a:pPr/>
              <a:t>15</a:t>
            </a:fld>
            <a:endParaRPr lang="en-US" altLang="zh-TW"/>
          </a:p>
        </p:txBody>
      </p:sp>
      <p:grpSp>
        <p:nvGrpSpPr>
          <p:cNvPr id="579586" name="群組 35"/>
          <p:cNvGrpSpPr>
            <a:grpSpLocks/>
          </p:cNvGrpSpPr>
          <p:nvPr/>
        </p:nvGrpSpPr>
        <p:grpSpPr bwMode="auto">
          <a:xfrm>
            <a:off x="2584450" y="1219200"/>
            <a:ext cx="4048125" cy="2008188"/>
            <a:chOff x="330970" y="2734026"/>
            <a:chExt cx="3551682" cy="1677545"/>
          </a:xfrm>
        </p:grpSpPr>
        <p:sp>
          <p:nvSpPr>
            <p:cNvPr id="37" name="橢圓 36"/>
            <p:cNvSpPr/>
            <p:nvPr/>
          </p:nvSpPr>
          <p:spPr>
            <a:xfrm>
              <a:off x="330970" y="2734026"/>
              <a:ext cx="3551682" cy="167754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橢圓 4"/>
            <p:cNvSpPr/>
            <p:nvPr/>
          </p:nvSpPr>
          <p:spPr>
            <a:xfrm>
              <a:off x="850491" y="2979359"/>
              <a:ext cx="2512641" cy="11868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910" tIns="41910" rIns="41910" bIns="41910" spcCol="1270" anchor="ctr"/>
            <a:lstStyle/>
            <a:p>
              <a:pPr algn="ctr" defTabSz="1466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kumimoji="0" lang="en-US" altLang="zh-TW" sz="3300" dirty="0"/>
            </a:p>
          </p:txBody>
        </p:sp>
      </p:grpSp>
      <p:sp>
        <p:nvSpPr>
          <p:cNvPr id="3" name="向下箭號 2"/>
          <p:cNvSpPr/>
          <p:nvPr/>
        </p:nvSpPr>
        <p:spPr>
          <a:xfrm>
            <a:off x="3392488" y="2865438"/>
            <a:ext cx="2439987" cy="723900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579590" name="標題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789988" cy="1143000"/>
          </a:xfrm>
        </p:spPr>
        <p:txBody>
          <a:bodyPr anchor="ctr"/>
          <a:lstStyle/>
          <a:p>
            <a:r>
              <a:rPr lang="en-US" altLang="zh-TW" sz="3800"/>
              <a:t>Dual BEM, DDM and Dislocation theory</a:t>
            </a:r>
          </a:p>
        </p:txBody>
      </p:sp>
      <p:sp>
        <p:nvSpPr>
          <p:cNvPr id="8" name="文字方塊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37737" y="3060753"/>
            <a:ext cx="2340532" cy="81887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zh-TW" altLang="en-US">
                <a:noFill/>
              </a:rPr>
              <a:t> </a:t>
            </a:r>
          </a:p>
        </p:txBody>
      </p:sp>
      <p:sp>
        <p:nvSpPr>
          <p:cNvPr id="579592" name="文字方塊 8"/>
          <p:cNvSpPr txBox="1">
            <a:spLocks noChangeArrowheads="1"/>
          </p:cNvSpPr>
          <p:nvPr/>
        </p:nvSpPr>
        <p:spPr bwMode="auto">
          <a:xfrm>
            <a:off x="3074988" y="5661025"/>
            <a:ext cx="2195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1800">
                <a:latin typeface="Calibri" panose="020F0502020204030204" pitchFamily="34" charset="0"/>
              </a:rPr>
              <a:t>Higher order element</a:t>
            </a:r>
          </a:p>
          <a:p>
            <a:pPr algn="ctr"/>
            <a:r>
              <a:rPr kumimoji="0" lang="en-US" altLang="zh-TW" sz="1800">
                <a:latin typeface="Calibri" panose="020F0502020204030204" pitchFamily="34" charset="0"/>
              </a:rPr>
              <a:t>by Shou K.J.</a:t>
            </a:r>
          </a:p>
        </p:txBody>
      </p:sp>
      <p:sp>
        <p:nvSpPr>
          <p:cNvPr id="579593" name="文字方塊 9"/>
          <p:cNvSpPr txBox="1">
            <a:spLocks noChangeArrowheads="1"/>
          </p:cNvSpPr>
          <p:nvPr/>
        </p:nvSpPr>
        <p:spPr bwMode="auto">
          <a:xfrm>
            <a:off x="-173038" y="5656263"/>
            <a:ext cx="32829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1800">
                <a:latin typeface="Calibri" panose="020F0502020204030204" pitchFamily="34" charset="0"/>
              </a:rPr>
              <a:t>Neuber-Papkovitch function</a:t>
            </a:r>
          </a:p>
        </p:txBody>
      </p:sp>
      <p:sp>
        <p:nvSpPr>
          <p:cNvPr id="579594" name="矩形 15"/>
          <p:cNvSpPr>
            <a:spLocks noChangeArrowheads="1"/>
          </p:cNvSpPr>
          <p:nvPr/>
        </p:nvSpPr>
        <p:spPr bwMode="auto">
          <a:xfrm>
            <a:off x="2987675" y="1252538"/>
            <a:ext cx="32400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4668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4668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4668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4668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4668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4668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4668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4668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4668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90000"/>
              </a:lnSpc>
              <a:spcAft>
                <a:spcPct val="35000"/>
              </a:spcAft>
            </a:pPr>
            <a:r>
              <a:rPr kumimoji="0" lang="en-US" altLang="zh-TW" sz="2800">
                <a:latin typeface="Calibri" panose="020F0502020204030204" pitchFamily="34" charset="0"/>
              </a:rPr>
              <a:t>Dual BEM</a:t>
            </a:r>
          </a:p>
          <a:p>
            <a:pPr algn="ctr">
              <a:lnSpc>
                <a:spcPct val="90000"/>
              </a:lnSpc>
              <a:spcAft>
                <a:spcPct val="35000"/>
              </a:spcAft>
            </a:pPr>
            <a:r>
              <a:rPr kumimoji="0" lang="en-US" altLang="zh-TW" sz="1800">
                <a:latin typeface="Calibri" panose="020F0502020204030204" pitchFamily="34" charset="0"/>
              </a:rPr>
              <a:t> Hong and Chen (ASCE, 1988)</a:t>
            </a:r>
          </a:p>
        </p:txBody>
      </p:sp>
      <p:grpSp>
        <p:nvGrpSpPr>
          <p:cNvPr id="579595" name="群組 22"/>
          <p:cNvGrpSpPr>
            <a:grpSpLocks/>
          </p:cNvGrpSpPr>
          <p:nvPr/>
        </p:nvGrpSpPr>
        <p:grpSpPr bwMode="auto">
          <a:xfrm>
            <a:off x="5057775" y="4006850"/>
            <a:ext cx="3708400" cy="1714500"/>
            <a:chOff x="4387293" y="2793216"/>
            <a:chExt cx="3707837" cy="1715184"/>
          </a:xfrm>
        </p:grpSpPr>
        <p:sp>
          <p:nvSpPr>
            <p:cNvPr id="24" name="橢圓 23"/>
            <p:cNvSpPr/>
            <p:nvPr/>
          </p:nvSpPr>
          <p:spPr>
            <a:xfrm>
              <a:off x="4387293" y="2793216"/>
              <a:ext cx="3707837" cy="171518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橢圓 4"/>
            <p:cNvSpPr/>
            <p:nvPr/>
          </p:nvSpPr>
          <p:spPr>
            <a:xfrm>
              <a:off x="4930136" y="3044141"/>
              <a:ext cx="2622152" cy="12133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910" tIns="41910" rIns="41910" bIns="41910" anchor="ctr"/>
            <a:lstStyle>
              <a:lvl1pPr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defTabSz="14668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defTabSz="14668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defTabSz="14668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defTabSz="14668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kumimoji="0" lang="en-US" altLang="zh-TW" sz="3300">
                  <a:latin typeface="Calibri" panose="020F0502020204030204" pitchFamily="34" charset="0"/>
                </a:rPr>
                <a:t>Dislocation theory</a:t>
              </a:r>
            </a:p>
          </p:txBody>
        </p:sp>
      </p:grpSp>
      <p:grpSp>
        <p:nvGrpSpPr>
          <p:cNvPr id="579598" name="群組 25"/>
          <p:cNvGrpSpPr>
            <a:grpSpLocks/>
          </p:cNvGrpSpPr>
          <p:nvPr/>
        </p:nvGrpSpPr>
        <p:grpSpPr bwMode="auto">
          <a:xfrm>
            <a:off x="455613" y="4014788"/>
            <a:ext cx="3552825" cy="1677987"/>
            <a:chOff x="330970" y="2734026"/>
            <a:chExt cx="3551682" cy="1677545"/>
          </a:xfrm>
        </p:grpSpPr>
        <p:sp>
          <p:nvSpPr>
            <p:cNvPr id="27" name="橢圓 26"/>
            <p:cNvSpPr/>
            <p:nvPr/>
          </p:nvSpPr>
          <p:spPr>
            <a:xfrm>
              <a:off x="330970" y="2734026"/>
              <a:ext cx="3551682" cy="167754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橢圓 4"/>
            <p:cNvSpPr/>
            <p:nvPr/>
          </p:nvSpPr>
          <p:spPr>
            <a:xfrm>
              <a:off x="557909" y="2980023"/>
              <a:ext cx="3096217" cy="1185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910" tIns="41910" rIns="41910" bIns="41910" anchor="ctr"/>
            <a:lstStyle>
              <a:lvl1pPr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defTabSz="14668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defTabSz="14668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defTabSz="14668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defTabSz="14668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kumimoji="0" lang="en-US" altLang="zh-TW" sz="3300">
                  <a:latin typeface="Calibri" panose="020F0502020204030204" pitchFamily="34" charset="0"/>
                </a:rPr>
                <a:t>DDM</a:t>
              </a:r>
            </a:p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kumimoji="0" lang="en-US" altLang="zh-TW" sz="1800">
                  <a:latin typeface="Calibri" panose="020F0502020204030204" pitchFamily="34" charset="0"/>
                </a:rPr>
                <a:t> Crouch S.L. (1983)</a:t>
              </a:r>
            </a:p>
          </p:txBody>
        </p:sp>
      </p:grpSp>
      <p:grpSp>
        <p:nvGrpSpPr>
          <p:cNvPr id="29" name="群組 28"/>
          <p:cNvGrpSpPr>
            <a:grpSpLocks/>
          </p:cNvGrpSpPr>
          <p:nvPr/>
        </p:nvGrpSpPr>
        <p:grpSpPr bwMode="auto">
          <a:xfrm>
            <a:off x="5832475" y="3470275"/>
            <a:ext cx="438150" cy="619125"/>
            <a:chOff x="4907883" y="2254305"/>
            <a:chExt cx="438563" cy="619538"/>
          </a:xfrm>
        </p:grpSpPr>
        <p:sp>
          <p:nvSpPr>
            <p:cNvPr id="30" name="向右箭號 29"/>
            <p:cNvSpPr/>
            <p:nvPr/>
          </p:nvSpPr>
          <p:spPr>
            <a:xfrm rot="3095066">
              <a:off x="4817395" y="2344793"/>
              <a:ext cx="619538" cy="43856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向右箭號 4"/>
            <p:cNvSpPr/>
            <p:nvPr/>
          </p:nvSpPr>
          <p:spPr>
            <a:xfrm rot="3095066">
              <a:off x="4842008" y="2380559"/>
              <a:ext cx="487687" cy="2637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kumimoji="0" lang="zh-TW" altLang="en-US" sz="1800"/>
            </a:p>
          </p:txBody>
        </p:sp>
      </p:grpSp>
      <p:grpSp>
        <p:nvGrpSpPr>
          <p:cNvPr id="33" name="群組 32"/>
          <p:cNvGrpSpPr>
            <a:grpSpLocks/>
          </p:cNvGrpSpPr>
          <p:nvPr/>
        </p:nvGrpSpPr>
        <p:grpSpPr bwMode="auto">
          <a:xfrm>
            <a:off x="2930525" y="3429000"/>
            <a:ext cx="438150" cy="619125"/>
            <a:chOff x="4907883" y="2254305"/>
            <a:chExt cx="438563" cy="619538"/>
          </a:xfrm>
        </p:grpSpPr>
        <p:sp>
          <p:nvSpPr>
            <p:cNvPr id="34" name="向右箭號 33"/>
            <p:cNvSpPr/>
            <p:nvPr/>
          </p:nvSpPr>
          <p:spPr>
            <a:xfrm rot="18504934" flipH="1">
              <a:off x="4817395" y="2344793"/>
              <a:ext cx="619538" cy="43856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向右箭號 4"/>
            <p:cNvSpPr/>
            <p:nvPr/>
          </p:nvSpPr>
          <p:spPr>
            <a:xfrm rot="3095066">
              <a:off x="4842008" y="2380559"/>
              <a:ext cx="487687" cy="2637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kumimoji="0" lang="zh-TW" altLang="en-US" sz="1800"/>
            </a:p>
          </p:txBody>
        </p:sp>
      </p:grpSp>
      <p:pic>
        <p:nvPicPr>
          <p:cNvPr id="57960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4373563"/>
            <a:ext cx="712787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9608" name="Picture 39" descr="http://www.ct.ntust.edu.tw/chep/intro/images/hkh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150938"/>
            <a:ext cx="790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09" name="Picture 17" descr="C:\Documents and Settings\Administrator\桌面\JTCH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3" t="9485" r="12132" b="16069"/>
          <a:stretch>
            <a:fillRect/>
          </a:stretch>
        </p:blipFill>
        <p:spPr bwMode="auto">
          <a:xfrm>
            <a:off x="6415088" y="1150938"/>
            <a:ext cx="736600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10" name="Picture 4" descr="Steven L. Crou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4408488"/>
            <a:ext cx="7667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79611" name="Object 27"/>
          <p:cNvGraphicFramePr>
            <a:graphicFrameLocks noChangeAspect="1"/>
          </p:cNvGraphicFramePr>
          <p:nvPr/>
        </p:nvGraphicFramePr>
        <p:xfrm>
          <a:off x="2555875" y="2133600"/>
          <a:ext cx="464661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86" name="方程式" r:id="rId8" imgW="3860800" imgH="317500" progId="Equation.3">
                  <p:embed/>
                </p:oleObj>
              </mc:Choice>
              <mc:Fallback>
                <p:oleObj name="方程式" r:id="rId8" imgW="3860800" imgH="317500" progId="Equation.3">
                  <p:embed/>
                  <p:pic>
                    <p:nvPicPr>
                      <p:cNvPr id="579611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2133600"/>
                        <a:ext cx="4646613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9612" name="Object 28"/>
          <p:cNvGraphicFramePr>
            <a:graphicFrameLocks noChangeAspect="1"/>
          </p:cNvGraphicFramePr>
          <p:nvPr/>
        </p:nvGraphicFramePr>
        <p:xfrm>
          <a:off x="2339975" y="2420938"/>
          <a:ext cx="5226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87" name="方程式" r:id="rId10" imgW="4305300" imgH="317500" progId="Equation.3">
                  <p:embed/>
                </p:oleObj>
              </mc:Choice>
              <mc:Fallback>
                <p:oleObj name="方程式" r:id="rId10" imgW="4305300" imgH="317500" progId="Equation.3">
                  <p:embed/>
                  <p:pic>
                    <p:nvPicPr>
                      <p:cNvPr id="579612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420938"/>
                        <a:ext cx="52260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9613" name="Group 29"/>
          <p:cNvGrpSpPr>
            <a:grpSpLocks/>
          </p:cNvGrpSpPr>
          <p:nvPr/>
        </p:nvGrpSpPr>
        <p:grpSpPr bwMode="auto">
          <a:xfrm>
            <a:off x="611188" y="2789238"/>
            <a:ext cx="1800225" cy="1071562"/>
            <a:chOff x="249" y="1661"/>
            <a:chExt cx="1134" cy="675"/>
          </a:xfrm>
        </p:grpSpPr>
        <p:sp>
          <p:nvSpPr>
            <p:cNvPr id="579614" name="Freeform 30"/>
            <p:cNvSpPr>
              <a:spLocks/>
            </p:cNvSpPr>
            <p:nvPr/>
          </p:nvSpPr>
          <p:spPr bwMode="auto">
            <a:xfrm>
              <a:off x="249" y="1661"/>
              <a:ext cx="1134" cy="675"/>
            </a:xfrm>
            <a:custGeom>
              <a:avLst/>
              <a:gdLst>
                <a:gd name="T0" fmla="*/ 214 w 1962"/>
                <a:gd name="T1" fmla="*/ 238 h 1355"/>
                <a:gd name="T2" fmla="*/ 296 w 1962"/>
                <a:gd name="T3" fmla="*/ 155 h 1355"/>
                <a:gd name="T4" fmla="*/ 369 w 1962"/>
                <a:gd name="T5" fmla="*/ 82 h 1355"/>
                <a:gd name="T6" fmla="*/ 433 w 1962"/>
                <a:gd name="T7" fmla="*/ 55 h 1355"/>
                <a:gd name="T8" fmla="*/ 543 w 1962"/>
                <a:gd name="T9" fmla="*/ 0 h 1355"/>
                <a:gd name="T10" fmla="*/ 954 w 1962"/>
                <a:gd name="T11" fmla="*/ 9 h 1355"/>
                <a:gd name="T12" fmla="*/ 1064 w 1962"/>
                <a:gd name="T13" fmla="*/ 55 h 1355"/>
                <a:gd name="T14" fmla="*/ 1119 w 1962"/>
                <a:gd name="T15" fmla="*/ 73 h 1355"/>
                <a:gd name="T16" fmla="*/ 1265 w 1962"/>
                <a:gd name="T17" fmla="*/ 119 h 1355"/>
                <a:gd name="T18" fmla="*/ 1320 w 1962"/>
                <a:gd name="T19" fmla="*/ 137 h 1355"/>
                <a:gd name="T20" fmla="*/ 1347 w 1962"/>
                <a:gd name="T21" fmla="*/ 146 h 1355"/>
                <a:gd name="T22" fmla="*/ 1494 w 1962"/>
                <a:gd name="T23" fmla="*/ 238 h 1355"/>
                <a:gd name="T24" fmla="*/ 1722 w 1962"/>
                <a:gd name="T25" fmla="*/ 411 h 1355"/>
                <a:gd name="T26" fmla="*/ 1768 w 1962"/>
                <a:gd name="T27" fmla="*/ 457 h 1355"/>
                <a:gd name="T28" fmla="*/ 1850 w 1962"/>
                <a:gd name="T29" fmla="*/ 558 h 1355"/>
                <a:gd name="T30" fmla="*/ 1905 w 1962"/>
                <a:gd name="T31" fmla="*/ 640 h 1355"/>
                <a:gd name="T32" fmla="*/ 1942 w 1962"/>
                <a:gd name="T33" fmla="*/ 731 h 1355"/>
                <a:gd name="T34" fmla="*/ 1859 w 1962"/>
                <a:gd name="T35" fmla="*/ 1024 h 1355"/>
                <a:gd name="T36" fmla="*/ 1731 w 1962"/>
                <a:gd name="T37" fmla="*/ 1134 h 1355"/>
                <a:gd name="T38" fmla="*/ 1640 w 1962"/>
                <a:gd name="T39" fmla="*/ 1170 h 1355"/>
                <a:gd name="T40" fmla="*/ 1567 w 1962"/>
                <a:gd name="T41" fmla="*/ 1198 h 1355"/>
                <a:gd name="T42" fmla="*/ 1539 w 1962"/>
                <a:gd name="T43" fmla="*/ 1216 h 1355"/>
                <a:gd name="T44" fmla="*/ 1430 w 1962"/>
                <a:gd name="T45" fmla="*/ 1253 h 1355"/>
                <a:gd name="T46" fmla="*/ 1265 w 1962"/>
                <a:gd name="T47" fmla="*/ 1307 h 1355"/>
                <a:gd name="T48" fmla="*/ 1128 w 1962"/>
                <a:gd name="T49" fmla="*/ 1335 h 1355"/>
                <a:gd name="T50" fmla="*/ 1073 w 1962"/>
                <a:gd name="T51" fmla="*/ 1353 h 1355"/>
                <a:gd name="T52" fmla="*/ 579 w 1962"/>
                <a:gd name="T53" fmla="*/ 1326 h 1355"/>
                <a:gd name="T54" fmla="*/ 515 w 1962"/>
                <a:gd name="T55" fmla="*/ 1307 h 1355"/>
                <a:gd name="T56" fmla="*/ 351 w 1962"/>
                <a:gd name="T57" fmla="*/ 1207 h 1355"/>
                <a:gd name="T58" fmla="*/ 250 w 1962"/>
                <a:gd name="T59" fmla="*/ 1143 h 1355"/>
                <a:gd name="T60" fmla="*/ 131 w 1962"/>
                <a:gd name="T61" fmla="*/ 1079 h 1355"/>
                <a:gd name="T62" fmla="*/ 58 w 1962"/>
                <a:gd name="T63" fmla="*/ 997 h 1355"/>
                <a:gd name="T64" fmla="*/ 31 w 1962"/>
                <a:gd name="T65" fmla="*/ 933 h 1355"/>
                <a:gd name="T66" fmla="*/ 86 w 1962"/>
                <a:gd name="T67" fmla="*/ 613 h 1355"/>
                <a:gd name="T68" fmla="*/ 113 w 1962"/>
                <a:gd name="T69" fmla="*/ 530 h 1355"/>
                <a:gd name="T70" fmla="*/ 122 w 1962"/>
                <a:gd name="T71" fmla="*/ 503 h 1355"/>
                <a:gd name="T72" fmla="*/ 159 w 1962"/>
                <a:gd name="T73" fmla="*/ 366 h 1355"/>
                <a:gd name="T74" fmla="*/ 195 w 1962"/>
                <a:gd name="T75" fmla="*/ 283 h 1355"/>
                <a:gd name="T76" fmla="*/ 214 w 1962"/>
                <a:gd name="T77" fmla="*/ 238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62" h="1355">
                  <a:moveTo>
                    <a:pt x="214" y="238"/>
                  </a:moveTo>
                  <a:cubicBezTo>
                    <a:pt x="230" y="188"/>
                    <a:pt x="256" y="186"/>
                    <a:pt x="296" y="155"/>
                  </a:cubicBezTo>
                  <a:cubicBezTo>
                    <a:pt x="309" y="144"/>
                    <a:pt x="352" y="99"/>
                    <a:pt x="369" y="82"/>
                  </a:cubicBezTo>
                  <a:cubicBezTo>
                    <a:pt x="385" y="65"/>
                    <a:pt x="413" y="66"/>
                    <a:pt x="433" y="55"/>
                  </a:cubicBezTo>
                  <a:cubicBezTo>
                    <a:pt x="471" y="34"/>
                    <a:pt x="502" y="13"/>
                    <a:pt x="543" y="0"/>
                  </a:cubicBezTo>
                  <a:cubicBezTo>
                    <a:pt x="680" y="3"/>
                    <a:pt x="817" y="1"/>
                    <a:pt x="954" y="9"/>
                  </a:cubicBezTo>
                  <a:cubicBezTo>
                    <a:pt x="995" y="11"/>
                    <a:pt x="1029" y="40"/>
                    <a:pt x="1064" y="55"/>
                  </a:cubicBezTo>
                  <a:cubicBezTo>
                    <a:pt x="1082" y="63"/>
                    <a:pt x="1119" y="73"/>
                    <a:pt x="1119" y="73"/>
                  </a:cubicBezTo>
                  <a:cubicBezTo>
                    <a:pt x="1164" y="103"/>
                    <a:pt x="1213" y="102"/>
                    <a:pt x="1265" y="119"/>
                  </a:cubicBezTo>
                  <a:cubicBezTo>
                    <a:pt x="1283" y="125"/>
                    <a:pt x="1302" y="131"/>
                    <a:pt x="1320" y="137"/>
                  </a:cubicBezTo>
                  <a:cubicBezTo>
                    <a:pt x="1329" y="140"/>
                    <a:pt x="1347" y="146"/>
                    <a:pt x="1347" y="146"/>
                  </a:cubicBezTo>
                  <a:cubicBezTo>
                    <a:pt x="1389" y="174"/>
                    <a:pt x="1459" y="203"/>
                    <a:pt x="1494" y="238"/>
                  </a:cubicBezTo>
                  <a:cubicBezTo>
                    <a:pt x="1547" y="291"/>
                    <a:pt x="1650" y="375"/>
                    <a:pt x="1722" y="411"/>
                  </a:cubicBezTo>
                  <a:cubicBezTo>
                    <a:pt x="1785" y="509"/>
                    <a:pt x="1692" y="373"/>
                    <a:pt x="1768" y="457"/>
                  </a:cubicBezTo>
                  <a:cubicBezTo>
                    <a:pt x="1797" y="489"/>
                    <a:pt x="1822" y="525"/>
                    <a:pt x="1850" y="558"/>
                  </a:cubicBezTo>
                  <a:cubicBezTo>
                    <a:pt x="1874" y="587"/>
                    <a:pt x="1877" y="612"/>
                    <a:pt x="1905" y="640"/>
                  </a:cubicBezTo>
                  <a:cubicBezTo>
                    <a:pt x="1914" y="677"/>
                    <a:pt x="1920" y="700"/>
                    <a:pt x="1942" y="731"/>
                  </a:cubicBezTo>
                  <a:cubicBezTo>
                    <a:pt x="1962" y="852"/>
                    <a:pt x="1925" y="930"/>
                    <a:pt x="1859" y="1024"/>
                  </a:cubicBezTo>
                  <a:cubicBezTo>
                    <a:pt x="1844" y="1085"/>
                    <a:pt x="1791" y="1119"/>
                    <a:pt x="1731" y="1134"/>
                  </a:cubicBezTo>
                  <a:cubicBezTo>
                    <a:pt x="1701" y="1154"/>
                    <a:pt x="1673" y="1159"/>
                    <a:pt x="1640" y="1170"/>
                  </a:cubicBezTo>
                  <a:cubicBezTo>
                    <a:pt x="1577" y="1213"/>
                    <a:pt x="1654" y="1166"/>
                    <a:pt x="1567" y="1198"/>
                  </a:cubicBezTo>
                  <a:cubicBezTo>
                    <a:pt x="1557" y="1202"/>
                    <a:pt x="1549" y="1212"/>
                    <a:pt x="1539" y="1216"/>
                  </a:cubicBezTo>
                  <a:cubicBezTo>
                    <a:pt x="1505" y="1230"/>
                    <a:pt x="1466" y="1243"/>
                    <a:pt x="1430" y="1253"/>
                  </a:cubicBezTo>
                  <a:cubicBezTo>
                    <a:pt x="1384" y="1283"/>
                    <a:pt x="1319" y="1298"/>
                    <a:pt x="1265" y="1307"/>
                  </a:cubicBezTo>
                  <a:cubicBezTo>
                    <a:pt x="1169" y="1347"/>
                    <a:pt x="1276" y="1308"/>
                    <a:pt x="1128" y="1335"/>
                  </a:cubicBezTo>
                  <a:cubicBezTo>
                    <a:pt x="1109" y="1339"/>
                    <a:pt x="1073" y="1353"/>
                    <a:pt x="1073" y="1353"/>
                  </a:cubicBezTo>
                  <a:cubicBezTo>
                    <a:pt x="621" y="1334"/>
                    <a:pt x="785" y="1355"/>
                    <a:pt x="579" y="1326"/>
                  </a:cubicBezTo>
                  <a:cubicBezTo>
                    <a:pt x="558" y="1319"/>
                    <a:pt x="535" y="1317"/>
                    <a:pt x="515" y="1307"/>
                  </a:cubicBezTo>
                  <a:cubicBezTo>
                    <a:pt x="458" y="1278"/>
                    <a:pt x="413" y="1228"/>
                    <a:pt x="351" y="1207"/>
                  </a:cubicBezTo>
                  <a:cubicBezTo>
                    <a:pt x="304" y="1160"/>
                    <a:pt x="335" y="1185"/>
                    <a:pt x="250" y="1143"/>
                  </a:cubicBezTo>
                  <a:cubicBezTo>
                    <a:pt x="204" y="1121"/>
                    <a:pt x="180" y="1095"/>
                    <a:pt x="131" y="1079"/>
                  </a:cubicBezTo>
                  <a:cubicBezTo>
                    <a:pt x="68" y="1016"/>
                    <a:pt x="90" y="1046"/>
                    <a:pt x="58" y="997"/>
                  </a:cubicBezTo>
                  <a:cubicBezTo>
                    <a:pt x="51" y="975"/>
                    <a:pt x="32" y="956"/>
                    <a:pt x="31" y="933"/>
                  </a:cubicBezTo>
                  <a:cubicBezTo>
                    <a:pt x="27" y="819"/>
                    <a:pt x="0" y="694"/>
                    <a:pt x="86" y="613"/>
                  </a:cubicBezTo>
                  <a:cubicBezTo>
                    <a:pt x="95" y="585"/>
                    <a:pt x="104" y="558"/>
                    <a:pt x="113" y="530"/>
                  </a:cubicBezTo>
                  <a:cubicBezTo>
                    <a:pt x="116" y="521"/>
                    <a:pt x="122" y="503"/>
                    <a:pt x="122" y="503"/>
                  </a:cubicBezTo>
                  <a:cubicBezTo>
                    <a:pt x="129" y="439"/>
                    <a:pt x="125" y="414"/>
                    <a:pt x="159" y="366"/>
                  </a:cubicBezTo>
                  <a:cubicBezTo>
                    <a:pt x="169" y="336"/>
                    <a:pt x="187" y="314"/>
                    <a:pt x="195" y="283"/>
                  </a:cubicBezTo>
                  <a:cubicBezTo>
                    <a:pt x="207" y="235"/>
                    <a:pt x="188" y="238"/>
                    <a:pt x="214" y="238"/>
                  </a:cubicBezTo>
                  <a:close/>
                </a:path>
              </a:pathLst>
            </a:custGeom>
            <a:solidFill>
              <a:srgbClr val="FFFF99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圓角矩形 14"/>
            <p:cNvSpPr/>
            <p:nvPr/>
          </p:nvSpPr>
          <p:spPr>
            <a:xfrm>
              <a:off x="567" y="1979"/>
              <a:ext cx="453" cy="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800"/>
            </a:p>
          </p:txBody>
        </p:sp>
        <p:sp>
          <p:nvSpPr>
            <p:cNvPr id="579616" name="Text Box 32"/>
            <p:cNvSpPr txBox="1">
              <a:spLocks noChangeArrowheads="1"/>
            </p:cNvSpPr>
            <p:nvPr/>
          </p:nvSpPr>
          <p:spPr bwMode="auto">
            <a:xfrm>
              <a:off x="430" y="1979"/>
              <a:ext cx="27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1800"/>
                <a:t>-</a:t>
              </a:r>
              <a:r>
                <a:rPr lang="en-US" altLang="zh-TW" sz="1800" i="1"/>
                <a:t>a</a:t>
              </a:r>
            </a:p>
          </p:txBody>
        </p:sp>
        <p:sp>
          <p:nvSpPr>
            <p:cNvPr id="579617" name="Text Box 33"/>
            <p:cNvSpPr txBox="1">
              <a:spLocks noChangeArrowheads="1"/>
            </p:cNvSpPr>
            <p:nvPr/>
          </p:nvSpPr>
          <p:spPr bwMode="auto">
            <a:xfrm>
              <a:off x="884" y="1979"/>
              <a:ext cx="27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1800" i="1"/>
                <a:t>a</a:t>
              </a:r>
            </a:p>
          </p:txBody>
        </p:sp>
      </p:grpSp>
      <p:sp>
        <p:nvSpPr>
          <p:cNvPr id="579618" name="Freeform 34"/>
          <p:cNvSpPr>
            <a:spLocks/>
          </p:cNvSpPr>
          <p:nvPr/>
        </p:nvSpPr>
        <p:spPr bwMode="auto">
          <a:xfrm>
            <a:off x="7164388" y="2781300"/>
            <a:ext cx="1800225" cy="1071563"/>
          </a:xfrm>
          <a:custGeom>
            <a:avLst/>
            <a:gdLst>
              <a:gd name="T0" fmla="*/ 214 w 1962"/>
              <a:gd name="T1" fmla="*/ 238 h 1355"/>
              <a:gd name="T2" fmla="*/ 296 w 1962"/>
              <a:gd name="T3" fmla="*/ 155 h 1355"/>
              <a:gd name="T4" fmla="*/ 369 w 1962"/>
              <a:gd name="T5" fmla="*/ 82 h 1355"/>
              <a:gd name="T6" fmla="*/ 433 w 1962"/>
              <a:gd name="T7" fmla="*/ 55 h 1355"/>
              <a:gd name="T8" fmla="*/ 543 w 1962"/>
              <a:gd name="T9" fmla="*/ 0 h 1355"/>
              <a:gd name="T10" fmla="*/ 954 w 1962"/>
              <a:gd name="T11" fmla="*/ 9 h 1355"/>
              <a:gd name="T12" fmla="*/ 1064 w 1962"/>
              <a:gd name="T13" fmla="*/ 55 h 1355"/>
              <a:gd name="T14" fmla="*/ 1119 w 1962"/>
              <a:gd name="T15" fmla="*/ 73 h 1355"/>
              <a:gd name="T16" fmla="*/ 1265 w 1962"/>
              <a:gd name="T17" fmla="*/ 119 h 1355"/>
              <a:gd name="T18" fmla="*/ 1320 w 1962"/>
              <a:gd name="T19" fmla="*/ 137 h 1355"/>
              <a:gd name="T20" fmla="*/ 1347 w 1962"/>
              <a:gd name="T21" fmla="*/ 146 h 1355"/>
              <a:gd name="T22" fmla="*/ 1494 w 1962"/>
              <a:gd name="T23" fmla="*/ 238 h 1355"/>
              <a:gd name="T24" fmla="*/ 1722 w 1962"/>
              <a:gd name="T25" fmla="*/ 411 h 1355"/>
              <a:gd name="T26" fmla="*/ 1768 w 1962"/>
              <a:gd name="T27" fmla="*/ 457 h 1355"/>
              <a:gd name="T28" fmla="*/ 1850 w 1962"/>
              <a:gd name="T29" fmla="*/ 558 h 1355"/>
              <a:gd name="T30" fmla="*/ 1905 w 1962"/>
              <a:gd name="T31" fmla="*/ 640 h 1355"/>
              <a:gd name="T32" fmla="*/ 1942 w 1962"/>
              <a:gd name="T33" fmla="*/ 731 h 1355"/>
              <a:gd name="T34" fmla="*/ 1859 w 1962"/>
              <a:gd name="T35" fmla="*/ 1024 h 1355"/>
              <a:gd name="T36" fmla="*/ 1731 w 1962"/>
              <a:gd name="T37" fmla="*/ 1134 h 1355"/>
              <a:gd name="T38" fmla="*/ 1640 w 1962"/>
              <a:gd name="T39" fmla="*/ 1170 h 1355"/>
              <a:gd name="T40" fmla="*/ 1567 w 1962"/>
              <a:gd name="T41" fmla="*/ 1198 h 1355"/>
              <a:gd name="T42" fmla="*/ 1539 w 1962"/>
              <a:gd name="T43" fmla="*/ 1216 h 1355"/>
              <a:gd name="T44" fmla="*/ 1430 w 1962"/>
              <a:gd name="T45" fmla="*/ 1253 h 1355"/>
              <a:gd name="T46" fmla="*/ 1265 w 1962"/>
              <a:gd name="T47" fmla="*/ 1307 h 1355"/>
              <a:gd name="T48" fmla="*/ 1128 w 1962"/>
              <a:gd name="T49" fmla="*/ 1335 h 1355"/>
              <a:gd name="T50" fmla="*/ 1073 w 1962"/>
              <a:gd name="T51" fmla="*/ 1353 h 1355"/>
              <a:gd name="T52" fmla="*/ 579 w 1962"/>
              <a:gd name="T53" fmla="*/ 1326 h 1355"/>
              <a:gd name="T54" fmla="*/ 515 w 1962"/>
              <a:gd name="T55" fmla="*/ 1307 h 1355"/>
              <a:gd name="T56" fmla="*/ 351 w 1962"/>
              <a:gd name="T57" fmla="*/ 1207 h 1355"/>
              <a:gd name="T58" fmla="*/ 250 w 1962"/>
              <a:gd name="T59" fmla="*/ 1143 h 1355"/>
              <a:gd name="T60" fmla="*/ 131 w 1962"/>
              <a:gd name="T61" fmla="*/ 1079 h 1355"/>
              <a:gd name="T62" fmla="*/ 58 w 1962"/>
              <a:gd name="T63" fmla="*/ 997 h 1355"/>
              <a:gd name="T64" fmla="*/ 31 w 1962"/>
              <a:gd name="T65" fmla="*/ 933 h 1355"/>
              <a:gd name="T66" fmla="*/ 86 w 1962"/>
              <a:gd name="T67" fmla="*/ 613 h 1355"/>
              <a:gd name="T68" fmla="*/ 113 w 1962"/>
              <a:gd name="T69" fmla="*/ 530 h 1355"/>
              <a:gd name="T70" fmla="*/ 122 w 1962"/>
              <a:gd name="T71" fmla="*/ 503 h 1355"/>
              <a:gd name="T72" fmla="*/ 159 w 1962"/>
              <a:gd name="T73" fmla="*/ 366 h 1355"/>
              <a:gd name="T74" fmla="*/ 195 w 1962"/>
              <a:gd name="T75" fmla="*/ 283 h 1355"/>
              <a:gd name="T76" fmla="*/ 214 w 1962"/>
              <a:gd name="T77" fmla="*/ 238 h 1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62" h="1355">
                <a:moveTo>
                  <a:pt x="214" y="238"/>
                </a:moveTo>
                <a:cubicBezTo>
                  <a:pt x="230" y="188"/>
                  <a:pt x="256" y="186"/>
                  <a:pt x="296" y="155"/>
                </a:cubicBezTo>
                <a:cubicBezTo>
                  <a:pt x="309" y="144"/>
                  <a:pt x="352" y="99"/>
                  <a:pt x="369" y="82"/>
                </a:cubicBezTo>
                <a:cubicBezTo>
                  <a:pt x="385" y="65"/>
                  <a:pt x="413" y="66"/>
                  <a:pt x="433" y="55"/>
                </a:cubicBezTo>
                <a:cubicBezTo>
                  <a:pt x="471" y="34"/>
                  <a:pt x="502" y="13"/>
                  <a:pt x="543" y="0"/>
                </a:cubicBezTo>
                <a:cubicBezTo>
                  <a:pt x="680" y="3"/>
                  <a:pt x="817" y="1"/>
                  <a:pt x="954" y="9"/>
                </a:cubicBezTo>
                <a:cubicBezTo>
                  <a:pt x="995" y="11"/>
                  <a:pt x="1029" y="40"/>
                  <a:pt x="1064" y="55"/>
                </a:cubicBezTo>
                <a:cubicBezTo>
                  <a:pt x="1082" y="63"/>
                  <a:pt x="1119" y="73"/>
                  <a:pt x="1119" y="73"/>
                </a:cubicBezTo>
                <a:cubicBezTo>
                  <a:pt x="1164" y="103"/>
                  <a:pt x="1213" y="102"/>
                  <a:pt x="1265" y="119"/>
                </a:cubicBezTo>
                <a:cubicBezTo>
                  <a:pt x="1283" y="125"/>
                  <a:pt x="1302" y="131"/>
                  <a:pt x="1320" y="137"/>
                </a:cubicBezTo>
                <a:cubicBezTo>
                  <a:pt x="1329" y="140"/>
                  <a:pt x="1347" y="146"/>
                  <a:pt x="1347" y="146"/>
                </a:cubicBezTo>
                <a:cubicBezTo>
                  <a:pt x="1389" y="174"/>
                  <a:pt x="1459" y="203"/>
                  <a:pt x="1494" y="238"/>
                </a:cubicBezTo>
                <a:cubicBezTo>
                  <a:pt x="1547" y="291"/>
                  <a:pt x="1650" y="375"/>
                  <a:pt x="1722" y="411"/>
                </a:cubicBezTo>
                <a:cubicBezTo>
                  <a:pt x="1785" y="509"/>
                  <a:pt x="1692" y="373"/>
                  <a:pt x="1768" y="457"/>
                </a:cubicBezTo>
                <a:cubicBezTo>
                  <a:pt x="1797" y="489"/>
                  <a:pt x="1822" y="525"/>
                  <a:pt x="1850" y="558"/>
                </a:cubicBezTo>
                <a:cubicBezTo>
                  <a:pt x="1874" y="587"/>
                  <a:pt x="1877" y="612"/>
                  <a:pt x="1905" y="640"/>
                </a:cubicBezTo>
                <a:cubicBezTo>
                  <a:pt x="1914" y="677"/>
                  <a:pt x="1920" y="700"/>
                  <a:pt x="1942" y="731"/>
                </a:cubicBezTo>
                <a:cubicBezTo>
                  <a:pt x="1962" y="852"/>
                  <a:pt x="1925" y="930"/>
                  <a:pt x="1859" y="1024"/>
                </a:cubicBezTo>
                <a:cubicBezTo>
                  <a:pt x="1844" y="1085"/>
                  <a:pt x="1791" y="1119"/>
                  <a:pt x="1731" y="1134"/>
                </a:cubicBezTo>
                <a:cubicBezTo>
                  <a:pt x="1701" y="1154"/>
                  <a:pt x="1673" y="1159"/>
                  <a:pt x="1640" y="1170"/>
                </a:cubicBezTo>
                <a:cubicBezTo>
                  <a:pt x="1577" y="1213"/>
                  <a:pt x="1654" y="1166"/>
                  <a:pt x="1567" y="1198"/>
                </a:cubicBezTo>
                <a:cubicBezTo>
                  <a:pt x="1557" y="1202"/>
                  <a:pt x="1549" y="1212"/>
                  <a:pt x="1539" y="1216"/>
                </a:cubicBezTo>
                <a:cubicBezTo>
                  <a:pt x="1505" y="1230"/>
                  <a:pt x="1466" y="1243"/>
                  <a:pt x="1430" y="1253"/>
                </a:cubicBezTo>
                <a:cubicBezTo>
                  <a:pt x="1384" y="1283"/>
                  <a:pt x="1319" y="1298"/>
                  <a:pt x="1265" y="1307"/>
                </a:cubicBezTo>
                <a:cubicBezTo>
                  <a:pt x="1169" y="1347"/>
                  <a:pt x="1276" y="1308"/>
                  <a:pt x="1128" y="1335"/>
                </a:cubicBezTo>
                <a:cubicBezTo>
                  <a:pt x="1109" y="1339"/>
                  <a:pt x="1073" y="1353"/>
                  <a:pt x="1073" y="1353"/>
                </a:cubicBezTo>
                <a:cubicBezTo>
                  <a:pt x="621" y="1334"/>
                  <a:pt x="785" y="1355"/>
                  <a:pt x="579" y="1326"/>
                </a:cubicBezTo>
                <a:cubicBezTo>
                  <a:pt x="558" y="1319"/>
                  <a:pt x="535" y="1317"/>
                  <a:pt x="515" y="1307"/>
                </a:cubicBezTo>
                <a:cubicBezTo>
                  <a:pt x="458" y="1278"/>
                  <a:pt x="413" y="1228"/>
                  <a:pt x="351" y="1207"/>
                </a:cubicBezTo>
                <a:cubicBezTo>
                  <a:pt x="304" y="1160"/>
                  <a:pt x="335" y="1185"/>
                  <a:pt x="250" y="1143"/>
                </a:cubicBezTo>
                <a:cubicBezTo>
                  <a:pt x="204" y="1121"/>
                  <a:pt x="180" y="1095"/>
                  <a:pt x="131" y="1079"/>
                </a:cubicBezTo>
                <a:cubicBezTo>
                  <a:pt x="68" y="1016"/>
                  <a:pt x="90" y="1046"/>
                  <a:pt x="58" y="997"/>
                </a:cubicBezTo>
                <a:cubicBezTo>
                  <a:pt x="51" y="975"/>
                  <a:pt x="32" y="956"/>
                  <a:pt x="31" y="933"/>
                </a:cubicBezTo>
                <a:cubicBezTo>
                  <a:pt x="27" y="819"/>
                  <a:pt x="0" y="694"/>
                  <a:pt x="86" y="613"/>
                </a:cubicBezTo>
                <a:cubicBezTo>
                  <a:pt x="95" y="585"/>
                  <a:pt x="104" y="558"/>
                  <a:pt x="113" y="530"/>
                </a:cubicBezTo>
                <a:cubicBezTo>
                  <a:pt x="116" y="521"/>
                  <a:pt x="122" y="503"/>
                  <a:pt x="122" y="503"/>
                </a:cubicBezTo>
                <a:cubicBezTo>
                  <a:pt x="129" y="439"/>
                  <a:pt x="125" y="414"/>
                  <a:pt x="159" y="366"/>
                </a:cubicBezTo>
                <a:cubicBezTo>
                  <a:pt x="169" y="336"/>
                  <a:pt x="187" y="314"/>
                  <a:pt x="195" y="283"/>
                </a:cubicBezTo>
                <a:cubicBezTo>
                  <a:pt x="207" y="235"/>
                  <a:pt x="188" y="238"/>
                  <a:pt x="214" y="238"/>
                </a:cubicBezTo>
                <a:close/>
              </a:path>
            </a:pathLst>
          </a:custGeom>
          <a:solidFill>
            <a:srgbClr val="FFFF99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9619" name="Text Box 35"/>
          <p:cNvSpPr txBox="1">
            <a:spLocks noChangeArrowheads="1"/>
          </p:cNvSpPr>
          <p:nvPr/>
        </p:nvSpPr>
        <p:spPr bwMode="auto">
          <a:xfrm>
            <a:off x="7451725" y="3286125"/>
            <a:ext cx="43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/>
              <a:t>0</a:t>
            </a:r>
          </a:p>
        </p:txBody>
      </p:sp>
      <p:sp>
        <p:nvSpPr>
          <p:cNvPr id="579620" name="Text Box 36"/>
          <p:cNvSpPr txBox="1">
            <a:spLocks noChangeArrowheads="1"/>
          </p:cNvSpPr>
          <p:nvPr/>
        </p:nvSpPr>
        <p:spPr bwMode="auto">
          <a:xfrm>
            <a:off x="8388350" y="3284538"/>
            <a:ext cx="43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latin typeface="Calibri" panose="020F0502020204030204" pitchFamily="34" charset="0"/>
              </a:rPr>
              <a:t>∞</a:t>
            </a:r>
          </a:p>
        </p:txBody>
      </p:sp>
      <p:sp>
        <p:nvSpPr>
          <p:cNvPr id="579621" name="AutoShape 37"/>
          <p:cNvSpPr>
            <a:spLocks noChangeArrowheads="1"/>
          </p:cNvSpPr>
          <p:nvPr/>
        </p:nvSpPr>
        <p:spPr bwMode="auto">
          <a:xfrm>
            <a:off x="7596188" y="3286125"/>
            <a:ext cx="1008062" cy="71438"/>
          </a:xfrm>
          <a:prstGeom prst="rightArrow">
            <a:avLst>
              <a:gd name="adj1" fmla="val 50000"/>
              <a:gd name="adj2" fmla="val 352775"/>
            </a:avLst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579622" name="Object 38"/>
          <p:cNvGraphicFramePr>
            <a:graphicFrameLocks noChangeAspect="1"/>
          </p:cNvGraphicFramePr>
          <p:nvPr/>
        </p:nvGraphicFramePr>
        <p:xfrm>
          <a:off x="6372225" y="3141663"/>
          <a:ext cx="655638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88" name="方程式" r:id="rId12" imgW="291973" imgH="355446" progId="Equation.3">
                  <p:embed/>
                </p:oleObj>
              </mc:Choice>
              <mc:Fallback>
                <p:oleObj name="方程式" r:id="rId12" imgW="291973" imgH="355446" progId="Equation.3">
                  <p:embed/>
                  <p:pic>
                    <p:nvPicPr>
                      <p:cNvPr id="579622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3141663"/>
                        <a:ext cx="655638" cy="784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9623" name="Object 39"/>
          <p:cNvGraphicFramePr>
            <a:graphicFrameLocks noChangeAspect="1"/>
          </p:cNvGraphicFramePr>
          <p:nvPr/>
        </p:nvGraphicFramePr>
        <p:xfrm>
          <a:off x="2411413" y="3141663"/>
          <a:ext cx="6858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89" name="方程式" r:id="rId14" imgW="304536" imgH="355292" progId="Equation.3">
                  <p:embed/>
                </p:oleObj>
              </mc:Choice>
              <mc:Fallback>
                <p:oleObj name="方程式" r:id="rId14" imgW="304536" imgH="355292" progId="Equation.3">
                  <p:embed/>
                  <p:pic>
                    <p:nvPicPr>
                      <p:cNvPr id="579623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3141663"/>
                        <a:ext cx="685800" cy="792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26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14475" y="219075"/>
            <a:ext cx="7197725" cy="6477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000" dirty="0"/>
              <a:t>裂縫</a:t>
            </a:r>
            <a:r>
              <a:rPr lang="zh-TW" altLang="en-US" sz="4000" dirty="0" smtClean="0"/>
              <a:t>成長 </a:t>
            </a:r>
            <a:r>
              <a:rPr lang="en-US" altLang="zh-TW" sz="4000" dirty="0" smtClean="0"/>
              <a:t>Crack growth</a:t>
            </a:r>
            <a:endParaRPr lang="zh-TW" altLang="en-US" sz="4000" dirty="0" smtClean="0"/>
          </a:p>
        </p:txBody>
      </p:sp>
      <p:pic>
        <p:nvPicPr>
          <p:cNvPr id="2051" name="Picture 3" descr="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45969" r="50342" b="32089"/>
          <a:stretch>
            <a:fillRect/>
          </a:stretch>
        </p:blipFill>
        <p:spPr bwMode="auto">
          <a:xfrm>
            <a:off x="179388" y="1303338"/>
            <a:ext cx="5189537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 descr="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t="75865" r="51544" b="4279"/>
          <a:stretch>
            <a:fillRect/>
          </a:stretch>
        </p:blipFill>
        <p:spPr bwMode="auto">
          <a:xfrm>
            <a:off x="127000" y="2930525"/>
            <a:ext cx="50958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" descr="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t="75865" r="51544" b="4279"/>
          <a:stretch>
            <a:fillRect/>
          </a:stretch>
        </p:blipFill>
        <p:spPr bwMode="auto">
          <a:xfrm>
            <a:off x="85725" y="4543425"/>
            <a:ext cx="50958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487" name="Text Box 7"/>
          <p:cNvSpPr txBox="1">
            <a:spLocks noChangeArrowheads="1"/>
          </p:cNvSpPr>
          <p:nvPr/>
        </p:nvSpPr>
        <p:spPr bwMode="auto">
          <a:xfrm>
            <a:off x="5508625" y="1412875"/>
            <a:ext cx="3167063" cy="13239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3200" dirty="0">
                <a:ea typeface="新細明體" pitchFamily="18" charset="-120"/>
              </a:rPr>
              <a:t>FEM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zh-TW" sz="3200" dirty="0" err="1">
                <a:solidFill>
                  <a:schemeClr val="folHlink"/>
                </a:solidFill>
                <a:ea typeface="新細明體" pitchFamily="18" charset="-120"/>
              </a:rPr>
              <a:t>Remesh</a:t>
            </a:r>
            <a:r>
              <a:rPr lang="en-US" altLang="zh-TW" sz="3200" dirty="0">
                <a:solidFill>
                  <a:schemeClr val="folHlink"/>
                </a:solidFill>
                <a:ea typeface="新細明體" pitchFamily="18" charset="-120"/>
              </a:rPr>
              <a:t> near tip</a:t>
            </a:r>
            <a:endParaRPr lang="zh-TW" altLang="en-US" sz="3200" dirty="0">
              <a:solidFill>
                <a:schemeClr val="folHlink"/>
              </a:solidFill>
              <a:ea typeface="新細明體" pitchFamily="18" charset="-120"/>
            </a:endParaRPr>
          </a:p>
        </p:txBody>
      </p:sp>
      <p:sp>
        <p:nvSpPr>
          <p:cNvPr id="1044488" name="Text Box 8"/>
          <p:cNvSpPr txBox="1">
            <a:spLocks noChangeArrowheads="1"/>
          </p:cNvSpPr>
          <p:nvPr/>
        </p:nvSpPr>
        <p:spPr bwMode="auto">
          <a:xfrm>
            <a:off x="5435600" y="3284538"/>
            <a:ext cx="3095625" cy="13239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3200" dirty="0">
                <a:solidFill>
                  <a:schemeClr val="folHlink"/>
                </a:solidFill>
                <a:ea typeface="新細明體" pitchFamily="18" charset="-120"/>
              </a:rPr>
              <a:t>Subdomain BEM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zh-TW" sz="3200" dirty="0" err="1">
                <a:solidFill>
                  <a:schemeClr val="folHlink"/>
                </a:solidFill>
                <a:ea typeface="新細明體" pitchFamily="18" charset="-120"/>
              </a:rPr>
              <a:t>Ingraffea</a:t>
            </a:r>
            <a:r>
              <a:rPr lang="en-US" altLang="zh-TW" sz="3200" dirty="0">
                <a:solidFill>
                  <a:schemeClr val="folHlink"/>
                </a:solidFill>
                <a:ea typeface="新細明體" pitchFamily="18" charset="-120"/>
              </a:rPr>
              <a:t>, 1981</a:t>
            </a:r>
            <a:endParaRPr lang="zh-TW" altLang="en-US" sz="3200" dirty="0">
              <a:solidFill>
                <a:schemeClr val="folHlink"/>
              </a:solidFill>
              <a:ea typeface="新細明體" pitchFamily="18" charset="-120"/>
            </a:endParaRPr>
          </a:p>
        </p:txBody>
      </p:sp>
      <p:sp>
        <p:nvSpPr>
          <p:cNvPr id="1044489" name="Text Box 9"/>
          <p:cNvSpPr txBox="1">
            <a:spLocks noChangeArrowheads="1"/>
          </p:cNvSpPr>
          <p:nvPr/>
        </p:nvSpPr>
        <p:spPr bwMode="auto">
          <a:xfrm>
            <a:off x="5249863" y="4797425"/>
            <a:ext cx="3311525" cy="584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3200" dirty="0">
                <a:ea typeface="新細明體" pitchFamily="18" charset="-120"/>
              </a:rPr>
              <a:t>Dual </a:t>
            </a:r>
            <a:r>
              <a:rPr lang="en-US" altLang="zh-TW" sz="3200" dirty="0" smtClean="0">
                <a:ea typeface="新細明體" pitchFamily="18" charset="-120"/>
              </a:rPr>
              <a:t>BEM (MIT)</a:t>
            </a:r>
            <a:endParaRPr kumimoji="0" lang="zh-TW" altLang="en-US" sz="3200" dirty="0">
              <a:solidFill>
                <a:schemeClr val="folHlink"/>
              </a:solidFill>
              <a:ea typeface="新細明體" pitchFamily="18" charset="-120"/>
            </a:endParaRPr>
          </a:p>
        </p:txBody>
      </p:sp>
      <p:sp>
        <p:nvSpPr>
          <p:cNvPr id="1044490" name="Rectangle 10"/>
          <p:cNvSpPr>
            <a:spLocks noChangeArrowheads="1"/>
          </p:cNvSpPr>
          <p:nvPr/>
        </p:nvSpPr>
        <p:spPr bwMode="auto">
          <a:xfrm>
            <a:off x="5219700" y="5229225"/>
            <a:ext cx="3967163" cy="10779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3200" b="1" dirty="0">
                <a:solidFill>
                  <a:schemeClr val="tx1"/>
                </a:solidFill>
                <a:ea typeface="新細明體" pitchFamily="18" charset="-120"/>
              </a:rPr>
              <a:t>Hong and Chen, 1988</a:t>
            </a:r>
          </a:p>
          <a:p>
            <a:pPr>
              <a:defRPr/>
            </a:pPr>
            <a:r>
              <a:rPr lang="en-US" altLang="zh-TW" sz="3200" b="1" dirty="0">
                <a:solidFill>
                  <a:schemeClr val="tx1"/>
                </a:solidFill>
                <a:ea typeface="新細明體" pitchFamily="18" charset="-120"/>
              </a:rPr>
              <a:t>Chen and Hong, 1999</a:t>
            </a:r>
            <a:endParaRPr lang="zh-TW" altLang="en-US" sz="3200" b="1" dirty="0">
              <a:solidFill>
                <a:schemeClr val="tx1"/>
              </a:solidFill>
              <a:ea typeface="新細明體" pitchFamily="18" charset="-120"/>
            </a:endParaRPr>
          </a:p>
        </p:txBody>
      </p:sp>
      <p:sp>
        <p:nvSpPr>
          <p:cNvPr id="2058" name="Freeform 11"/>
          <p:cNvSpPr>
            <a:spLocks/>
          </p:cNvSpPr>
          <p:nvPr/>
        </p:nvSpPr>
        <p:spPr bwMode="auto">
          <a:xfrm>
            <a:off x="3995738" y="3644900"/>
            <a:ext cx="998537" cy="217488"/>
          </a:xfrm>
          <a:custGeom>
            <a:avLst/>
            <a:gdLst>
              <a:gd name="T0" fmla="*/ 0 w 590"/>
              <a:gd name="T1" fmla="*/ 0 h 137"/>
              <a:gd name="T2" fmla="*/ 1689959560 w 590"/>
              <a:gd name="T3" fmla="*/ 345262994 h 1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90" h="137">
                <a:moveTo>
                  <a:pt x="0" y="0"/>
                </a:moveTo>
                <a:cubicBezTo>
                  <a:pt x="249" y="53"/>
                  <a:pt x="499" y="107"/>
                  <a:pt x="590" y="137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9" name="Freeform 12"/>
          <p:cNvSpPr>
            <a:spLocks/>
          </p:cNvSpPr>
          <p:nvPr/>
        </p:nvSpPr>
        <p:spPr bwMode="auto">
          <a:xfrm rot="-1009189">
            <a:off x="2987675" y="3357563"/>
            <a:ext cx="360363" cy="217487"/>
          </a:xfrm>
          <a:custGeom>
            <a:avLst/>
            <a:gdLst>
              <a:gd name="T0" fmla="*/ 0 w 590"/>
              <a:gd name="T1" fmla="*/ 0 h 137"/>
              <a:gd name="T2" fmla="*/ 220104223 w 590"/>
              <a:gd name="T3" fmla="*/ 345259819 h 1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90" h="137">
                <a:moveTo>
                  <a:pt x="0" y="0"/>
                </a:moveTo>
                <a:cubicBezTo>
                  <a:pt x="249" y="53"/>
                  <a:pt x="499" y="107"/>
                  <a:pt x="590" y="137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60" name="Freeform 13"/>
          <p:cNvSpPr>
            <a:spLocks/>
          </p:cNvSpPr>
          <p:nvPr/>
        </p:nvSpPr>
        <p:spPr bwMode="auto">
          <a:xfrm rot="-1009189">
            <a:off x="504825" y="3338513"/>
            <a:ext cx="360363" cy="217487"/>
          </a:xfrm>
          <a:custGeom>
            <a:avLst/>
            <a:gdLst>
              <a:gd name="T0" fmla="*/ 0 w 590"/>
              <a:gd name="T1" fmla="*/ 0 h 137"/>
              <a:gd name="T2" fmla="*/ 220104223 w 590"/>
              <a:gd name="T3" fmla="*/ 345259819 h 1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90" h="137">
                <a:moveTo>
                  <a:pt x="0" y="0"/>
                </a:moveTo>
                <a:cubicBezTo>
                  <a:pt x="249" y="53"/>
                  <a:pt x="499" y="107"/>
                  <a:pt x="590" y="137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61" name="Freeform 14"/>
          <p:cNvSpPr>
            <a:spLocks/>
          </p:cNvSpPr>
          <p:nvPr/>
        </p:nvSpPr>
        <p:spPr bwMode="auto">
          <a:xfrm>
            <a:off x="1279525" y="3519488"/>
            <a:ext cx="1204913" cy="217487"/>
          </a:xfrm>
          <a:custGeom>
            <a:avLst/>
            <a:gdLst>
              <a:gd name="T0" fmla="*/ 0 w 590"/>
              <a:gd name="T1" fmla="*/ 0 h 137"/>
              <a:gd name="T2" fmla="*/ 2147483647 w 590"/>
              <a:gd name="T3" fmla="*/ 345259819 h 1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90" h="137">
                <a:moveTo>
                  <a:pt x="0" y="0"/>
                </a:moveTo>
                <a:cubicBezTo>
                  <a:pt x="249" y="53"/>
                  <a:pt x="499" y="107"/>
                  <a:pt x="590" y="137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67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231900"/>
            <a:ext cx="5715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Line 4"/>
          <p:cNvSpPr>
            <a:spLocks noChangeShapeType="1"/>
          </p:cNvSpPr>
          <p:nvPr/>
        </p:nvSpPr>
        <p:spPr bwMode="auto">
          <a:xfrm flipV="1">
            <a:off x="4344988" y="1125538"/>
            <a:ext cx="0" cy="503237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08" name="Line 5"/>
          <p:cNvSpPr>
            <a:spLocks noChangeShapeType="1"/>
          </p:cNvSpPr>
          <p:nvPr/>
        </p:nvSpPr>
        <p:spPr bwMode="auto">
          <a:xfrm>
            <a:off x="4344988" y="1125538"/>
            <a:ext cx="288925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09" name="Line 6"/>
          <p:cNvSpPr>
            <a:spLocks noChangeShapeType="1"/>
          </p:cNvSpPr>
          <p:nvPr/>
        </p:nvSpPr>
        <p:spPr bwMode="auto">
          <a:xfrm>
            <a:off x="4633913" y="1125538"/>
            <a:ext cx="215900" cy="503237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10" name="Line 7"/>
          <p:cNvSpPr>
            <a:spLocks noChangeShapeType="1"/>
          </p:cNvSpPr>
          <p:nvPr/>
        </p:nvSpPr>
        <p:spPr bwMode="auto">
          <a:xfrm flipH="1">
            <a:off x="2689225" y="1196975"/>
            <a:ext cx="165576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11" name="Line 8"/>
          <p:cNvSpPr>
            <a:spLocks noChangeShapeType="1"/>
          </p:cNvSpPr>
          <p:nvPr/>
        </p:nvSpPr>
        <p:spPr bwMode="auto">
          <a:xfrm>
            <a:off x="4776788" y="1484313"/>
            <a:ext cx="360362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12" name="Rectangle 9"/>
          <p:cNvSpPr>
            <a:spLocks noGrp="1" noChangeArrowheads="1"/>
          </p:cNvSpPr>
          <p:nvPr>
            <p:ph type="title"/>
          </p:nvPr>
        </p:nvSpPr>
        <p:spPr>
          <a:xfrm>
            <a:off x="107504" y="333375"/>
            <a:ext cx="7197725" cy="647700"/>
          </a:xfrm>
        </p:spPr>
        <p:txBody>
          <a:bodyPr/>
          <a:lstStyle/>
          <a:p>
            <a:pPr eaLnBrk="1" hangingPunct="1"/>
            <a:r>
              <a:rPr lang="en-US" altLang="zh-TW" sz="3600" b="1" dirty="0" smtClean="0">
                <a:solidFill>
                  <a:srgbClr val="333399"/>
                </a:solidFill>
              </a:rPr>
              <a:t>Seepage (sheet pile) </a:t>
            </a:r>
            <a:endParaRPr lang="zh-TW" altLang="en-US" sz="3600" b="1" dirty="0" smtClean="0">
              <a:solidFill>
                <a:srgbClr val="333399"/>
              </a:solidFill>
            </a:endParaRPr>
          </a:p>
        </p:txBody>
      </p:sp>
      <p:sp>
        <p:nvSpPr>
          <p:cNvPr id="9" name="Rectangle 317"/>
          <p:cNvSpPr txBox="1">
            <a:spLocks noChangeArrowheads="1"/>
          </p:cNvSpPr>
          <p:nvPr/>
        </p:nvSpPr>
        <p:spPr>
          <a:xfrm>
            <a:off x="251520" y="5949280"/>
            <a:ext cx="8534400" cy="727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>
                <a:solidFill>
                  <a:srgbClr val="0000FF"/>
                </a:solidFill>
              </a:rPr>
              <a:t>A K </a:t>
            </a:r>
            <a:r>
              <a:rPr lang="en-US" altLang="zh-TW" dirty="0" err="1" smtClean="0">
                <a:solidFill>
                  <a:srgbClr val="0000FF"/>
                </a:solidFill>
              </a:rPr>
              <a:t>Chugh</a:t>
            </a:r>
            <a:r>
              <a:rPr lang="en-US" altLang="zh-TW" dirty="0" smtClean="0">
                <a:solidFill>
                  <a:srgbClr val="0000FF"/>
                </a:solidFill>
              </a:rPr>
              <a:t>, US Bureau of Reclamation (USBR),  USA</a:t>
            </a:r>
            <a:endParaRPr lang="en-US" altLang="zh-TW" dirty="0">
              <a:solidFill>
                <a:srgbClr val="0000FF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342" y="4869160"/>
            <a:ext cx="1909986" cy="12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1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FEM-mesh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801813"/>
            <a:ext cx="1955800" cy="2376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4" descr="BEM-mes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814513"/>
            <a:ext cx="1800225" cy="2376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5" descr="BEM-mesh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121150"/>
            <a:ext cx="1800225" cy="2360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6" descr="FEM-mesh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4076700"/>
            <a:ext cx="1900238" cy="2376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6023" name="Oval 7"/>
          <p:cNvSpPr>
            <a:spLocks noChangeArrowheads="1"/>
          </p:cNvSpPr>
          <p:nvPr/>
        </p:nvSpPr>
        <p:spPr bwMode="auto">
          <a:xfrm rot="1380000">
            <a:off x="1763713" y="4221163"/>
            <a:ext cx="2274887" cy="792162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726024" name="Oval 8"/>
          <p:cNvSpPr>
            <a:spLocks noChangeArrowheads="1"/>
          </p:cNvSpPr>
          <p:nvPr/>
        </p:nvSpPr>
        <p:spPr bwMode="auto">
          <a:xfrm rot="1380000">
            <a:off x="5795963" y="4365625"/>
            <a:ext cx="2274887" cy="792163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73736" name="Text Box 9"/>
          <p:cNvSpPr txBox="1">
            <a:spLocks noChangeArrowheads="1"/>
          </p:cNvSpPr>
          <p:nvPr/>
        </p:nvSpPr>
        <p:spPr bwMode="auto">
          <a:xfrm>
            <a:off x="323850" y="2276475"/>
            <a:ext cx="151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1800" b="1">
                <a:solidFill>
                  <a:schemeClr val="tx1"/>
                </a:solidFill>
                <a:ea typeface="新細明體" panose="02020500000000000000" pitchFamily="18" charset="-120"/>
              </a:rPr>
              <a:t>Initial guess</a:t>
            </a:r>
          </a:p>
        </p:txBody>
      </p:sp>
      <p:sp>
        <p:nvSpPr>
          <p:cNvPr id="73737" name="Text Box 10"/>
          <p:cNvSpPr txBox="1">
            <a:spLocks noChangeArrowheads="1"/>
          </p:cNvSpPr>
          <p:nvPr/>
        </p:nvSpPr>
        <p:spPr bwMode="auto">
          <a:xfrm>
            <a:off x="4356100" y="2133600"/>
            <a:ext cx="151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1800" b="1">
                <a:solidFill>
                  <a:schemeClr val="tx1"/>
                </a:solidFill>
                <a:ea typeface="新細明體" panose="02020500000000000000" pitchFamily="18" charset="-120"/>
              </a:rPr>
              <a:t>Initial guess</a:t>
            </a:r>
          </a:p>
        </p:txBody>
      </p:sp>
      <p:sp>
        <p:nvSpPr>
          <p:cNvPr id="73738" name="Text Box 11"/>
          <p:cNvSpPr txBox="1">
            <a:spLocks noChangeArrowheads="1"/>
          </p:cNvSpPr>
          <p:nvPr/>
        </p:nvSpPr>
        <p:spPr bwMode="auto">
          <a:xfrm>
            <a:off x="179388" y="436562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1800" b="1">
                <a:solidFill>
                  <a:schemeClr val="tx1"/>
                </a:solidFill>
                <a:ea typeface="新細明體" panose="02020500000000000000" pitchFamily="18" charset="-120"/>
              </a:rPr>
              <a:t>After iteration</a:t>
            </a:r>
          </a:p>
        </p:txBody>
      </p:sp>
      <p:sp>
        <p:nvSpPr>
          <p:cNvPr id="73739" name="Text Box 12"/>
          <p:cNvSpPr txBox="1">
            <a:spLocks noChangeArrowheads="1"/>
          </p:cNvSpPr>
          <p:nvPr/>
        </p:nvSpPr>
        <p:spPr bwMode="auto">
          <a:xfrm>
            <a:off x="4140200" y="436562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1800" b="1">
                <a:solidFill>
                  <a:schemeClr val="tx1"/>
                </a:solidFill>
                <a:ea typeface="新細明體" panose="02020500000000000000" pitchFamily="18" charset="-120"/>
              </a:rPr>
              <a:t>After iteration</a:t>
            </a:r>
          </a:p>
        </p:txBody>
      </p:sp>
      <p:sp>
        <p:nvSpPr>
          <p:cNvPr id="726029" name="Text Box 13"/>
          <p:cNvSpPr txBox="1">
            <a:spLocks noChangeArrowheads="1"/>
          </p:cNvSpPr>
          <p:nvPr/>
        </p:nvSpPr>
        <p:spPr bwMode="auto">
          <a:xfrm>
            <a:off x="3563938" y="5113338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1800" b="1">
                <a:solidFill>
                  <a:srgbClr val="EB8015"/>
                </a:solidFill>
                <a:ea typeface="新細明體" panose="02020500000000000000" pitchFamily="18" charset="-120"/>
              </a:rPr>
              <a:t>Remesh area</a:t>
            </a:r>
          </a:p>
        </p:txBody>
      </p:sp>
      <p:sp>
        <p:nvSpPr>
          <p:cNvPr id="726030" name="Text Box 14"/>
          <p:cNvSpPr txBox="1">
            <a:spLocks noChangeArrowheads="1"/>
          </p:cNvSpPr>
          <p:nvPr/>
        </p:nvSpPr>
        <p:spPr bwMode="auto">
          <a:xfrm>
            <a:off x="7508875" y="5286375"/>
            <a:ext cx="162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1800" b="1">
                <a:solidFill>
                  <a:srgbClr val="EB8015"/>
                </a:solidFill>
                <a:ea typeface="新細明體" panose="02020500000000000000" pitchFamily="18" charset="-120"/>
              </a:rPr>
              <a:t>Remesh line</a:t>
            </a:r>
          </a:p>
        </p:txBody>
      </p:sp>
      <p:sp>
        <p:nvSpPr>
          <p:cNvPr id="73742" name="Rectangle 17"/>
          <p:cNvSpPr>
            <a:spLocks noChangeArrowheads="1"/>
          </p:cNvSpPr>
          <p:nvPr/>
        </p:nvSpPr>
        <p:spPr bwMode="auto">
          <a:xfrm>
            <a:off x="1692275" y="333375"/>
            <a:ext cx="71977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en-US" altLang="zh-TW" sz="3600" b="1" dirty="0" smtClean="0">
                <a:solidFill>
                  <a:schemeClr val="tx2"/>
                </a:solidFill>
              </a:rPr>
              <a:t>Seepage with free surface</a:t>
            </a:r>
            <a:endParaRPr lang="zh-TW" altLang="en-US" sz="3600" b="1" dirty="0">
              <a:solidFill>
                <a:schemeClr val="tx2"/>
              </a:solidFill>
            </a:endParaRPr>
          </a:p>
        </p:txBody>
      </p:sp>
      <p:sp>
        <p:nvSpPr>
          <p:cNvPr id="73743" name="Rectangle 18"/>
          <p:cNvSpPr>
            <a:spLocks noChangeArrowheads="1"/>
          </p:cNvSpPr>
          <p:nvPr/>
        </p:nvSpPr>
        <p:spPr bwMode="auto">
          <a:xfrm>
            <a:off x="1692275" y="1341438"/>
            <a:ext cx="2473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en-US" altLang="zh-TW">
                <a:solidFill>
                  <a:schemeClr val="tx2"/>
                </a:solidFill>
              </a:rPr>
              <a:t>FEM (iteration No.49)</a:t>
            </a:r>
          </a:p>
        </p:txBody>
      </p:sp>
      <p:sp>
        <p:nvSpPr>
          <p:cNvPr id="73744" name="Rectangle 19"/>
          <p:cNvSpPr>
            <a:spLocks noChangeArrowheads="1"/>
          </p:cNvSpPr>
          <p:nvPr/>
        </p:nvSpPr>
        <p:spPr bwMode="auto">
          <a:xfrm>
            <a:off x="5662613" y="1341438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en-US" altLang="zh-TW">
                <a:solidFill>
                  <a:schemeClr val="tx2"/>
                </a:solidFill>
              </a:rPr>
              <a:t>BEM(iteration No.13)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5546220"/>
      </p:ext>
    </p:extLst>
  </p:cSld>
  <p:clrMapOvr>
    <a:masterClrMapping/>
  </p:clrMapOvr>
  <p:transition advTm="50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2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2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2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2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9" grpId="0"/>
      <p:bldP spid="7260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755576" y="-99392"/>
            <a:ext cx="85032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/>
            <a:r>
              <a:rPr lang="en-US" altLang="zh-TW" sz="3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Dual BEM results and experiment data by NTOU </a:t>
            </a:r>
            <a:endParaRPr lang="en-US" altLang="zh-TW" sz="3000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511" y="476672"/>
            <a:ext cx="6789993" cy="365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6804248" y="4356024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(1.7-mm </a:t>
            </a:r>
            <a:r>
              <a:rPr lang="en-US" altLang="zh-TW" dirty="0" smtClean="0"/>
              <a:t>thick)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zh-TW" smtClean="0"/>
          </a:p>
          <a:p>
            <a:pPr>
              <a:defRPr/>
            </a:pPr>
            <a:fld id="{6BEB60D2-9FF5-4F80-8A0A-20868552C444}" type="slidenum">
              <a:rPr lang="zh-TW" altLang="en-US" smtClean="0"/>
              <a:pPr>
                <a:defRPr/>
              </a:pPr>
              <a:t>19</a:t>
            </a:fld>
            <a:r>
              <a:rPr lang="en-US" altLang="zh-TW" smtClean="0"/>
              <a:t>/ 97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76" y="4797152"/>
            <a:ext cx="3240000" cy="212461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932040" y="4032299"/>
            <a:ext cx="460851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K 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Weng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and C Y 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Yueh</a:t>
            </a:r>
            <a:r>
              <a:rPr lang="en-US" altLang="zh-TW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zh-TW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zh-TW" altLang="en-US" sz="2200" kern="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11" name="Picture 8" descr="海大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783443"/>
            <a:ext cx="1152128" cy="110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-3132856" y="1658888"/>
            <a:ext cx="8534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dirty="0" smtClean="0">
                <a:solidFill>
                  <a:srgbClr val="333399"/>
                </a:solidFill>
                <a:latin typeface="Times New Roman" pitchFamily="18" charset="0"/>
              </a:rPr>
              <a:t>Thin breakwater</a:t>
            </a:r>
          </a:p>
          <a:p>
            <a:r>
              <a:rPr lang="en-US" altLang="zh-TW" sz="2800" dirty="0" smtClean="0">
                <a:solidFill>
                  <a:srgbClr val="333399"/>
                </a:solidFill>
                <a:latin typeface="Times New Roman" pitchFamily="18" charset="0"/>
              </a:rPr>
              <a:t>(degenerate </a:t>
            </a:r>
          </a:p>
          <a:p>
            <a:r>
              <a:rPr lang="en-US" altLang="zh-TW" sz="2800" dirty="0" smtClean="0">
                <a:solidFill>
                  <a:srgbClr val="333399"/>
                </a:solidFill>
                <a:latin typeface="Times New Roman" pitchFamily="18" charset="0"/>
              </a:rPr>
              <a:t>boundary)</a:t>
            </a:r>
          </a:p>
        </p:txBody>
      </p:sp>
      <p:pic>
        <p:nvPicPr>
          <p:cNvPr id="18" name="圖片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09120"/>
            <a:ext cx="3092334" cy="20229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矩形 18"/>
          <p:cNvSpPr/>
          <p:nvPr/>
        </p:nvSpPr>
        <p:spPr>
          <a:xfrm>
            <a:off x="3323197" y="4585366"/>
            <a:ext cx="737702" cy="276999"/>
          </a:xfrm>
          <a:prstGeom prst="rect">
            <a:avLst/>
          </a:prstGeom>
          <a:ln>
            <a:solidFill>
              <a:srgbClr val="323643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d/h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0.2</a:t>
            </a:r>
            <a:endParaRPr lang="zh-TW" altLang="zh-TW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字方塊 99"/>
          <p:cNvSpPr txBox="1"/>
          <p:nvPr/>
        </p:nvSpPr>
        <p:spPr>
          <a:xfrm>
            <a:off x="3228392" y="6019637"/>
            <a:ext cx="632460" cy="3378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800" kern="100">
                <a:effectLst/>
                <a:latin typeface="Times New Roman"/>
                <a:ea typeface="新細明體"/>
                <a:cs typeface="Times New Roman"/>
              </a:rPr>
              <a:t>Dual BEM</a:t>
            </a:r>
            <a:endParaRPr lang="zh-TW" sz="1200" kern="100">
              <a:effectLst/>
              <a:ea typeface="新細明體"/>
              <a:cs typeface="Times New Roman"/>
            </a:endParaRPr>
          </a:p>
        </p:txBody>
      </p:sp>
      <p:sp>
        <p:nvSpPr>
          <p:cNvPr id="21" name="文字方塊 100"/>
          <p:cNvSpPr txBox="1"/>
          <p:nvPr/>
        </p:nvSpPr>
        <p:spPr>
          <a:xfrm>
            <a:off x="2491389" y="6040109"/>
            <a:ext cx="409575" cy="3378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800" kern="100">
                <a:effectLst/>
                <a:latin typeface="Times New Roman"/>
                <a:ea typeface="新細明體"/>
                <a:cs typeface="Times New Roman"/>
              </a:rPr>
              <a:t>BEM</a:t>
            </a:r>
            <a:endParaRPr lang="zh-TW" sz="1200" kern="100">
              <a:effectLst/>
              <a:ea typeface="新細明體"/>
              <a:cs typeface="Times New Roman"/>
            </a:endParaRPr>
          </a:p>
        </p:txBody>
      </p:sp>
      <p:pic>
        <p:nvPicPr>
          <p:cNvPr id="22" name="圖片 2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434" y="5648797"/>
            <a:ext cx="763270" cy="44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圖片 2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922" y="5630865"/>
            <a:ext cx="766445" cy="4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矩形 23"/>
          <p:cNvSpPr/>
          <p:nvPr/>
        </p:nvSpPr>
        <p:spPr>
          <a:xfrm>
            <a:off x="2912411" y="5096193"/>
            <a:ext cx="194293" cy="19106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94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-252536" y="333375"/>
            <a:ext cx="7197725" cy="647700"/>
          </a:xfrm>
        </p:spPr>
        <p:txBody>
          <a:bodyPr/>
          <a:lstStyle/>
          <a:p>
            <a:pPr eaLnBrk="1" hangingPunct="1"/>
            <a:r>
              <a:rPr lang="en-US" altLang="zh-TW" sz="3600" b="1" dirty="0" smtClean="0"/>
              <a:t>Outline</a:t>
            </a: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539750" y="1484784"/>
            <a:ext cx="8532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Overview of </a:t>
            </a:r>
            <a:r>
              <a:rPr lang="en-US" altLang="zh-TW" sz="2400" dirty="0" err="1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TwSIA</a:t>
            </a:r>
            <a:r>
              <a:rPr lang="en-US" altLang="zh-TW" sz="2400" dirty="0" err="1">
                <a:solidFill>
                  <a:schemeClr val="folHlink"/>
                </a:solidFill>
                <a:latin typeface="Times New Roman" panose="02020603050405020304" pitchFamily="18" charset="0"/>
              </a:rPr>
              <a:t>M</a:t>
            </a:r>
            <a:endParaRPr lang="en-US" altLang="zh-TW" sz="2400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539750" y="2175247"/>
            <a:ext cx="8532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Overview of Taiwan BEM development</a:t>
            </a:r>
            <a:endParaRPr lang="en-US" altLang="zh-TW" sz="2400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179388" y="1497013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>
                <a:solidFill>
                  <a:schemeClr val="folHlink"/>
                </a:solidFill>
                <a:latin typeface="Times New Roman" panose="02020603050405020304" pitchFamily="18" charset="0"/>
              </a:rPr>
              <a:t>1.</a:t>
            </a:r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179388" y="2132856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>
                <a:solidFill>
                  <a:schemeClr val="folHlink"/>
                </a:solidFill>
                <a:latin typeface="Times New Roman" panose="02020603050405020304" pitchFamily="18" charset="0"/>
              </a:rPr>
              <a:t>2.</a:t>
            </a:r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575691" y="2924944"/>
            <a:ext cx="8532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Rank deficient systems in BIEM/BEM</a:t>
            </a:r>
            <a:endParaRPr lang="en-US" altLang="zh-TW" sz="2400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179388" y="2971800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>
                <a:solidFill>
                  <a:schemeClr val="folHlink"/>
                </a:solidFill>
                <a:latin typeface="Times New Roman" panose="02020603050405020304" pitchFamily="18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36247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A56E85-A174-4BDC-B12A-2516B0FC0660}" type="slidenum">
              <a:rPr lang="en-US" altLang="zh-TW"/>
              <a:pPr>
                <a:defRPr/>
              </a:pPr>
              <a:t>20</a:t>
            </a:fld>
            <a:endParaRPr lang="en-US" altLang="zh-TW"/>
          </a:p>
        </p:txBody>
      </p:sp>
      <p:pic>
        <p:nvPicPr>
          <p:cNvPr id="39939" name="Picture 1028" descr="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" y="2652464"/>
            <a:ext cx="8305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1029"/>
          <p:cNvSpPr>
            <a:spLocks noGrp="1" noChangeArrowheads="1"/>
          </p:cNvSpPr>
          <p:nvPr>
            <p:ph type="title"/>
          </p:nvPr>
        </p:nvSpPr>
        <p:spPr>
          <a:xfrm>
            <a:off x="-792957" y="188640"/>
            <a:ext cx="7669213" cy="6762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TW" sz="3600" dirty="0" smtClean="0">
                <a:solidFill>
                  <a:srgbClr val="333399"/>
                </a:solidFill>
                <a:latin typeface="Times New Roman" pitchFamily="18" charset="0"/>
              </a:rPr>
              <a:t>Solid rocket motor </a:t>
            </a:r>
            <a:br>
              <a:rPr lang="en-US" altLang="zh-TW" sz="3600" dirty="0" smtClean="0">
                <a:solidFill>
                  <a:srgbClr val="333399"/>
                </a:solidFill>
                <a:latin typeface="Times New Roman" pitchFamily="18" charset="0"/>
              </a:rPr>
            </a:br>
            <a:r>
              <a:rPr lang="en-US" altLang="zh-TW" sz="3600" dirty="0" smtClean="0">
                <a:solidFill>
                  <a:srgbClr val="333399"/>
                </a:solidFill>
                <a:latin typeface="Times New Roman" pitchFamily="18" charset="0"/>
              </a:rPr>
              <a:t>(Army</a:t>
            </a:r>
            <a:r>
              <a:rPr lang="zh-TW" altLang="en-US" sz="3600" dirty="0" smtClean="0">
                <a:solidFill>
                  <a:srgbClr val="333399"/>
                </a:solidFill>
                <a:latin typeface="Times New Roman" pitchFamily="18" charset="0"/>
              </a:rPr>
              <a:t>工蜂火箭</a:t>
            </a:r>
            <a:r>
              <a:rPr lang="en-US" altLang="zh-TW" sz="3600" dirty="0" smtClean="0">
                <a:solidFill>
                  <a:srgbClr val="333399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151554" name="Picture 2" descr="C:\Users\0605CKI\Desktop\G_Product_6356090976370437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4624"/>
            <a:ext cx="372958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00566"/>
            <a:ext cx="3096344" cy="232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02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75C42F2-00C5-43D8-A310-3F53FA36C41F}" type="slidenum">
              <a:rPr lang="en-US" altLang="zh-TW"/>
              <a:pPr>
                <a:defRPr/>
              </a:pPr>
              <a:t>21</a:t>
            </a:fld>
            <a:endParaRPr lang="en-US" altLang="zh-TW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4624"/>
            <a:ext cx="8534400" cy="762000"/>
          </a:xfrm>
        </p:spPr>
        <p:txBody>
          <a:bodyPr/>
          <a:lstStyle/>
          <a:p>
            <a:pPr algn="ctr" eaLnBrk="1" hangingPunct="1"/>
            <a:r>
              <a:rPr lang="en-US" altLang="zh-TW" sz="3600" dirty="0" err="1" smtClean="0">
                <a:solidFill>
                  <a:srgbClr val="333399"/>
                </a:solidFill>
                <a:latin typeface="Times New Roman" pitchFamily="18" charset="0"/>
              </a:rPr>
              <a:t>Shong-Fon</a:t>
            </a:r>
            <a:r>
              <a:rPr lang="en-US" altLang="zh-TW" sz="3600" dirty="0" smtClean="0">
                <a:solidFill>
                  <a:srgbClr val="333399"/>
                </a:solidFill>
                <a:latin typeface="Times New Roman" pitchFamily="18" charset="0"/>
              </a:rPr>
              <a:t> II missile (Navy)</a:t>
            </a:r>
          </a:p>
        </p:txBody>
      </p:sp>
      <p:pic>
        <p:nvPicPr>
          <p:cNvPr id="45060" name="Picture 4" descr="b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8759"/>
            <a:ext cx="7315200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8" name="Picture 2" descr="C:\Users\0605CKI\Desktop\雄三誤射-2-201607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19872" y="5115272"/>
            <a:ext cx="8534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 smtClean="0">
                <a:solidFill>
                  <a:srgbClr val="333399"/>
                </a:solidFill>
                <a:latin typeface="Times New Roman" pitchFamily="18" charset="0"/>
              </a:rPr>
              <a:t>Thin airfoil</a:t>
            </a:r>
          </a:p>
          <a:p>
            <a:r>
              <a:rPr lang="en-US" altLang="zh-TW" sz="3600" dirty="0" smtClean="0">
                <a:solidFill>
                  <a:srgbClr val="333399"/>
                </a:solidFill>
                <a:latin typeface="Times New Roman" pitchFamily="18" charset="0"/>
              </a:rPr>
              <a:t>(degenerate boundary)</a:t>
            </a:r>
          </a:p>
        </p:txBody>
      </p:sp>
      <p:pic>
        <p:nvPicPr>
          <p:cNvPr id="152578" name="Picture 2" descr="C:\Users\0605CKI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79" y="1340768"/>
            <a:ext cx="31337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D6C628F-F7DE-499F-AA49-E932BCA87C84}" type="slidenum">
              <a:rPr lang="en-US" altLang="zh-TW"/>
              <a:pPr>
                <a:defRPr/>
              </a:pPr>
              <a:t>22</a:t>
            </a:fld>
            <a:endParaRPr lang="en-US" altLang="zh-TW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328" y="-99392"/>
            <a:ext cx="6553200" cy="762000"/>
          </a:xfrm>
        </p:spPr>
        <p:txBody>
          <a:bodyPr/>
          <a:lstStyle/>
          <a:p>
            <a:pPr algn="ctr" eaLnBrk="1" hangingPunct="1"/>
            <a:r>
              <a:rPr lang="en-US" altLang="zh-TW" sz="3600" dirty="0" smtClean="0">
                <a:solidFill>
                  <a:srgbClr val="333399"/>
                </a:solidFill>
                <a:latin typeface="Times New Roman" pitchFamily="18" charset="0"/>
              </a:rPr>
              <a:t>IDF (Air Force)</a:t>
            </a:r>
          </a:p>
        </p:txBody>
      </p:sp>
      <p:pic>
        <p:nvPicPr>
          <p:cNvPr id="46084" name="Picture 4" descr="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92696"/>
            <a:ext cx="6858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419872" y="2811016"/>
            <a:ext cx="8534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 smtClean="0">
                <a:solidFill>
                  <a:srgbClr val="333399"/>
                </a:solidFill>
                <a:latin typeface="Times New Roman" pitchFamily="18" charset="0"/>
              </a:rPr>
              <a:t>Thin airfoil</a:t>
            </a:r>
          </a:p>
          <a:p>
            <a:r>
              <a:rPr lang="en-US" altLang="zh-TW" sz="3600" dirty="0" smtClean="0">
                <a:solidFill>
                  <a:srgbClr val="333399"/>
                </a:solidFill>
                <a:latin typeface="Times New Roman" pitchFamily="18" charset="0"/>
              </a:rPr>
              <a:t>(degenerate boundary)</a:t>
            </a:r>
          </a:p>
        </p:txBody>
      </p:sp>
      <p:pic>
        <p:nvPicPr>
          <p:cNvPr id="150530" name="Picture 2" descr="C:\Users\0605CKI\Desktop\DC498772AAD29EA27237011E78EF0AF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" y="24333"/>
            <a:ext cx="3657600" cy="24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293335"/>
            <a:ext cx="4307632" cy="279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96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36886F3-180E-47BC-B627-2E0FD5F2689F}" type="slidenum">
              <a:rPr lang="en-US" altLang="zh-TW"/>
              <a:pPr>
                <a:defRPr/>
              </a:pPr>
              <a:t>23</a:t>
            </a:fld>
            <a:endParaRPr lang="en-US" altLang="zh-TW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-696888" y="-171400"/>
            <a:ext cx="8077200" cy="914400"/>
          </a:xfrm>
        </p:spPr>
        <p:txBody>
          <a:bodyPr/>
          <a:lstStyle/>
          <a:p>
            <a:pPr algn="ctr" eaLnBrk="1" hangingPunct="1"/>
            <a:r>
              <a:rPr lang="en-US" altLang="zh-TW" sz="3600" dirty="0" smtClean="0">
                <a:solidFill>
                  <a:srgbClr val="333399"/>
                </a:solidFill>
                <a:latin typeface="Times New Roman" pitchFamily="18" charset="0"/>
              </a:rPr>
              <a:t>V-band structure (Tien-Gen missile)</a:t>
            </a:r>
          </a:p>
        </p:txBody>
      </p:sp>
      <p:pic>
        <p:nvPicPr>
          <p:cNvPr id="48132" name="Picture 4" descr="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224608"/>
            <a:ext cx="7162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6" name="Picture 2" descr="C:\Users\0605CKI\Desktop\DC498772AAD29EA27237011E78EF0AF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28389"/>
            <a:ext cx="3657600" cy="24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68960"/>
            <a:ext cx="2369840" cy="144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f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60548"/>
            <a:ext cx="2336304" cy="176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19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5853113" y="700088"/>
            <a:ext cx="2912269" cy="2292350"/>
          </a:xfrm>
          <a:prstGeom prst="rect">
            <a:avLst/>
          </a:prstGeom>
          <a:noFill/>
          <a:ln w="381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269331" y="166688"/>
            <a:ext cx="4906566" cy="36830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dirty="0">
                <a:latin typeface="+mn-lt"/>
                <a:ea typeface="+mn-ea"/>
              </a:rPr>
              <a:t>Parasite of BEM (</a:t>
            </a:r>
            <a:r>
              <a:rPr lang="en-US" altLang="zh-TW" dirty="0" smtClean="0">
                <a:latin typeface="+mn-lt"/>
                <a:ea typeface="+mn-ea"/>
              </a:rPr>
              <a:t>2000-2018)</a:t>
            </a:r>
            <a:endParaRPr lang="zh-TW" altLang="en-US" dirty="0">
              <a:latin typeface="+mn-lt"/>
              <a:ea typeface="+mn-ea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3563888" y="2925144"/>
            <a:ext cx="1800000" cy="18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600" dirty="0"/>
              <a:t>Pitfall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600" dirty="0">
                <a:solidFill>
                  <a:srgbClr val="FF0000"/>
                </a:solidFill>
              </a:rPr>
              <a:t>Parasite</a:t>
            </a:r>
            <a:endParaRPr lang="zh-TW" altLang="en-US" sz="2600" dirty="0">
              <a:solidFill>
                <a:srgbClr val="FF0000"/>
              </a:solidFill>
            </a:endParaRPr>
          </a:p>
        </p:txBody>
      </p:sp>
      <p:sp>
        <p:nvSpPr>
          <p:cNvPr id="6" name="向下箭號 5"/>
          <p:cNvSpPr/>
          <p:nvPr/>
        </p:nvSpPr>
        <p:spPr>
          <a:xfrm rot="18900000">
            <a:off x="5475704" y="4700123"/>
            <a:ext cx="280988" cy="5318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 rot="13500000">
            <a:off x="5449828" y="2365834"/>
            <a:ext cx="310282" cy="547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8" name="向下箭號 7"/>
          <p:cNvSpPr/>
          <p:nvPr/>
        </p:nvSpPr>
        <p:spPr>
          <a:xfrm rot="8100000">
            <a:off x="3224085" y="2322534"/>
            <a:ext cx="282178" cy="5783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9" name="向下箭號 8"/>
          <p:cNvSpPr/>
          <p:nvPr/>
        </p:nvSpPr>
        <p:spPr>
          <a:xfrm rot="2725014">
            <a:off x="3209917" y="4678943"/>
            <a:ext cx="301664" cy="547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2057" name="Picture 27" descr="1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781051"/>
            <a:ext cx="1420416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橢圓 27"/>
          <p:cNvSpPr/>
          <p:nvPr/>
        </p:nvSpPr>
        <p:spPr>
          <a:xfrm>
            <a:off x="6134100" y="941388"/>
            <a:ext cx="404813" cy="539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6060282" y="1827213"/>
            <a:ext cx="594122" cy="792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6066235" y="850901"/>
            <a:ext cx="540544" cy="720725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6154341" y="1952625"/>
            <a:ext cx="404813" cy="53975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2062" name="群組 36"/>
          <p:cNvGrpSpPr>
            <a:grpSpLocks/>
          </p:cNvGrpSpPr>
          <p:nvPr/>
        </p:nvGrpSpPr>
        <p:grpSpPr bwMode="auto">
          <a:xfrm>
            <a:off x="6119813" y="962026"/>
            <a:ext cx="436960" cy="500063"/>
            <a:chOff x="4335435" y="2452355"/>
            <a:chExt cx="3624062" cy="3191079"/>
          </a:xfrm>
        </p:grpSpPr>
        <p:sp>
          <p:nvSpPr>
            <p:cNvPr id="33" name="向下箭號 32"/>
            <p:cNvSpPr/>
            <p:nvPr/>
          </p:nvSpPr>
          <p:spPr>
            <a:xfrm rot="18900000">
              <a:off x="7406507" y="4914045"/>
              <a:ext cx="375243" cy="729389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34" name="向下箭號 33"/>
            <p:cNvSpPr/>
            <p:nvPr/>
          </p:nvSpPr>
          <p:spPr>
            <a:xfrm rot="13500000">
              <a:off x="7406718" y="2466878"/>
              <a:ext cx="374822" cy="73073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35" name="向下箭號 34"/>
            <p:cNvSpPr/>
            <p:nvPr/>
          </p:nvSpPr>
          <p:spPr>
            <a:xfrm rot="8100000">
              <a:off x="4523060" y="2452355"/>
              <a:ext cx="375243" cy="729389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36" name="向下箭號 35"/>
            <p:cNvSpPr/>
            <p:nvPr/>
          </p:nvSpPr>
          <p:spPr>
            <a:xfrm rot="2725014">
              <a:off x="4513393" y="4918435"/>
              <a:ext cx="374822" cy="73073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</p:grpSp>
      <p:sp>
        <p:nvSpPr>
          <p:cNvPr id="39" name="向下箭號 38"/>
          <p:cNvSpPr/>
          <p:nvPr/>
        </p:nvSpPr>
        <p:spPr>
          <a:xfrm rot="8100000">
            <a:off x="6523435" y="2397126"/>
            <a:ext cx="33338" cy="11271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40" name="向下箭號 39"/>
          <p:cNvSpPr/>
          <p:nvPr/>
        </p:nvSpPr>
        <p:spPr>
          <a:xfrm rot="2700000">
            <a:off x="6520062" y="1950045"/>
            <a:ext cx="50800" cy="9406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41" name="向下箭號 40"/>
          <p:cNvSpPr/>
          <p:nvPr/>
        </p:nvSpPr>
        <p:spPr>
          <a:xfrm rot="18900000">
            <a:off x="6157912" y="1930400"/>
            <a:ext cx="34529" cy="12065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42" name="向下箭號 41"/>
          <p:cNvSpPr/>
          <p:nvPr/>
        </p:nvSpPr>
        <p:spPr>
          <a:xfrm rot="13500000">
            <a:off x="6154539" y="2400499"/>
            <a:ext cx="46038" cy="9644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6487717" y="2841626"/>
            <a:ext cx="1650206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400" dirty="0"/>
              <a:t>Degenerate scale</a:t>
            </a:r>
            <a:endParaRPr lang="zh-TW" altLang="en-US" sz="1400" dirty="0"/>
          </a:p>
        </p:txBody>
      </p:sp>
      <p:sp>
        <p:nvSpPr>
          <p:cNvPr id="45" name="矩形 44"/>
          <p:cNvSpPr/>
          <p:nvPr/>
        </p:nvSpPr>
        <p:spPr>
          <a:xfrm>
            <a:off x="5862637" y="4005264"/>
            <a:ext cx="2911079" cy="2293937"/>
          </a:xfrm>
          <a:prstGeom prst="rect">
            <a:avLst/>
          </a:prstGeom>
          <a:noFill/>
          <a:ln w="38100" cmpd="thinThick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46" name="矩形 45"/>
          <p:cNvSpPr/>
          <p:nvPr/>
        </p:nvSpPr>
        <p:spPr>
          <a:xfrm>
            <a:off x="6524624" y="6146801"/>
            <a:ext cx="1791791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400" dirty="0"/>
              <a:t>Degenerate boundary</a:t>
            </a:r>
            <a:endParaRPr lang="zh-TW" altLang="en-US" sz="1400" dirty="0"/>
          </a:p>
        </p:txBody>
      </p:sp>
      <p:sp>
        <p:nvSpPr>
          <p:cNvPr id="47" name="矩形 46"/>
          <p:cNvSpPr/>
          <p:nvPr/>
        </p:nvSpPr>
        <p:spPr>
          <a:xfrm>
            <a:off x="195263" y="774700"/>
            <a:ext cx="2921794" cy="2281238"/>
          </a:xfrm>
          <a:prstGeom prst="rect">
            <a:avLst/>
          </a:prstGeom>
          <a:noFill/>
          <a:ln w="38100" cmpd="thinThick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48" name="矩形 47"/>
          <p:cNvSpPr/>
          <p:nvPr/>
        </p:nvSpPr>
        <p:spPr>
          <a:xfrm>
            <a:off x="890587" y="2871789"/>
            <a:ext cx="1739504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400" dirty="0"/>
              <a:t>Fictitious frequency</a:t>
            </a:r>
            <a:endParaRPr lang="zh-TW" altLang="en-US" sz="1400" dirty="0"/>
          </a:p>
        </p:txBody>
      </p:sp>
      <p:sp>
        <p:nvSpPr>
          <p:cNvPr id="49" name="矩形 48"/>
          <p:cNvSpPr/>
          <p:nvPr/>
        </p:nvSpPr>
        <p:spPr>
          <a:xfrm>
            <a:off x="195262" y="3300413"/>
            <a:ext cx="2911079" cy="3122612"/>
          </a:xfrm>
          <a:prstGeom prst="rect">
            <a:avLst/>
          </a:prstGeom>
          <a:noFill/>
          <a:ln w="38100" cmpd="thinThick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50" name="矩形 49"/>
          <p:cNvSpPr/>
          <p:nvPr/>
        </p:nvSpPr>
        <p:spPr>
          <a:xfrm>
            <a:off x="857250" y="6272214"/>
            <a:ext cx="1739504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400" dirty="0"/>
              <a:t>Spurious eigenvalue</a:t>
            </a:r>
            <a:endParaRPr lang="zh-TW" altLang="en-US" sz="1400" dirty="0"/>
          </a:p>
        </p:txBody>
      </p:sp>
      <p:sp>
        <p:nvSpPr>
          <p:cNvPr id="2074" name="文字方塊 52"/>
          <p:cNvSpPr txBox="1">
            <a:spLocks noChangeArrowheads="1"/>
          </p:cNvSpPr>
          <p:nvPr/>
        </p:nvSpPr>
        <p:spPr bwMode="auto">
          <a:xfrm>
            <a:off x="6656238" y="1054477"/>
            <a:ext cx="7960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dirty="0"/>
              <a:t>Minimum singular value</a:t>
            </a:r>
          </a:p>
        </p:txBody>
      </p:sp>
      <p:sp>
        <p:nvSpPr>
          <p:cNvPr id="2075" name="文字方塊 53"/>
          <p:cNvSpPr txBox="1">
            <a:spLocks noChangeArrowheads="1"/>
          </p:cNvSpPr>
          <p:nvPr/>
        </p:nvSpPr>
        <p:spPr bwMode="auto">
          <a:xfrm>
            <a:off x="7466899" y="2460943"/>
            <a:ext cx="66079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dirty="0"/>
              <a:t>Radius</a:t>
            </a:r>
          </a:p>
        </p:txBody>
      </p:sp>
      <p:sp>
        <p:nvSpPr>
          <p:cNvPr id="2076" name="文字方塊 54"/>
          <p:cNvSpPr txBox="1">
            <a:spLocks noChangeArrowheads="1"/>
          </p:cNvSpPr>
          <p:nvPr/>
        </p:nvSpPr>
        <p:spPr bwMode="auto">
          <a:xfrm>
            <a:off x="6232922" y="6580188"/>
            <a:ext cx="2903934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/>
            <a:r>
              <a:rPr lang="en-US" altLang="zh-TW" sz="1200"/>
              <a:t>Parasite of BEM.pptx  made by York</a:t>
            </a:r>
            <a:endParaRPr lang="zh-TW" altLang="en-US" sz="1200"/>
          </a:p>
        </p:txBody>
      </p:sp>
      <p:grpSp>
        <p:nvGrpSpPr>
          <p:cNvPr id="2077" name="Group 3"/>
          <p:cNvGrpSpPr>
            <a:grpSpLocks/>
          </p:cNvGrpSpPr>
          <p:nvPr/>
        </p:nvGrpSpPr>
        <p:grpSpPr bwMode="auto">
          <a:xfrm>
            <a:off x="361950" y="800100"/>
            <a:ext cx="2427685" cy="1778000"/>
            <a:chOff x="2353" y="2763"/>
            <a:chExt cx="2600" cy="1307"/>
          </a:xfrm>
        </p:grpSpPr>
        <p:sp>
          <p:nvSpPr>
            <p:cNvPr id="2089" name="Rectangle 4"/>
            <p:cNvSpPr>
              <a:spLocks noChangeArrowheads="1"/>
            </p:cNvSpPr>
            <p:nvPr/>
          </p:nvSpPr>
          <p:spPr bwMode="auto">
            <a:xfrm>
              <a:off x="4649" y="3538"/>
              <a:ext cx="19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9pPr>
            </a:lstStyle>
            <a:p>
              <a:endParaRPr lang="zh-TW" altLang="zh-TW" sz="1200"/>
            </a:p>
          </p:txBody>
        </p:sp>
        <p:sp>
          <p:nvSpPr>
            <p:cNvPr id="2090" name="Rectangle 5"/>
            <p:cNvSpPr>
              <a:spLocks noChangeArrowheads="1"/>
            </p:cNvSpPr>
            <p:nvPr/>
          </p:nvSpPr>
          <p:spPr bwMode="auto">
            <a:xfrm>
              <a:off x="4649" y="3645"/>
              <a:ext cx="19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9pPr>
            </a:lstStyle>
            <a:p>
              <a:endParaRPr lang="zh-TW" altLang="zh-TW" sz="1200"/>
            </a:p>
          </p:txBody>
        </p:sp>
        <p:pic>
          <p:nvPicPr>
            <p:cNvPr id="2091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" y="2763"/>
              <a:ext cx="2018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92" name="Text Box 7"/>
            <p:cNvSpPr txBox="1">
              <a:spLocks noChangeArrowheads="1"/>
            </p:cNvSpPr>
            <p:nvPr/>
          </p:nvSpPr>
          <p:spPr bwMode="auto">
            <a:xfrm>
              <a:off x="2353" y="3264"/>
              <a:ext cx="562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1200" i="1"/>
                <a:t>t</a:t>
              </a:r>
              <a:r>
                <a:rPr lang="en-US" altLang="zh-TW" sz="1200"/>
                <a:t>(</a:t>
              </a:r>
              <a:r>
                <a:rPr lang="en-US" altLang="zh-TW" sz="1200" i="1"/>
                <a:t>a</a:t>
              </a:r>
              <a:r>
                <a:rPr lang="en-US" altLang="zh-TW" sz="1200"/>
                <a:t>,0)</a:t>
              </a:r>
            </a:p>
          </p:txBody>
        </p:sp>
        <p:pic>
          <p:nvPicPr>
            <p:cNvPr id="2093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" y="3446"/>
              <a:ext cx="67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078" name="Object 3"/>
          <p:cNvGraphicFramePr>
            <a:graphicFrameLocks noChangeAspect="1"/>
          </p:cNvGraphicFramePr>
          <p:nvPr/>
        </p:nvGraphicFramePr>
        <p:xfrm>
          <a:off x="314326" y="3432175"/>
          <a:ext cx="2584847" cy="284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43" name="Plot" r:id="rId6" imgW="6571793" imgH="6151169" progId="Grapher.Document">
                  <p:embed/>
                </p:oleObj>
              </mc:Choice>
              <mc:Fallback>
                <p:oleObj name="Plot" r:id="rId6" imgW="6571793" imgH="6151169" progId="Grapher.Document">
                  <p:embed/>
                  <p:pic>
                    <p:nvPicPr>
                      <p:cNvPr id="207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6" y="3432175"/>
                        <a:ext cx="2584847" cy="284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9" name="矩形 1"/>
          <p:cNvSpPr>
            <a:spLocks noChangeArrowheads="1"/>
          </p:cNvSpPr>
          <p:nvPr/>
        </p:nvSpPr>
        <p:spPr bwMode="auto">
          <a:xfrm>
            <a:off x="467544" y="2611438"/>
            <a:ext cx="2541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i="1" dirty="0">
                <a:latin typeface="Times New Roman" pitchFamily="18" charset="0"/>
                <a:cs typeface="Times New Roman" pitchFamily="18" charset="0"/>
              </a:rPr>
              <a:t>Mechanics Research Communications</a:t>
            </a:r>
            <a:endParaRPr lang="zh-TW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80" name="矩形 2"/>
          <p:cNvSpPr>
            <a:spLocks noChangeArrowheads="1"/>
          </p:cNvSpPr>
          <p:nvPr/>
        </p:nvSpPr>
        <p:spPr bwMode="auto">
          <a:xfrm>
            <a:off x="-36512" y="6536377"/>
            <a:ext cx="4376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i="1" dirty="0">
                <a:latin typeface="Times New Roman" pitchFamily="18" charset="0"/>
                <a:cs typeface="Times New Roman" pitchFamily="18" charset="0"/>
              </a:rPr>
              <a:t>International Journal for Numerical Methods in Engineering</a:t>
            </a:r>
            <a:endParaRPr lang="zh-TW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81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4"/>
          <a:stretch>
            <a:fillRect/>
          </a:stretch>
        </p:blipFill>
        <p:spPr bwMode="auto">
          <a:xfrm>
            <a:off x="5925741" y="3787776"/>
            <a:ext cx="2803922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6680598" y="3898900"/>
            <a:ext cx="211931" cy="482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cxnSp>
        <p:nvCxnSpPr>
          <p:cNvPr id="13" name="直線單箭頭接點 12"/>
          <p:cNvCxnSpPr/>
          <p:nvPr/>
        </p:nvCxnSpPr>
        <p:spPr>
          <a:xfrm flipH="1">
            <a:off x="6773466" y="4381500"/>
            <a:ext cx="28575" cy="787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/>
          <p:nvPr/>
        </p:nvCxnSpPr>
        <p:spPr>
          <a:xfrm>
            <a:off x="6810376" y="4376739"/>
            <a:ext cx="1232297" cy="835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5" name="文字方塊 11"/>
          <p:cNvSpPr txBox="1">
            <a:spLocks noChangeArrowheads="1"/>
          </p:cNvSpPr>
          <p:nvPr/>
        </p:nvSpPr>
        <p:spPr bwMode="auto">
          <a:xfrm>
            <a:off x="6867525" y="5272088"/>
            <a:ext cx="12703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Dependency</a:t>
            </a:r>
            <a:endParaRPr lang="zh-TW" alt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86" name="圖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10" y="3846514"/>
            <a:ext cx="59650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7" name="矩形 50"/>
          <p:cNvSpPr>
            <a:spLocks noChangeArrowheads="1"/>
          </p:cNvSpPr>
          <p:nvPr/>
        </p:nvSpPr>
        <p:spPr bwMode="auto">
          <a:xfrm>
            <a:off x="6171010" y="3097214"/>
            <a:ext cx="30609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i="1">
                <a:latin typeface="Times New Roman" pitchFamily="18" charset="0"/>
                <a:cs typeface="Times New Roman" pitchFamily="18" charset="0"/>
              </a:rPr>
              <a:t>Engineering Analysis with Boundary Elements</a:t>
            </a:r>
            <a:endParaRPr lang="zh-TW" alt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88" name="矩形 51"/>
          <p:cNvSpPr>
            <a:spLocks noChangeArrowheads="1"/>
          </p:cNvSpPr>
          <p:nvPr/>
        </p:nvSpPr>
        <p:spPr bwMode="auto">
          <a:xfrm>
            <a:off x="6984207" y="6407151"/>
            <a:ext cx="14450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i="1">
                <a:latin typeface="Times New Roman" pitchFamily="18" charset="0"/>
                <a:cs typeface="Times New Roman" pitchFamily="18" charset="0"/>
              </a:rPr>
              <a:t>Thermochimita Acta</a:t>
            </a:r>
            <a:endParaRPr lang="zh-TW" alt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75856" y="1916832"/>
            <a:ext cx="2377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/>
              <a:t>Rank-deficient </a:t>
            </a:r>
            <a:r>
              <a:rPr lang="en-US" altLang="zh-TW" b="1" dirty="0" smtClean="0"/>
              <a:t>systems</a:t>
            </a:r>
          </a:p>
          <a:p>
            <a:r>
              <a:rPr lang="en-US" altLang="zh-TW" b="1" dirty="0" smtClean="0"/>
              <a:t>                  0/0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3183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25</a:t>
            </a:fld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1040736" y="1322290"/>
            <a:ext cx="1872000" cy="1550864"/>
            <a:chOff x="3655170" y="1304018"/>
            <a:chExt cx="1879997" cy="1550864"/>
          </a:xfrm>
        </p:grpSpPr>
        <p:sp>
          <p:nvSpPr>
            <p:cNvPr id="4" name="橢圓 16"/>
            <p:cNvSpPr>
              <a:spLocks noChangeAspect="1"/>
            </p:cNvSpPr>
            <p:nvPr/>
          </p:nvSpPr>
          <p:spPr>
            <a:xfrm>
              <a:off x="3655170" y="1304018"/>
              <a:ext cx="1855886" cy="1550864"/>
            </a:xfrm>
            <a:custGeom>
              <a:avLst/>
              <a:gdLst>
                <a:gd name="connsiteX0" fmla="*/ 0 w 2160240"/>
                <a:gd name="connsiteY0" fmla="*/ 1080120 h 2160240"/>
                <a:gd name="connsiteX1" fmla="*/ 1080120 w 2160240"/>
                <a:gd name="connsiteY1" fmla="*/ 0 h 2160240"/>
                <a:gd name="connsiteX2" fmla="*/ 2160240 w 2160240"/>
                <a:gd name="connsiteY2" fmla="*/ 1080120 h 2160240"/>
                <a:gd name="connsiteX3" fmla="*/ 1080120 w 2160240"/>
                <a:gd name="connsiteY3" fmla="*/ 2160240 h 2160240"/>
                <a:gd name="connsiteX4" fmla="*/ 0 w 2160240"/>
                <a:gd name="connsiteY4" fmla="*/ 1080120 h 2160240"/>
                <a:gd name="connsiteX0" fmla="*/ 3 w 2160243"/>
                <a:gd name="connsiteY0" fmla="*/ 679526 h 1759646"/>
                <a:gd name="connsiteX1" fmla="*/ 1088832 w 2160243"/>
                <a:gd name="connsiteY1" fmla="*/ 0 h 1759646"/>
                <a:gd name="connsiteX2" fmla="*/ 2160243 w 2160243"/>
                <a:gd name="connsiteY2" fmla="*/ 679526 h 1759646"/>
                <a:gd name="connsiteX3" fmla="*/ 1080123 w 2160243"/>
                <a:gd name="connsiteY3" fmla="*/ 1759646 h 1759646"/>
                <a:gd name="connsiteX4" fmla="*/ 3 w 2160243"/>
                <a:gd name="connsiteY4" fmla="*/ 679526 h 1759646"/>
                <a:gd name="connsiteX0" fmla="*/ 3 w 1855443"/>
                <a:gd name="connsiteY0" fmla="*/ 679728 h 1759865"/>
                <a:gd name="connsiteX1" fmla="*/ 1088832 w 1855443"/>
                <a:gd name="connsiteY1" fmla="*/ 202 h 1759865"/>
                <a:gd name="connsiteX2" fmla="*/ 1855443 w 1855443"/>
                <a:gd name="connsiteY2" fmla="*/ 653602 h 1759865"/>
                <a:gd name="connsiteX3" fmla="*/ 1080123 w 1855443"/>
                <a:gd name="connsiteY3" fmla="*/ 1759848 h 1759865"/>
                <a:gd name="connsiteX4" fmla="*/ 3 w 1855443"/>
                <a:gd name="connsiteY4" fmla="*/ 679728 h 1759865"/>
                <a:gd name="connsiteX0" fmla="*/ 446 w 1855886"/>
                <a:gd name="connsiteY0" fmla="*/ 679728 h 1550864"/>
                <a:gd name="connsiteX1" fmla="*/ 1089275 w 1855886"/>
                <a:gd name="connsiteY1" fmla="*/ 202 h 1550864"/>
                <a:gd name="connsiteX2" fmla="*/ 1855886 w 1855886"/>
                <a:gd name="connsiteY2" fmla="*/ 653602 h 1550864"/>
                <a:gd name="connsiteX3" fmla="*/ 967354 w 1855886"/>
                <a:gd name="connsiteY3" fmla="*/ 1550842 h 1550864"/>
                <a:gd name="connsiteX4" fmla="*/ 446 w 1855886"/>
                <a:gd name="connsiteY4" fmla="*/ 679728 h 155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886" h="1550864">
                  <a:moveTo>
                    <a:pt x="446" y="679728"/>
                  </a:moveTo>
                  <a:cubicBezTo>
                    <a:pt x="20766" y="421288"/>
                    <a:pt x="780035" y="4556"/>
                    <a:pt x="1089275" y="202"/>
                  </a:cubicBezTo>
                  <a:cubicBezTo>
                    <a:pt x="1398515" y="-4152"/>
                    <a:pt x="1855886" y="57068"/>
                    <a:pt x="1855886" y="653602"/>
                  </a:cubicBezTo>
                  <a:cubicBezTo>
                    <a:pt x="1855886" y="1250136"/>
                    <a:pt x="1276594" y="1546488"/>
                    <a:pt x="967354" y="1550842"/>
                  </a:cubicBezTo>
                  <a:cubicBezTo>
                    <a:pt x="658114" y="1555196"/>
                    <a:pt x="-19874" y="938168"/>
                    <a:pt x="446" y="679728"/>
                  </a:cubicBezTo>
                  <a:close/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3851920" y="1836112"/>
              <a:ext cx="16832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latin typeface="+mj-ea"/>
                  <a:ea typeface="+mj-ea"/>
                </a:rPr>
                <a:t>Engineering </a:t>
              </a:r>
              <a:endParaRPr lang="en-US" altLang="zh-TW" sz="1400" b="1" dirty="0" smtClean="0">
                <a:latin typeface="+mj-ea"/>
                <a:ea typeface="+mj-ea"/>
              </a:endParaRPr>
            </a:p>
            <a:p>
              <a:pPr algn="ctr"/>
              <a:r>
                <a:rPr lang="en-US" altLang="zh-TW" sz="1400" b="1" dirty="0" smtClean="0">
                  <a:latin typeface="+mj-ea"/>
                  <a:ea typeface="+mj-ea"/>
                </a:rPr>
                <a:t>problems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824608" y="3356992"/>
            <a:ext cx="2304256" cy="936104"/>
            <a:chOff x="-2511574" y="2035006"/>
            <a:chExt cx="2304256" cy="936104"/>
          </a:xfrm>
        </p:grpSpPr>
        <p:sp>
          <p:nvSpPr>
            <p:cNvPr id="7" name="向下箭號 6"/>
            <p:cNvSpPr/>
            <p:nvPr/>
          </p:nvSpPr>
          <p:spPr>
            <a:xfrm>
              <a:off x="-1452945" y="2035006"/>
              <a:ext cx="186998" cy="288032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-2511574" y="2324779"/>
              <a:ext cx="2304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 smtClean="0">
                  <a:latin typeface="+mj-ea"/>
                  <a:ea typeface="+mj-ea"/>
                </a:rPr>
                <a:t>Existence</a:t>
              </a:r>
            </a:p>
            <a:p>
              <a:pPr algn="ctr"/>
              <a:r>
                <a:rPr lang="en-US" altLang="zh-TW" b="1" dirty="0" smtClean="0">
                  <a:latin typeface="+mj-ea"/>
                  <a:ea typeface="+mj-ea"/>
                </a:rPr>
                <a:t>unique solution</a:t>
              </a: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1076636" y="29969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7030A0"/>
                </a:solidFill>
                <a:latin typeface="+mj-ea"/>
                <a:ea typeface="+mj-ea"/>
              </a:rPr>
              <a:t>PDE model</a:t>
            </a:r>
          </a:p>
        </p:txBody>
      </p:sp>
      <p:sp>
        <p:nvSpPr>
          <p:cNvPr id="10" name="文字方塊 3"/>
          <p:cNvSpPr txBox="1">
            <a:spLocks noChangeArrowheads="1"/>
          </p:cNvSpPr>
          <p:nvPr/>
        </p:nvSpPr>
        <p:spPr bwMode="auto">
          <a:xfrm>
            <a:off x="3210316" y="4437112"/>
            <a:ext cx="317132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9pPr>
          </a:lstStyle>
          <a:p>
            <a:pPr eaLnBrk="1" hangingPunct="1">
              <a:buFontTx/>
              <a:buAutoNum type="arabicParenBoth"/>
            </a:pPr>
            <a:r>
              <a:rPr kumimoji="0" lang="en-US" altLang="zh-TW" sz="1600" b="1" dirty="0" smtClean="0">
                <a:latin typeface="+mj-ea"/>
                <a:ea typeface="+mj-ea"/>
              </a:rPr>
              <a:t> </a:t>
            </a:r>
            <a:r>
              <a:rPr kumimoji="0" lang="en-US" altLang="zh-TW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Degenerate scale</a:t>
            </a:r>
            <a:endParaRPr kumimoji="0" lang="en-US" altLang="zh-TW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eaLnBrk="1" hangingPunct="1">
              <a:buFontTx/>
              <a:buAutoNum type="arabicParenBoth"/>
            </a:pPr>
            <a:r>
              <a:rPr kumimoji="0" lang="en-US" altLang="zh-TW" sz="1600" b="1" dirty="0" smtClean="0">
                <a:latin typeface="+mj-ea"/>
                <a:ea typeface="+mj-ea"/>
              </a:rPr>
              <a:t> Degenerate boundary</a:t>
            </a:r>
            <a:endParaRPr kumimoji="0" lang="en-US" altLang="zh-TW" sz="1600" b="1" dirty="0">
              <a:latin typeface="+mj-ea"/>
              <a:ea typeface="+mj-ea"/>
            </a:endParaRPr>
          </a:p>
          <a:p>
            <a:pPr eaLnBrk="1" hangingPunct="1">
              <a:buFontTx/>
              <a:buAutoNum type="arabicParenBoth"/>
            </a:pPr>
            <a:r>
              <a:rPr kumimoji="0" lang="en-US" altLang="zh-TW" sz="1600" b="1" dirty="0" smtClean="0">
                <a:latin typeface="+mj-ea"/>
                <a:ea typeface="+mj-ea"/>
              </a:rPr>
              <a:t> Spurious eigenvalues</a:t>
            </a:r>
          </a:p>
          <a:p>
            <a:pPr eaLnBrk="1" hangingPunct="1">
              <a:buFontTx/>
              <a:buAutoNum type="arabicParenBoth"/>
            </a:pPr>
            <a:r>
              <a:rPr kumimoji="0" lang="en-US" altLang="zh-TW" sz="1600" b="1" dirty="0">
                <a:latin typeface="+mj-ea"/>
                <a:ea typeface="+mj-ea"/>
              </a:rPr>
              <a:t> </a:t>
            </a:r>
            <a:r>
              <a:rPr kumimoji="0" lang="en-US" altLang="zh-TW" sz="1600" b="1" dirty="0" smtClean="0">
                <a:latin typeface="+mj-ea"/>
                <a:ea typeface="+mj-ea"/>
              </a:rPr>
              <a:t>Fictitious </a:t>
            </a:r>
            <a:r>
              <a:rPr kumimoji="0" lang="en-US" altLang="zh-TW" sz="1600" b="1" dirty="0">
                <a:latin typeface="+mj-ea"/>
                <a:ea typeface="+mj-ea"/>
              </a:rPr>
              <a:t>frequency</a:t>
            </a:r>
          </a:p>
        </p:txBody>
      </p:sp>
      <p:graphicFrame>
        <p:nvGraphicFramePr>
          <p:cNvPr id="11" name="物件 10"/>
          <p:cNvGraphicFramePr>
            <a:graphicFrameLocks noChangeAspect="1"/>
          </p:cNvGraphicFramePr>
          <p:nvPr>
            <p:extLst/>
          </p:nvPr>
        </p:nvGraphicFramePr>
        <p:xfrm>
          <a:off x="3848944" y="3538752"/>
          <a:ext cx="3776663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43" name="Equation" r:id="rId3" imgW="2057400" imgH="317160" progId="Equation.DSMT4">
                  <p:embed/>
                </p:oleObj>
              </mc:Choice>
              <mc:Fallback>
                <p:oleObj name="Equation" r:id="rId3" imgW="2057400" imgH="317160" progId="Equation.DSMT4">
                  <p:embed/>
                  <p:pic>
                    <p:nvPicPr>
                      <p:cNvPr id="11" name="物件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944" y="3538752"/>
                        <a:ext cx="3776663" cy="57626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99CC00"/>
                        </a:solidFill>
                        <a:prstDash val="lgDash"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群組 11"/>
          <p:cNvGrpSpPr/>
          <p:nvPr/>
        </p:nvGrpSpPr>
        <p:grpSpPr>
          <a:xfrm>
            <a:off x="6156683" y="4581128"/>
            <a:ext cx="1943202" cy="646331"/>
            <a:chOff x="6372200" y="5496131"/>
            <a:chExt cx="1943202" cy="646331"/>
          </a:xfrm>
        </p:grpSpPr>
        <p:sp>
          <p:nvSpPr>
            <p:cNvPr id="13" name="文字方塊 12"/>
            <p:cNvSpPr txBox="1"/>
            <p:nvPr/>
          </p:nvSpPr>
          <p:spPr>
            <a:xfrm>
              <a:off x="6732240" y="5496131"/>
              <a:ext cx="1583162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 err="1" smtClean="0">
                  <a:solidFill>
                    <a:srgbClr val="FF0000"/>
                  </a:solidFill>
                  <a:latin typeface="+mj-ea"/>
                  <a:ea typeface="+mj-ea"/>
                </a:rPr>
                <a:t>Nonunique</a:t>
              </a:r>
              <a:r>
                <a:rPr lang="en-US" altLang="zh-TW" b="1" dirty="0" smtClean="0">
                  <a:solidFill>
                    <a:srgbClr val="FF0000"/>
                  </a:solidFill>
                  <a:latin typeface="+mj-ea"/>
                  <a:ea typeface="+mj-ea"/>
                </a:rPr>
                <a:t> solution</a:t>
              </a:r>
            </a:p>
          </p:txBody>
        </p:sp>
        <p:sp>
          <p:nvSpPr>
            <p:cNvPr id="14" name="向下箭號 13"/>
            <p:cNvSpPr/>
            <p:nvPr/>
          </p:nvSpPr>
          <p:spPr>
            <a:xfrm rot="16200000" flipH="1">
              <a:off x="6422717" y="5677021"/>
              <a:ext cx="186998" cy="288032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665843" y="4421939"/>
            <a:ext cx="2754029" cy="2184124"/>
            <a:chOff x="884843" y="4493947"/>
            <a:chExt cx="2754029" cy="2184124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5"/>
            <a:srcRect l="2825" t="18500" r="3659" b="17130"/>
            <a:stretch/>
          </p:blipFill>
          <p:spPr>
            <a:xfrm>
              <a:off x="974576" y="4493947"/>
              <a:ext cx="2301280" cy="16713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文字方塊 16"/>
            <p:cNvSpPr txBox="1"/>
            <p:nvPr/>
          </p:nvSpPr>
          <p:spPr>
            <a:xfrm>
              <a:off x="884843" y="6093296"/>
              <a:ext cx="275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solidFill>
                    <a:srgbClr val="FF0000"/>
                  </a:solidFill>
                  <a:latin typeface="+mj-ea"/>
                  <a:ea typeface="+mj-ea"/>
                </a:rPr>
                <a:t>引狼入室 </a:t>
              </a:r>
              <a:endPara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r>
                <a:rPr lang="en-US" altLang="zh-TW" sz="1600" b="1" dirty="0" smtClean="0">
                  <a:solidFill>
                    <a:srgbClr val="FF0000"/>
                  </a:solidFill>
                  <a:latin typeface="+mj-ea"/>
                  <a:ea typeface="+mj-ea"/>
                </a:rPr>
                <a:t>(set a fox to keep geese) </a:t>
              </a:r>
              <a:endParaRPr lang="zh-TW" altLang="en-US" sz="16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992415" y="404664"/>
            <a:ext cx="2900065" cy="2796769"/>
            <a:chOff x="6280447" y="1146230"/>
            <a:chExt cx="2900065" cy="2796769"/>
          </a:xfrm>
        </p:grpSpPr>
        <p:grpSp>
          <p:nvGrpSpPr>
            <p:cNvPr id="19" name="群組 18"/>
            <p:cNvGrpSpPr/>
            <p:nvPr/>
          </p:nvGrpSpPr>
          <p:grpSpPr>
            <a:xfrm>
              <a:off x="6588224" y="1146230"/>
              <a:ext cx="2304256" cy="2796769"/>
              <a:chOff x="8412534" y="344200"/>
              <a:chExt cx="2304256" cy="2796769"/>
            </a:xfrm>
          </p:grpSpPr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6"/>
              <a:srcRect l="14461" r="14217"/>
              <a:stretch/>
            </p:blipFill>
            <p:spPr>
              <a:xfrm>
                <a:off x="9036496" y="617535"/>
                <a:ext cx="1056332" cy="148018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2" name="文字方塊 21"/>
              <p:cNvSpPr txBox="1"/>
              <p:nvPr/>
            </p:nvSpPr>
            <p:spPr>
              <a:xfrm>
                <a:off x="8412534" y="2097722"/>
                <a:ext cx="2304256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b="1" dirty="0" smtClean="0">
                    <a:solidFill>
                      <a:srgbClr val="0000FF"/>
                    </a:solidFill>
                    <a:latin typeface="+mj-ea"/>
                    <a:ea typeface="+mj-ea"/>
                  </a:rPr>
                  <a:t>Test function</a:t>
                </a:r>
              </a:p>
              <a:p>
                <a:pPr algn="ctr"/>
                <a:endParaRPr lang="en-US" altLang="zh-TW" sz="700" b="1" dirty="0" smtClean="0">
                  <a:latin typeface="+mj-ea"/>
                  <a:ea typeface="+mj-ea"/>
                </a:endParaRPr>
              </a:p>
              <a:p>
                <a:pPr>
                  <a:buFontTx/>
                  <a:buAutoNum type="arabicParenBoth"/>
                </a:pPr>
                <a:r>
                  <a:rPr lang="en-US" altLang="zh-TW" sz="1600" b="1" dirty="0">
                    <a:latin typeface="+mj-ea"/>
                  </a:rPr>
                  <a:t> Fundamental sol. </a:t>
                </a:r>
              </a:p>
              <a:p>
                <a:pPr>
                  <a:buFontTx/>
                  <a:buAutoNum type="arabicParenBoth"/>
                </a:pPr>
                <a:r>
                  <a:rPr lang="en-US" altLang="zh-TW" sz="1600" b="1" dirty="0">
                    <a:latin typeface="+mj-ea"/>
                  </a:rPr>
                  <a:t> Green </a:t>
                </a:r>
                <a:r>
                  <a:rPr lang="en-US" altLang="zh-TW" sz="1600" b="1" dirty="0" smtClean="0">
                    <a:latin typeface="+mj-ea"/>
                  </a:rPr>
                  <a:t>function</a:t>
                </a:r>
                <a:endParaRPr lang="en-US" altLang="zh-TW" sz="1600" b="1" dirty="0">
                  <a:latin typeface="+mj-ea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8412534" y="344200"/>
                <a:ext cx="2304256" cy="279676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0" name="文字方塊 19"/>
            <p:cNvSpPr txBox="1"/>
            <p:nvPr/>
          </p:nvSpPr>
          <p:spPr>
            <a:xfrm>
              <a:off x="6280447" y="1146231"/>
              <a:ext cx="29000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Match maker (ask for help)</a:t>
              </a:r>
              <a:endParaRPr lang="zh-TW" altLang="en-US" sz="1600" b="1" dirty="0">
                <a:solidFill>
                  <a:srgbClr val="0000FF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920" y="1281120"/>
            <a:ext cx="1872000" cy="159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文字方塊 24"/>
          <p:cNvSpPr txBox="1"/>
          <p:nvPr/>
        </p:nvSpPr>
        <p:spPr>
          <a:xfrm>
            <a:off x="3524804" y="299695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7030A0"/>
                </a:solidFill>
                <a:latin typeface="+mj-ea"/>
                <a:ea typeface="+mj-ea"/>
              </a:rPr>
              <a:t>      IE model</a:t>
            </a:r>
            <a:r>
              <a:rPr lang="en-US" altLang="zh-TW" sz="1600" b="1" dirty="0" smtClean="0">
                <a:solidFill>
                  <a:srgbClr val="7030A0"/>
                </a:solidFill>
                <a:latin typeface="+mj-ea"/>
                <a:ea typeface="+mj-ea"/>
              </a:rPr>
              <a:t>(BEM)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2326397" y="2348880"/>
            <a:ext cx="2037715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FF0000"/>
                </a:solidFill>
                <a:latin typeface="+mj-ea"/>
                <a:ea typeface="+mj-ea"/>
              </a:rPr>
              <a:t>PDE and IE are</a:t>
            </a:r>
          </a:p>
          <a:p>
            <a:pPr algn="ctr"/>
            <a:r>
              <a:rPr lang="en-US" altLang="zh-TW" b="1" dirty="0" smtClean="0">
                <a:solidFill>
                  <a:srgbClr val="FF0000"/>
                </a:solidFill>
                <a:latin typeface="+mj-ea"/>
                <a:ea typeface="+mj-ea"/>
              </a:rPr>
              <a:t>not </a:t>
            </a:r>
            <a:r>
              <a:rPr lang="en-US" altLang="zh-TW" b="1" dirty="0">
                <a:solidFill>
                  <a:srgbClr val="FF0000"/>
                </a:solidFill>
                <a:latin typeface="+mj-ea"/>
                <a:ea typeface="+mj-ea"/>
              </a:rPr>
              <a:t>equivalent</a:t>
            </a:r>
            <a:endParaRPr lang="zh-TW" altLang="en-US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3285300" y="5517232"/>
            <a:ext cx="2232248" cy="738664"/>
            <a:chOff x="3347864" y="5805264"/>
            <a:chExt cx="2232248" cy="738664"/>
          </a:xfrm>
        </p:grpSpPr>
        <p:sp>
          <p:nvSpPr>
            <p:cNvPr id="28" name="文字方塊 3"/>
            <p:cNvSpPr txBox="1">
              <a:spLocks noChangeArrowheads="1"/>
            </p:cNvSpPr>
            <p:nvPr/>
          </p:nvSpPr>
          <p:spPr bwMode="auto">
            <a:xfrm>
              <a:off x="3707904" y="5805264"/>
              <a:ext cx="187220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9pPr>
            </a:lstStyle>
            <a:p>
              <a:pPr marL="0" indent="0" eaLnBrk="1" hangingPunct="1"/>
              <a:r>
                <a:rPr kumimoji="0" lang="en-US" altLang="zh-TW" sz="1400" dirty="0" smtClean="0">
                  <a:solidFill>
                    <a:srgbClr val="FF0000"/>
                  </a:solidFill>
                  <a:latin typeface="+mj-ea"/>
                  <a:ea typeface="+mj-ea"/>
                </a:rPr>
                <a:t>Range deficiency</a:t>
              </a:r>
            </a:p>
            <a:p>
              <a:pPr marL="0" indent="0" eaLnBrk="1" hangingPunct="1"/>
              <a:r>
                <a:rPr kumimoji="0" lang="en-US" altLang="zh-TW" sz="1400" dirty="0" smtClean="0">
                  <a:solidFill>
                    <a:srgbClr val="FF0000"/>
                  </a:solidFill>
                  <a:latin typeface="+mj-ea"/>
                  <a:ea typeface="+mj-ea"/>
                </a:rPr>
                <a:t>Rank deficiency</a:t>
              </a:r>
            </a:p>
            <a:p>
              <a:pPr marL="0" indent="0" eaLnBrk="1" hangingPunct="1"/>
              <a:r>
                <a:rPr kumimoji="0" lang="en-US" altLang="zh-TW" sz="1400" dirty="0" smtClean="0">
                  <a:solidFill>
                    <a:srgbClr val="FF0000"/>
                  </a:solidFill>
                  <a:latin typeface="+mj-ea"/>
                  <a:ea typeface="+mj-ea"/>
                </a:rPr>
                <a:t>Singular matrix</a:t>
              </a:r>
              <a:endParaRPr kumimoji="0" lang="en-US" altLang="zh-TW" sz="1400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9" name="向右箭號 28"/>
            <p:cNvSpPr/>
            <p:nvPr/>
          </p:nvSpPr>
          <p:spPr>
            <a:xfrm>
              <a:off x="3347864" y="6021287"/>
              <a:ext cx="288032" cy="262771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b="1" dirty="0" smtClean="0">
                <a:solidFill>
                  <a:srgbClr val="7030A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2" name="橢圓 31"/>
          <p:cNvSpPr>
            <a:spLocks noChangeAspect="1"/>
          </p:cNvSpPr>
          <p:nvPr/>
        </p:nvSpPr>
        <p:spPr>
          <a:xfrm>
            <a:off x="4046442" y="3393096"/>
            <a:ext cx="900100" cy="9000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 b="1" dirty="0" smtClean="0">
              <a:solidFill>
                <a:srgbClr val="7030A0"/>
              </a:solidFill>
              <a:latin typeface="+mj-ea"/>
              <a:ea typeface="+mj-ea"/>
            </a:endParaRPr>
          </a:p>
        </p:txBody>
      </p:sp>
      <p:cxnSp>
        <p:nvCxnSpPr>
          <p:cNvPr id="33" name="直線單箭頭接點 32"/>
          <p:cNvCxnSpPr/>
          <p:nvPr/>
        </p:nvCxnSpPr>
        <p:spPr>
          <a:xfrm flipH="1">
            <a:off x="4946542" y="3221176"/>
            <a:ext cx="1206658" cy="3518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標題 1"/>
          <p:cNvSpPr txBox="1">
            <a:spLocks/>
          </p:cNvSpPr>
          <p:nvPr/>
        </p:nvSpPr>
        <p:spPr>
          <a:xfrm>
            <a:off x="811814" y="388640"/>
            <a:ext cx="4696290" cy="7361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4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BEM/BIEM </a:t>
            </a:r>
            <a:r>
              <a:rPr lang="en-US" altLang="zh-TW" sz="1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(Disadvantage: Failure)</a:t>
            </a:r>
            <a:endParaRPr lang="en-US" altLang="zh-TW" sz="1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grpSp>
        <p:nvGrpSpPr>
          <p:cNvPr id="37" name="群組 36"/>
          <p:cNvGrpSpPr/>
          <p:nvPr/>
        </p:nvGrpSpPr>
        <p:grpSpPr>
          <a:xfrm>
            <a:off x="8280480" y="2867522"/>
            <a:ext cx="612000" cy="612000"/>
            <a:chOff x="8287890" y="3069000"/>
            <a:chExt cx="612000" cy="612000"/>
          </a:xfrm>
        </p:grpSpPr>
        <p:sp>
          <p:nvSpPr>
            <p:cNvPr id="35" name="橢圓 34"/>
            <p:cNvSpPr/>
            <p:nvPr/>
          </p:nvSpPr>
          <p:spPr>
            <a:xfrm>
              <a:off x="8287890" y="3069000"/>
              <a:ext cx="612000" cy="61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b="1" dirty="0" smtClean="0">
                <a:solidFill>
                  <a:srgbClr val="7030A0"/>
                </a:solidFill>
                <a:latin typeface="+mj-ea"/>
                <a:ea typeface="+mj-ea"/>
              </a:endParaRPr>
            </a:p>
          </p:txBody>
        </p:sp>
        <p:graphicFrame>
          <p:nvGraphicFramePr>
            <p:cNvPr id="36" name="物件 35"/>
            <p:cNvGraphicFramePr>
              <a:graphicFrameLocks noChangeAspect="1"/>
            </p:cNvGraphicFramePr>
            <p:nvPr>
              <p:extLst/>
            </p:nvPr>
          </p:nvGraphicFramePr>
          <p:xfrm>
            <a:off x="8384970" y="3222945"/>
            <a:ext cx="442912" cy="276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444" name="Equation" r:id="rId8" imgW="241200" imgH="152280" progId="Equation.DSMT4">
                    <p:embed/>
                  </p:oleObj>
                </mc:Choice>
                <mc:Fallback>
                  <p:oleObj name="Equation" r:id="rId8" imgW="241200" imgH="152280" progId="Equation.DSMT4">
                    <p:embed/>
                    <p:pic>
                      <p:nvPicPr>
                        <p:cNvPr id="36" name="物件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4970" y="3222945"/>
                          <a:ext cx="442912" cy="276225"/>
                        </a:xfrm>
                        <a:prstGeom prst="rect">
                          <a:avLst/>
                        </a:prstGeom>
                        <a:noFill/>
                        <a:ln w="28575">
                          <a:noFill/>
                          <a:prstDash val="lgDash"/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" name="文字方塊 37"/>
          <p:cNvSpPr txBox="1"/>
          <p:nvPr/>
        </p:nvSpPr>
        <p:spPr>
          <a:xfrm>
            <a:off x="5655602" y="5670540"/>
            <a:ext cx="3236877" cy="338554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0000FF"/>
                </a:solidFill>
                <a:latin typeface="+mj-ea"/>
                <a:ea typeface="+mj-ea"/>
              </a:rPr>
              <a:t>Infinite solution (Not sufficient)</a:t>
            </a:r>
            <a:endParaRPr lang="zh-TW" altLang="en-US" sz="16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5652120" y="6052066"/>
            <a:ext cx="3240359" cy="338554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0000FF"/>
                </a:solidFill>
                <a:latin typeface="+mj-ea"/>
                <a:ea typeface="+mj-ea"/>
              </a:rPr>
              <a:t>No solution (Not necessary) </a:t>
            </a:r>
            <a:endParaRPr lang="en-US" altLang="zh-TW" sz="16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925584" y="5297725"/>
            <a:ext cx="27654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err="1">
                <a:solidFill>
                  <a:srgbClr val="008000"/>
                </a:solidFill>
                <a:latin typeface="+mj-ea"/>
                <a:ea typeface="+mj-ea"/>
              </a:rPr>
              <a:t>Fredholm</a:t>
            </a:r>
            <a:r>
              <a:rPr lang="en-US" altLang="zh-TW" sz="1400" b="1" dirty="0">
                <a:solidFill>
                  <a:srgbClr val="008000"/>
                </a:solidFill>
                <a:latin typeface="+mj-ea"/>
                <a:ea typeface="+mj-ea"/>
              </a:rPr>
              <a:t> alternative theorem</a:t>
            </a:r>
          </a:p>
        </p:txBody>
      </p:sp>
      <p:cxnSp>
        <p:nvCxnSpPr>
          <p:cNvPr id="40" name="直線單箭頭接點 39"/>
          <p:cNvCxnSpPr/>
          <p:nvPr/>
        </p:nvCxnSpPr>
        <p:spPr>
          <a:xfrm flipH="1">
            <a:off x="2861286" y="4229288"/>
            <a:ext cx="1206658" cy="3518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標題 1"/>
          <p:cNvSpPr txBox="1">
            <a:spLocks/>
          </p:cNvSpPr>
          <p:nvPr/>
        </p:nvSpPr>
        <p:spPr>
          <a:xfrm>
            <a:off x="-52282" y="-315416"/>
            <a:ext cx="9520826" cy="108012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(Hangzhou: paradise in the world)    </a:t>
            </a:r>
            <a:r>
              <a:rPr lang="en-US" altLang="zh-TW" sz="2800" b="1" dirty="0" smtClean="0">
                <a:solidFill>
                  <a:srgbClr val="250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(U(</a:t>
            </a:r>
            <a:r>
              <a:rPr lang="en-US" altLang="zh-TW" sz="2800" b="1" dirty="0" err="1" smtClean="0">
                <a:solidFill>
                  <a:srgbClr val="250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x,s</a:t>
            </a:r>
            <a:r>
              <a:rPr lang="en-US" altLang="zh-TW" sz="2800" b="1" dirty="0" smtClean="0">
                <a:solidFill>
                  <a:srgbClr val="250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):parasite in the BEM)</a:t>
            </a:r>
            <a:endParaRPr lang="en-US" altLang="zh-TW" sz="2800" b="1" dirty="0">
              <a:solidFill>
                <a:srgbClr val="250B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784329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 animBg="1"/>
      <p:bldP spid="32" grpId="0" animBg="1"/>
      <p:bldP spid="38" grpId="0" animBg="1"/>
      <p:bldP spid="39" grpId="0" animBg="1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/>
          <p:cNvCxnSpPr/>
          <p:nvPr/>
        </p:nvCxnSpPr>
        <p:spPr>
          <a:xfrm>
            <a:off x="0" y="2276475"/>
            <a:ext cx="9144000" cy="0"/>
          </a:xfrm>
          <a:prstGeom prst="line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51" name="物件 47"/>
          <p:cNvGraphicFramePr>
            <a:graphicFrameLocks noChangeAspect="1"/>
          </p:cNvGraphicFramePr>
          <p:nvPr/>
        </p:nvGraphicFramePr>
        <p:xfrm>
          <a:off x="1219200" y="1268413"/>
          <a:ext cx="58896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45" name="Equation" r:id="rId3" imgW="393529" imgH="228501" progId="Equation.DSMT4">
                  <p:embed/>
                </p:oleObj>
              </mc:Choice>
              <mc:Fallback>
                <p:oleObj name="Equation" r:id="rId3" imgW="393529" imgH="228501" progId="Equation.DSMT4">
                  <p:embed/>
                  <p:pic>
                    <p:nvPicPr>
                      <p:cNvPr id="2051" name="物件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268413"/>
                        <a:ext cx="588963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物件 48"/>
          <p:cNvGraphicFramePr>
            <a:graphicFrameLocks noChangeAspect="1"/>
          </p:cNvGraphicFramePr>
          <p:nvPr/>
        </p:nvGraphicFramePr>
        <p:xfrm>
          <a:off x="420688" y="1557338"/>
          <a:ext cx="24955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46" name="Equation" r:id="rId5" imgW="1663700" imgH="431800" progId="Equation.DSMT4">
                  <p:embed/>
                </p:oleObj>
              </mc:Choice>
              <mc:Fallback>
                <p:oleObj name="Equation" r:id="rId5" imgW="1663700" imgH="431800" progId="Equation.DSMT4">
                  <p:embed/>
                  <p:pic>
                    <p:nvPicPr>
                      <p:cNvPr id="2052" name="物件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8" y="1557338"/>
                        <a:ext cx="249555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物件 49"/>
          <p:cNvGraphicFramePr>
            <a:graphicFrameLocks noChangeAspect="1"/>
          </p:cNvGraphicFramePr>
          <p:nvPr/>
        </p:nvGraphicFramePr>
        <p:xfrm>
          <a:off x="395288" y="3860800"/>
          <a:ext cx="24955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47" name="Equation" r:id="rId7" imgW="1663700" imgH="431800" progId="Equation.DSMT4">
                  <p:embed/>
                </p:oleObj>
              </mc:Choice>
              <mc:Fallback>
                <p:oleObj name="Equation" r:id="rId7" imgW="1663700" imgH="431800" progId="Equation.DSMT4">
                  <p:embed/>
                  <p:pic>
                    <p:nvPicPr>
                      <p:cNvPr id="2053" name="物件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860800"/>
                        <a:ext cx="249555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物件 50"/>
          <p:cNvGraphicFramePr>
            <a:graphicFrameLocks noChangeAspect="1"/>
          </p:cNvGraphicFramePr>
          <p:nvPr/>
        </p:nvGraphicFramePr>
        <p:xfrm>
          <a:off x="1017588" y="3517900"/>
          <a:ext cx="9302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48" name="Equation" r:id="rId8" imgW="622030" imgH="228501" progId="Equation.DSMT4">
                  <p:embed/>
                </p:oleObj>
              </mc:Choice>
              <mc:Fallback>
                <p:oleObj name="Equation" r:id="rId8" imgW="622030" imgH="228501" progId="Equation.DSMT4">
                  <p:embed/>
                  <p:pic>
                    <p:nvPicPr>
                      <p:cNvPr id="2054" name="物件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7588" y="3517900"/>
                        <a:ext cx="9302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物件 51"/>
          <p:cNvGraphicFramePr>
            <a:graphicFrameLocks noChangeAspect="1"/>
          </p:cNvGraphicFramePr>
          <p:nvPr/>
        </p:nvGraphicFramePr>
        <p:xfrm>
          <a:off x="173038" y="6294438"/>
          <a:ext cx="28956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49" name="Equation" r:id="rId10" imgW="4140200" imgH="558800" progId="Equation.DSMT4">
                  <p:embed/>
                </p:oleObj>
              </mc:Choice>
              <mc:Fallback>
                <p:oleObj name="Equation" r:id="rId10" imgW="4140200" imgH="558800" progId="Equation.DSMT4">
                  <p:embed/>
                  <p:pic>
                    <p:nvPicPr>
                      <p:cNvPr id="2055" name="物件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038" y="6294438"/>
                        <a:ext cx="289560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物件 52"/>
          <p:cNvGraphicFramePr>
            <a:graphicFrameLocks noChangeAspect="1"/>
          </p:cNvGraphicFramePr>
          <p:nvPr/>
        </p:nvGraphicFramePr>
        <p:xfrm>
          <a:off x="3789363" y="1230313"/>
          <a:ext cx="1689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50" name="Equation" r:id="rId12" imgW="1130300" imgH="228600" progId="Equation.DSMT4">
                  <p:embed/>
                </p:oleObj>
              </mc:Choice>
              <mc:Fallback>
                <p:oleObj name="Equation" r:id="rId12" imgW="1130300" imgH="228600" progId="Equation.DSMT4">
                  <p:embed/>
                  <p:pic>
                    <p:nvPicPr>
                      <p:cNvPr id="2056" name="物件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9363" y="1230313"/>
                        <a:ext cx="16891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物件 53"/>
          <p:cNvGraphicFramePr>
            <a:graphicFrameLocks noChangeAspect="1"/>
          </p:cNvGraphicFramePr>
          <p:nvPr/>
        </p:nvGraphicFramePr>
        <p:xfrm>
          <a:off x="6319838" y="3663950"/>
          <a:ext cx="278923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51" name="Equation" r:id="rId14" imgW="1866900" imgH="419100" progId="Equation.DSMT4">
                  <p:embed/>
                </p:oleObj>
              </mc:Choice>
              <mc:Fallback>
                <p:oleObj name="Equation" r:id="rId14" imgW="1866900" imgH="419100" progId="Equation.DSMT4">
                  <p:embed/>
                  <p:pic>
                    <p:nvPicPr>
                      <p:cNvPr id="2057" name="物件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9838" y="3663950"/>
                        <a:ext cx="2789237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" name="物件 54"/>
          <p:cNvGraphicFramePr>
            <a:graphicFrameLocks noChangeAspect="1"/>
          </p:cNvGraphicFramePr>
          <p:nvPr/>
        </p:nvGraphicFramePr>
        <p:xfrm>
          <a:off x="7135813" y="1076325"/>
          <a:ext cx="125253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52" name="Equation" r:id="rId16" imgW="838200" imgH="419100" progId="Equation.DSMT4">
                  <p:embed/>
                </p:oleObj>
              </mc:Choice>
              <mc:Fallback>
                <p:oleObj name="Equation" r:id="rId16" imgW="838200" imgH="419100" progId="Equation.DSMT4">
                  <p:embed/>
                  <p:pic>
                    <p:nvPicPr>
                      <p:cNvPr id="2058" name="物件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5813" y="1076325"/>
                        <a:ext cx="1252537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物件 55"/>
          <p:cNvGraphicFramePr>
            <a:graphicFrameLocks noChangeAspect="1"/>
          </p:cNvGraphicFramePr>
          <p:nvPr/>
        </p:nvGraphicFramePr>
        <p:xfrm>
          <a:off x="6907213" y="1795463"/>
          <a:ext cx="16160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53" name="Equation" r:id="rId18" imgW="1079500" imgH="228600" progId="Equation.DSMT4">
                  <p:embed/>
                </p:oleObj>
              </mc:Choice>
              <mc:Fallback>
                <p:oleObj name="Equation" r:id="rId18" imgW="1079500" imgH="228600" progId="Equation.DSMT4">
                  <p:embed/>
                  <p:pic>
                    <p:nvPicPr>
                      <p:cNvPr id="2059" name="物件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7213" y="1795463"/>
                        <a:ext cx="16160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0" name="物件 56"/>
          <p:cNvGraphicFramePr>
            <a:graphicFrameLocks noChangeAspect="1"/>
          </p:cNvGraphicFramePr>
          <p:nvPr/>
        </p:nvGraphicFramePr>
        <p:xfrm>
          <a:off x="3348038" y="3748088"/>
          <a:ext cx="2824162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54" name="Equation" r:id="rId20" imgW="1892300" imgH="419100" progId="Equation.DSMT4">
                  <p:embed/>
                </p:oleObj>
              </mc:Choice>
              <mc:Fallback>
                <p:oleObj name="Equation" r:id="rId20" imgW="1892300" imgH="419100" progId="Equation.DSMT4">
                  <p:embed/>
                  <p:pic>
                    <p:nvPicPr>
                      <p:cNvPr id="2060" name="物件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3748088"/>
                        <a:ext cx="2824162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61" name="群組 69"/>
          <p:cNvGrpSpPr>
            <a:grpSpLocks/>
          </p:cNvGrpSpPr>
          <p:nvPr/>
        </p:nvGrpSpPr>
        <p:grpSpPr bwMode="auto">
          <a:xfrm>
            <a:off x="754063" y="76200"/>
            <a:ext cx="1441450" cy="1116013"/>
            <a:chOff x="754856" y="76149"/>
            <a:chExt cx="1440880" cy="1116061"/>
          </a:xfrm>
        </p:grpSpPr>
        <p:sp>
          <p:nvSpPr>
            <p:cNvPr id="12" name="橢圓 11"/>
            <p:cNvSpPr/>
            <p:nvPr/>
          </p:nvSpPr>
          <p:spPr>
            <a:xfrm>
              <a:off x="1062709" y="233319"/>
              <a:ext cx="844216" cy="89062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grpSp>
          <p:nvGrpSpPr>
            <p:cNvPr id="2179" name="群組 65"/>
            <p:cNvGrpSpPr>
              <a:grpSpLocks/>
            </p:cNvGrpSpPr>
            <p:nvPr/>
          </p:nvGrpSpPr>
          <p:grpSpPr bwMode="auto">
            <a:xfrm>
              <a:off x="754856" y="76149"/>
              <a:ext cx="1440880" cy="1116061"/>
              <a:chOff x="754856" y="76149"/>
              <a:chExt cx="1440880" cy="1116061"/>
            </a:xfrm>
          </p:grpSpPr>
          <p:cxnSp>
            <p:nvCxnSpPr>
              <p:cNvPr id="60" name="直線單箭頭接點 59"/>
              <p:cNvCxnSpPr/>
              <p:nvPr/>
            </p:nvCxnSpPr>
            <p:spPr>
              <a:xfrm>
                <a:off x="754856" y="679425"/>
                <a:ext cx="14408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單箭頭接點 61"/>
              <p:cNvCxnSpPr/>
              <p:nvPr/>
            </p:nvCxnSpPr>
            <p:spPr>
              <a:xfrm flipV="1">
                <a:off x="900848" y="76149"/>
                <a:ext cx="0" cy="11160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直線單箭頭接點 63"/>
            <p:cNvCxnSpPr>
              <a:endCxn id="12" idx="7"/>
            </p:cNvCxnSpPr>
            <p:nvPr/>
          </p:nvCxnSpPr>
          <p:spPr>
            <a:xfrm flipV="1">
              <a:off x="1489577" y="365086"/>
              <a:ext cx="295158" cy="3095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81" name="物件 64"/>
            <p:cNvGraphicFramePr>
              <a:graphicFrameLocks noChangeAspect="1"/>
            </p:cNvGraphicFramePr>
            <p:nvPr/>
          </p:nvGraphicFramePr>
          <p:xfrm>
            <a:off x="1645196" y="476672"/>
            <a:ext cx="190500" cy="209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55" name="Equation" r:id="rId22" imgW="126835" imgH="139518" progId="Equation.DSMT4">
                    <p:embed/>
                  </p:oleObj>
                </mc:Choice>
                <mc:Fallback>
                  <p:oleObj name="Equation" r:id="rId22" imgW="126835" imgH="139518" progId="Equation.DSMT4">
                    <p:embed/>
                    <p:pic>
                      <p:nvPicPr>
                        <p:cNvPr id="2181" name="物件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5196" y="476672"/>
                          <a:ext cx="190500" cy="209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82" name="物件 64"/>
            <p:cNvGraphicFramePr>
              <a:graphicFrameLocks noChangeAspect="1"/>
            </p:cNvGraphicFramePr>
            <p:nvPr/>
          </p:nvGraphicFramePr>
          <p:xfrm>
            <a:off x="1845037" y="769122"/>
            <a:ext cx="247552" cy="3429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56" name="Equation" r:id="rId24" imgW="165028" imgH="228501" progId="Equation.DSMT4">
                    <p:embed/>
                  </p:oleObj>
                </mc:Choice>
                <mc:Fallback>
                  <p:oleObj name="Equation" r:id="rId24" imgW="165028" imgH="228501" progId="Equation.DSMT4">
                    <p:embed/>
                    <p:pic>
                      <p:nvPicPr>
                        <p:cNvPr id="2182" name="物件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5037" y="769122"/>
                          <a:ext cx="247552" cy="3429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62" name="群組 95"/>
          <p:cNvGrpSpPr>
            <a:grpSpLocks/>
          </p:cNvGrpSpPr>
          <p:nvPr/>
        </p:nvGrpSpPr>
        <p:grpSpPr bwMode="auto">
          <a:xfrm>
            <a:off x="3949700" y="115888"/>
            <a:ext cx="1630363" cy="1116012"/>
            <a:chOff x="3923928" y="116632"/>
            <a:chExt cx="1630735" cy="1116061"/>
          </a:xfrm>
        </p:grpSpPr>
        <p:sp>
          <p:nvSpPr>
            <p:cNvPr id="13" name="橢圓 12"/>
            <p:cNvSpPr/>
            <p:nvPr/>
          </p:nvSpPr>
          <p:spPr>
            <a:xfrm>
              <a:off x="4068424" y="315078"/>
              <a:ext cx="1163903" cy="71917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grpSp>
          <p:nvGrpSpPr>
            <p:cNvPr id="2162" name="群組 66"/>
            <p:cNvGrpSpPr>
              <a:grpSpLocks/>
            </p:cNvGrpSpPr>
            <p:nvPr/>
          </p:nvGrpSpPr>
          <p:grpSpPr bwMode="auto">
            <a:xfrm>
              <a:off x="3923928" y="116632"/>
              <a:ext cx="1440880" cy="1116061"/>
              <a:chOff x="754856" y="116632"/>
              <a:chExt cx="1440880" cy="1116061"/>
            </a:xfrm>
          </p:grpSpPr>
          <p:cxnSp>
            <p:nvCxnSpPr>
              <p:cNvPr id="68" name="直線單箭頭接點 67"/>
              <p:cNvCxnSpPr/>
              <p:nvPr/>
            </p:nvCxnSpPr>
            <p:spPr>
              <a:xfrm>
                <a:off x="754856" y="680219"/>
                <a:ext cx="144019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單箭頭接點 68"/>
              <p:cNvCxnSpPr/>
              <p:nvPr/>
            </p:nvCxnSpPr>
            <p:spPr>
              <a:xfrm flipV="1">
                <a:off x="1485273" y="116632"/>
                <a:ext cx="0" cy="11160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3" name="群組 93"/>
            <p:cNvGrpSpPr>
              <a:grpSpLocks/>
            </p:cNvGrpSpPr>
            <p:nvPr/>
          </p:nvGrpSpPr>
          <p:grpSpPr bwMode="auto">
            <a:xfrm>
              <a:off x="4283968" y="349796"/>
              <a:ext cx="864096" cy="374513"/>
              <a:chOff x="4283968" y="349796"/>
              <a:chExt cx="864096" cy="374513"/>
            </a:xfrm>
          </p:grpSpPr>
          <p:sp>
            <p:nvSpPr>
              <p:cNvPr id="74" name="橢圓 73"/>
              <p:cNvSpPr/>
              <p:nvPr/>
            </p:nvSpPr>
            <p:spPr>
              <a:xfrm>
                <a:off x="4322482" y="629416"/>
                <a:ext cx="90508" cy="9049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75" name="橢圓 74"/>
              <p:cNvSpPr/>
              <p:nvPr/>
            </p:nvSpPr>
            <p:spPr>
              <a:xfrm>
                <a:off x="4914754" y="634179"/>
                <a:ext cx="88920" cy="9049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graphicFrame>
            <p:nvGraphicFramePr>
              <p:cNvPr id="2174" name="物件 77"/>
              <p:cNvGraphicFramePr>
                <a:graphicFrameLocks noChangeAspect="1"/>
              </p:cNvGraphicFramePr>
              <p:nvPr/>
            </p:nvGraphicFramePr>
            <p:xfrm>
              <a:off x="4283968" y="349796"/>
              <a:ext cx="20955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57" name="Equation" r:id="rId26" imgW="139700" imgH="228600" progId="Equation.DSMT4">
                      <p:embed/>
                    </p:oleObj>
                  </mc:Choice>
                  <mc:Fallback>
                    <p:oleObj name="Equation" r:id="rId26" imgW="139700" imgH="228600" progId="Equation.DSMT4">
                      <p:embed/>
                      <p:pic>
                        <p:nvPicPr>
                          <p:cNvPr id="2174" name="物件 7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83968" y="349796"/>
                            <a:ext cx="20955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5" name="物件 79"/>
              <p:cNvGraphicFramePr>
                <a:graphicFrameLocks noChangeAspect="1"/>
              </p:cNvGraphicFramePr>
              <p:nvPr/>
            </p:nvGraphicFramePr>
            <p:xfrm>
              <a:off x="4919464" y="349796"/>
              <a:ext cx="2286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58" name="Equation" r:id="rId28" imgW="152334" imgH="228501" progId="Equation.DSMT4">
                      <p:embed/>
                    </p:oleObj>
                  </mc:Choice>
                  <mc:Fallback>
                    <p:oleObj name="Equation" r:id="rId28" imgW="152334" imgH="228501" progId="Equation.DSMT4">
                      <p:embed/>
                      <p:pic>
                        <p:nvPicPr>
                          <p:cNvPr id="2175" name="物件 7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19464" y="349796"/>
                            <a:ext cx="22860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164" name="群組 92"/>
            <p:cNvGrpSpPr>
              <a:grpSpLocks/>
            </p:cNvGrpSpPr>
            <p:nvPr/>
          </p:nvGrpSpPr>
          <p:grpSpPr bwMode="auto">
            <a:xfrm>
              <a:off x="4067944" y="364580"/>
              <a:ext cx="586557" cy="670447"/>
              <a:chOff x="4067944" y="364580"/>
              <a:chExt cx="586557" cy="670447"/>
            </a:xfrm>
          </p:grpSpPr>
          <p:cxnSp>
            <p:nvCxnSpPr>
              <p:cNvPr id="82" name="直線接點 81"/>
              <p:cNvCxnSpPr/>
              <p:nvPr/>
            </p:nvCxnSpPr>
            <p:spPr>
              <a:xfrm>
                <a:off x="4068424" y="364293"/>
                <a:ext cx="0" cy="66995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單箭頭接點 86"/>
              <p:cNvCxnSpPr/>
              <p:nvPr/>
            </p:nvCxnSpPr>
            <p:spPr>
              <a:xfrm>
                <a:off x="4068424" y="835800"/>
                <a:ext cx="58592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71" name="物件 87"/>
              <p:cNvGraphicFramePr>
                <a:graphicFrameLocks noChangeAspect="1"/>
              </p:cNvGraphicFramePr>
              <p:nvPr/>
            </p:nvGraphicFramePr>
            <p:xfrm>
              <a:off x="4272490" y="815659"/>
              <a:ext cx="190500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59" name="Equation" r:id="rId30" imgW="126835" imgH="139518" progId="Equation.DSMT4">
                      <p:embed/>
                    </p:oleObj>
                  </mc:Choice>
                  <mc:Fallback>
                    <p:oleObj name="Equation" r:id="rId30" imgW="126835" imgH="139518" progId="Equation.DSMT4">
                      <p:embed/>
                      <p:pic>
                        <p:nvPicPr>
                          <p:cNvPr id="2171" name="物件 8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72490" y="815659"/>
                            <a:ext cx="190500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165" name="群組 94"/>
            <p:cNvGrpSpPr>
              <a:grpSpLocks/>
            </p:cNvGrpSpPr>
            <p:nvPr/>
          </p:nvGrpSpPr>
          <p:grpSpPr bwMode="auto">
            <a:xfrm>
              <a:off x="4619254" y="289486"/>
              <a:ext cx="935409" cy="385179"/>
              <a:chOff x="4619254" y="289486"/>
              <a:chExt cx="935409" cy="385179"/>
            </a:xfrm>
          </p:grpSpPr>
          <p:cxnSp>
            <p:nvCxnSpPr>
              <p:cNvPr id="83" name="直線接點 82"/>
              <p:cNvCxnSpPr/>
              <p:nvPr/>
            </p:nvCxnSpPr>
            <p:spPr>
              <a:xfrm flipH="1" flipV="1">
                <a:off x="4619412" y="296027"/>
                <a:ext cx="744708" cy="476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67" name="物件 88"/>
              <p:cNvGraphicFramePr>
                <a:graphicFrameLocks noChangeAspect="1"/>
              </p:cNvGraphicFramePr>
              <p:nvPr/>
            </p:nvGraphicFramePr>
            <p:xfrm>
              <a:off x="5364163" y="336550"/>
              <a:ext cx="190500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60" name="Equation" r:id="rId32" imgW="126725" imgH="177415" progId="Equation.DSMT4">
                      <p:embed/>
                    </p:oleObj>
                  </mc:Choice>
                  <mc:Fallback>
                    <p:oleObj name="Equation" r:id="rId32" imgW="126725" imgH="177415" progId="Equation.DSMT4">
                      <p:embed/>
                      <p:pic>
                        <p:nvPicPr>
                          <p:cNvPr id="2167" name="物件 8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64163" y="336550"/>
                            <a:ext cx="190500" cy="266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90" name="直線單箭頭接點 89"/>
              <p:cNvCxnSpPr>
                <a:endCxn id="13" idx="6"/>
              </p:cNvCxnSpPr>
              <p:nvPr/>
            </p:nvCxnSpPr>
            <p:spPr>
              <a:xfrm>
                <a:off x="5232327" y="289677"/>
                <a:ext cx="0" cy="3857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3" name="群組 124"/>
          <p:cNvGrpSpPr>
            <a:grpSpLocks/>
          </p:cNvGrpSpPr>
          <p:nvPr/>
        </p:nvGrpSpPr>
        <p:grpSpPr bwMode="auto">
          <a:xfrm>
            <a:off x="7375525" y="2565400"/>
            <a:ext cx="863600" cy="863600"/>
            <a:chOff x="7374789" y="2565400"/>
            <a:chExt cx="863600" cy="863600"/>
          </a:xfrm>
        </p:grpSpPr>
        <p:sp>
          <p:nvSpPr>
            <p:cNvPr id="15" name="矩形 14"/>
            <p:cNvSpPr/>
            <p:nvPr/>
          </p:nvSpPr>
          <p:spPr>
            <a:xfrm>
              <a:off x="7374789" y="2565400"/>
              <a:ext cx="863600" cy="863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grpSp>
          <p:nvGrpSpPr>
            <p:cNvPr id="2158" name="群組 106"/>
            <p:cNvGrpSpPr>
              <a:grpSpLocks/>
            </p:cNvGrpSpPr>
            <p:nvPr/>
          </p:nvGrpSpPr>
          <p:grpSpPr bwMode="auto">
            <a:xfrm>
              <a:off x="7374789" y="3068943"/>
              <a:ext cx="858949" cy="216041"/>
              <a:chOff x="7374789" y="3068943"/>
              <a:chExt cx="858949" cy="216041"/>
            </a:xfrm>
          </p:grpSpPr>
          <p:cxnSp>
            <p:nvCxnSpPr>
              <p:cNvPr id="104" name="直線單箭頭接點 103"/>
              <p:cNvCxnSpPr/>
              <p:nvPr/>
            </p:nvCxnSpPr>
            <p:spPr>
              <a:xfrm>
                <a:off x="7374789" y="3284538"/>
                <a:ext cx="85883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60" name="物件 105"/>
              <p:cNvGraphicFramePr>
                <a:graphicFrameLocks noChangeAspect="1"/>
              </p:cNvGraphicFramePr>
              <p:nvPr/>
            </p:nvGraphicFramePr>
            <p:xfrm>
              <a:off x="7699688" y="3068943"/>
              <a:ext cx="188912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61" name="Equation" r:id="rId34" imgW="126835" imgH="139518" progId="Equation.DSMT4">
                      <p:embed/>
                    </p:oleObj>
                  </mc:Choice>
                  <mc:Fallback>
                    <p:oleObj name="Equation" r:id="rId34" imgW="126835" imgH="139518" progId="Equation.DSMT4">
                      <p:embed/>
                      <p:pic>
                        <p:nvPicPr>
                          <p:cNvPr id="2160" name="物件 10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99688" y="3068943"/>
                            <a:ext cx="188912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64" name="群組 115"/>
          <p:cNvGrpSpPr>
            <a:grpSpLocks/>
          </p:cNvGrpSpPr>
          <p:nvPr/>
        </p:nvGrpSpPr>
        <p:grpSpPr bwMode="auto">
          <a:xfrm>
            <a:off x="7280275" y="206375"/>
            <a:ext cx="923925" cy="796925"/>
            <a:chOff x="4211960" y="2488059"/>
            <a:chExt cx="923925" cy="796925"/>
          </a:xfrm>
        </p:grpSpPr>
        <p:sp>
          <p:nvSpPr>
            <p:cNvPr id="14" name="等腰三角形 13"/>
            <p:cNvSpPr/>
            <p:nvPr/>
          </p:nvSpPr>
          <p:spPr>
            <a:xfrm>
              <a:off x="4211960" y="2488059"/>
              <a:ext cx="923925" cy="796925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grpSp>
          <p:nvGrpSpPr>
            <p:cNvPr id="2151" name="群組 114"/>
            <p:cNvGrpSpPr>
              <a:grpSpLocks/>
            </p:cNvGrpSpPr>
            <p:nvPr/>
          </p:nvGrpSpPr>
          <p:grpSpPr bwMode="auto">
            <a:xfrm>
              <a:off x="4215228" y="2991086"/>
              <a:ext cx="919053" cy="293898"/>
              <a:chOff x="4215228" y="2991086"/>
              <a:chExt cx="919053" cy="293898"/>
            </a:xfrm>
          </p:grpSpPr>
          <p:grpSp>
            <p:nvGrpSpPr>
              <p:cNvPr id="2152" name="群組 108"/>
              <p:cNvGrpSpPr>
                <a:grpSpLocks/>
              </p:cNvGrpSpPr>
              <p:nvPr/>
            </p:nvGrpSpPr>
            <p:grpSpPr bwMode="auto">
              <a:xfrm>
                <a:off x="4215228" y="3056620"/>
                <a:ext cx="919053" cy="228364"/>
                <a:chOff x="7379439" y="2348880"/>
                <a:chExt cx="919053" cy="228364"/>
              </a:xfrm>
            </p:grpSpPr>
            <p:cxnSp>
              <p:nvCxnSpPr>
                <p:cNvPr id="111" name="直線接點 110"/>
                <p:cNvCxnSpPr/>
                <p:nvPr/>
              </p:nvCxnSpPr>
              <p:spPr>
                <a:xfrm flipH="1" flipV="1">
                  <a:off x="7379346" y="2348644"/>
                  <a:ext cx="0" cy="2174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線接點 111"/>
                <p:cNvCxnSpPr/>
                <p:nvPr/>
              </p:nvCxnSpPr>
              <p:spPr>
                <a:xfrm flipH="1" flipV="1">
                  <a:off x="8298509" y="2359757"/>
                  <a:ext cx="0" cy="2174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線單箭頭接點 112"/>
                <p:cNvCxnSpPr/>
                <p:nvPr/>
              </p:nvCxnSpPr>
              <p:spPr>
                <a:xfrm>
                  <a:off x="7379346" y="2456594"/>
                  <a:ext cx="91916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2153" name="物件 109"/>
              <p:cNvGraphicFramePr>
                <a:graphicFrameLocks noChangeAspect="1"/>
              </p:cNvGraphicFramePr>
              <p:nvPr/>
            </p:nvGraphicFramePr>
            <p:xfrm>
              <a:off x="4572000" y="2991086"/>
              <a:ext cx="188912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62" name="Equation" r:id="rId36" imgW="126835" imgH="139518" progId="Equation.DSMT4">
                      <p:embed/>
                    </p:oleObj>
                  </mc:Choice>
                  <mc:Fallback>
                    <p:oleObj name="Equation" r:id="rId36" imgW="126835" imgH="139518" progId="Equation.DSMT4">
                      <p:embed/>
                      <p:pic>
                        <p:nvPicPr>
                          <p:cNvPr id="2153" name="物件 10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72000" y="2991086"/>
                            <a:ext cx="188912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65" name="群組 123"/>
          <p:cNvGrpSpPr>
            <a:grpSpLocks/>
          </p:cNvGrpSpPr>
          <p:nvPr/>
        </p:nvGrpSpPr>
        <p:grpSpPr bwMode="auto">
          <a:xfrm>
            <a:off x="4211638" y="2492375"/>
            <a:ext cx="982662" cy="936625"/>
            <a:chOff x="7255727" y="296068"/>
            <a:chExt cx="982662" cy="936625"/>
          </a:xfrm>
        </p:grpSpPr>
        <p:sp>
          <p:nvSpPr>
            <p:cNvPr id="16" name="一般五邊形 15"/>
            <p:cNvSpPr/>
            <p:nvPr/>
          </p:nvSpPr>
          <p:spPr>
            <a:xfrm>
              <a:off x="7255727" y="296068"/>
              <a:ext cx="982662" cy="936625"/>
            </a:xfrm>
            <a:prstGeom prst="pentagon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grpSp>
          <p:nvGrpSpPr>
            <p:cNvPr id="2144" name="群組 116"/>
            <p:cNvGrpSpPr>
              <a:grpSpLocks/>
            </p:cNvGrpSpPr>
            <p:nvPr/>
          </p:nvGrpSpPr>
          <p:grpSpPr bwMode="auto">
            <a:xfrm>
              <a:off x="7455592" y="938795"/>
              <a:ext cx="600462" cy="293898"/>
              <a:chOff x="7379439" y="2283346"/>
              <a:chExt cx="600462" cy="293898"/>
            </a:xfrm>
          </p:grpSpPr>
          <p:grpSp>
            <p:nvGrpSpPr>
              <p:cNvPr id="2145" name="群組 117"/>
              <p:cNvGrpSpPr>
                <a:grpSpLocks/>
              </p:cNvGrpSpPr>
              <p:nvPr/>
            </p:nvGrpSpPr>
            <p:grpSpPr bwMode="auto">
              <a:xfrm>
                <a:off x="7379439" y="2348880"/>
                <a:ext cx="600462" cy="228364"/>
                <a:chOff x="7379439" y="2348880"/>
                <a:chExt cx="600462" cy="228364"/>
              </a:xfrm>
            </p:grpSpPr>
            <p:cxnSp>
              <p:nvCxnSpPr>
                <p:cNvPr id="120" name="直線接點 119"/>
                <p:cNvCxnSpPr/>
                <p:nvPr/>
              </p:nvCxnSpPr>
              <p:spPr>
                <a:xfrm flipH="1" flipV="1">
                  <a:off x="7379599" y="2348644"/>
                  <a:ext cx="0" cy="2174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線接點 120"/>
                <p:cNvCxnSpPr/>
                <p:nvPr/>
              </p:nvCxnSpPr>
              <p:spPr>
                <a:xfrm flipH="1" flipV="1">
                  <a:off x="7979674" y="2359757"/>
                  <a:ext cx="0" cy="2174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線單箭頭接點 121"/>
                <p:cNvCxnSpPr/>
                <p:nvPr/>
              </p:nvCxnSpPr>
              <p:spPr>
                <a:xfrm>
                  <a:off x="7379599" y="2456594"/>
                  <a:ext cx="60007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2146" name="物件 118"/>
              <p:cNvGraphicFramePr>
                <a:graphicFrameLocks noChangeAspect="1"/>
              </p:cNvGraphicFramePr>
              <p:nvPr/>
            </p:nvGraphicFramePr>
            <p:xfrm>
              <a:off x="7592191" y="2283346"/>
              <a:ext cx="188912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63" name="Equation" r:id="rId38" imgW="126835" imgH="139518" progId="Equation.DSMT4">
                      <p:embed/>
                    </p:oleObj>
                  </mc:Choice>
                  <mc:Fallback>
                    <p:oleObj name="Equation" r:id="rId38" imgW="126835" imgH="139518" progId="Equation.DSMT4">
                      <p:embed/>
                      <p:pic>
                        <p:nvPicPr>
                          <p:cNvPr id="2146" name="物件 1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92191" y="2283346"/>
                            <a:ext cx="188912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66" name="群組 136"/>
          <p:cNvGrpSpPr>
            <a:grpSpLocks/>
          </p:cNvGrpSpPr>
          <p:nvPr/>
        </p:nvGrpSpPr>
        <p:grpSpPr bwMode="auto">
          <a:xfrm>
            <a:off x="827088" y="2460625"/>
            <a:ext cx="1296987" cy="985838"/>
            <a:chOff x="827584" y="2460401"/>
            <a:chExt cx="1296144" cy="985838"/>
          </a:xfrm>
        </p:grpSpPr>
        <p:grpSp>
          <p:nvGrpSpPr>
            <p:cNvPr id="2130" name="群組 50"/>
            <p:cNvGrpSpPr>
              <a:grpSpLocks/>
            </p:cNvGrpSpPr>
            <p:nvPr/>
          </p:nvGrpSpPr>
          <p:grpSpPr bwMode="auto">
            <a:xfrm>
              <a:off x="827584" y="2460401"/>
              <a:ext cx="1235075" cy="985838"/>
              <a:chOff x="170885" y="4889551"/>
              <a:chExt cx="1235214" cy="985217"/>
            </a:xfrm>
          </p:grpSpPr>
          <p:grpSp>
            <p:nvGrpSpPr>
              <p:cNvPr id="2138" name="群組 11"/>
              <p:cNvGrpSpPr>
                <a:grpSpLocks/>
              </p:cNvGrpSpPr>
              <p:nvPr/>
            </p:nvGrpSpPr>
            <p:grpSpPr bwMode="auto">
              <a:xfrm>
                <a:off x="411071" y="4914269"/>
                <a:ext cx="844101" cy="890995"/>
                <a:chOff x="411071" y="5373216"/>
                <a:chExt cx="844101" cy="890995"/>
              </a:xfrm>
            </p:grpSpPr>
            <p:sp>
              <p:nvSpPr>
                <p:cNvPr id="21" name="橢圓 20"/>
                <p:cNvSpPr/>
                <p:nvPr/>
              </p:nvSpPr>
              <p:spPr>
                <a:xfrm>
                  <a:off x="410468" y="5373882"/>
                  <a:ext cx="856789" cy="890027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  <p:sp>
              <p:nvSpPr>
                <p:cNvPr id="22" name="橢圓 21"/>
                <p:cNvSpPr/>
                <p:nvPr/>
              </p:nvSpPr>
              <p:spPr>
                <a:xfrm>
                  <a:off x="467588" y="5681662"/>
                  <a:ext cx="280837" cy="27446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</p:grpSp>
          <p:cxnSp>
            <p:nvCxnSpPr>
              <p:cNvPr id="19" name="直線接點 18"/>
              <p:cNvCxnSpPr/>
              <p:nvPr/>
            </p:nvCxnSpPr>
            <p:spPr>
              <a:xfrm flipH="1">
                <a:off x="350176" y="4889551"/>
                <a:ext cx="0" cy="98521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接點 19"/>
              <p:cNvCxnSpPr/>
              <p:nvPr/>
            </p:nvCxnSpPr>
            <p:spPr>
              <a:xfrm>
                <a:off x="170885" y="5355982"/>
                <a:ext cx="1235998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31" name="群組 135"/>
            <p:cNvGrpSpPr>
              <a:grpSpLocks/>
            </p:cNvGrpSpPr>
            <p:nvPr/>
          </p:nvGrpSpPr>
          <p:grpSpPr bwMode="auto">
            <a:xfrm>
              <a:off x="1165501" y="2581051"/>
              <a:ext cx="958227" cy="703933"/>
              <a:chOff x="1165501" y="2581051"/>
              <a:chExt cx="958227" cy="703933"/>
            </a:xfrm>
          </p:grpSpPr>
          <p:cxnSp>
            <p:nvCxnSpPr>
              <p:cNvPr id="127" name="直線單箭頭接點 126"/>
              <p:cNvCxnSpPr>
                <a:endCxn id="22" idx="1"/>
              </p:cNvCxnSpPr>
              <p:nvPr/>
            </p:nvCxnSpPr>
            <p:spPr>
              <a:xfrm flipH="1" flipV="1">
                <a:off x="1165501" y="2833464"/>
                <a:ext cx="99948" cy="9683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單箭頭接點 127"/>
              <p:cNvCxnSpPr>
                <a:endCxn id="21" idx="7"/>
              </p:cNvCxnSpPr>
              <p:nvPr/>
            </p:nvCxnSpPr>
            <p:spPr>
              <a:xfrm flipV="1">
                <a:off x="1489141" y="2615976"/>
                <a:ext cx="298256" cy="3143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34" name="物件 131"/>
              <p:cNvGraphicFramePr>
                <a:graphicFrameLocks noChangeAspect="1"/>
              </p:cNvGraphicFramePr>
              <p:nvPr/>
            </p:nvGraphicFramePr>
            <p:xfrm>
              <a:off x="1876078" y="2942084"/>
              <a:ext cx="24765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64" name="Equation" r:id="rId40" imgW="165028" imgH="228501" progId="Equation.DSMT4">
                      <p:embed/>
                    </p:oleObj>
                  </mc:Choice>
                  <mc:Fallback>
                    <p:oleObj name="Equation" r:id="rId40" imgW="165028" imgH="228501" progId="Equation.DSMT4">
                      <p:embed/>
                      <p:pic>
                        <p:nvPicPr>
                          <p:cNvPr id="2134" name="物件 1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76078" y="2942084"/>
                            <a:ext cx="24765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5" name="物件 132"/>
              <p:cNvGraphicFramePr>
                <a:graphicFrameLocks noChangeAspect="1"/>
              </p:cNvGraphicFramePr>
              <p:nvPr/>
            </p:nvGraphicFramePr>
            <p:xfrm>
              <a:off x="1331640" y="2924944"/>
              <a:ext cx="2286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65" name="Equation" r:id="rId42" imgW="152334" imgH="228501" progId="Equation.DSMT4">
                      <p:embed/>
                    </p:oleObj>
                  </mc:Choice>
                  <mc:Fallback>
                    <p:oleObj name="Equation" r:id="rId42" imgW="152334" imgH="228501" progId="Equation.DSMT4">
                      <p:embed/>
                      <p:pic>
                        <p:nvPicPr>
                          <p:cNvPr id="2135" name="物件 1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31640" y="2924944"/>
                            <a:ext cx="22860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6" name="物件 133"/>
              <p:cNvGraphicFramePr>
                <a:graphicFrameLocks noChangeAspect="1"/>
              </p:cNvGraphicFramePr>
              <p:nvPr/>
            </p:nvGraphicFramePr>
            <p:xfrm>
              <a:off x="1666825" y="2703289"/>
              <a:ext cx="190376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66" name="Equation" r:id="rId44" imgW="126835" imgH="139518" progId="Equation.DSMT4">
                      <p:embed/>
                    </p:oleObj>
                  </mc:Choice>
                  <mc:Fallback>
                    <p:oleObj name="Equation" r:id="rId44" imgW="126835" imgH="139518" progId="Equation.DSMT4">
                      <p:embed/>
                      <p:pic>
                        <p:nvPicPr>
                          <p:cNvPr id="2136" name="物件 1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825" y="2703289"/>
                            <a:ext cx="190376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7" name="物件 134"/>
              <p:cNvGraphicFramePr>
                <a:graphicFrameLocks noChangeAspect="1"/>
              </p:cNvGraphicFramePr>
              <p:nvPr/>
            </p:nvGraphicFramePr>
            <p:xfrm>
              <a:off x="1206749" y="2581051"/>
              <a:ext cx="190376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67" name="Equation" r:id="rId46" imgW="126725" imgH="177415" progId="Equation.DSMT4">
                      <p:embed/>
                    </p:oleObj>
                  </mc:Choice>
                  <mc:Fallback>
                    <p:oleObj name="Equation" r:id="rId46" imgW="126725" imgH="177415" progId="Equation.DSMT4">
                      <p:embed/>
                      <p:pic>
                        <p:nvPicPr>
                          <p:cNvPr id="2137" name="物件 1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06749" y="2581051"/>
                            <a:ext cx="190376" cy="266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067" name="物件 145"/>
          <p:cNvGraphicFramePr>
            <a:graphicFrameLocks noChangeAspect="1"/>
          </p:cNvGraphicFramePr>
          <p:nvPr/>
        </p:nvGraphicFramePr>
        <p:xfrm>
          <a:off x="257175" y="5491163"/>
          <a:ext cx="741363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68" name="Equation" r:id="rId48" imgW="723586" imgH="431613" progId="Equation.DSMT4">
                  <p:embed/>
                </p:oleObj>
              </mc:Choice>
              <mc:Fallback>
                <p:oleObj name="Equation" r:id="rId48" imgW="723586" imgH="431613" progId="Equation.DSMT4">
                  <p:embed/>
                  <p:pic>
                    <p:nvPicPr>
                      <p:cNvPr id="2067" name="物件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5491163"/>
                        <a:ext cx="741363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68" name="群組 154"/>
          <p:cNvGrpSpPr>
            <a:grpSpLocks/>
          </p:cNvGrpSpPr>
          <p:nvPr/>
        </p:nvGrpSpPr>
        <p:grpSpPr bwMode="auto">
          <a:xfrm>
            <a:off x="684213" y="4605338"/>
            <a:ext cx="1584325" cy="1168400"/>
            <a:chOff x="684435" y="4604990"/>
            <a:chExt cx="1583309" cy="1168478"/>
          </a:xfrm>
        </p:grpSpPr>
        <p:grpSp>
          <p:nvGrpSpPr>
            <p:cNvPr id="2114" name="群組 49"/>
            <p:cNvGrpSpPr>
              <a:grpSpLocks/>
            </p:cNvGrpSpPr>
            <p:nvPr/>
          </p:nvGrpSpPr>
          <p:grpSpPr bwMode="auto">
            <a:xfrm>
              <a:off x="754856" y="4604990"/>
              <a:ext cx="1512888" cy="984250"/>
              <a:chOff x="70002" y="5838277"/>
              <a:chExt cx="1512168" cy="985217"/>
            </a:xfrm>
          </p:grpSpPr>
          <p:grpSp>
            <p:nvGrpSpPr>
              <p:cNvPr id="2124" name="群組 22"/>
              <p:cNvGrpSpPr>
                <a:grpSpLocks/>
              </p:cNvGrpSpPr>
              <p:nvPr/>
            </p:nvGrpSpPr>
            <p:grpSpPr bwMode="auto">
              <a:xfrm>
                <a:off x="239735" y="5971678"/>
                <a:ext cx="1197846" cy="805813"/>
                <a:chOff x="302345" y="5907173"/>
                <a:chExt cx="1197846" cy="805813"/>
              </a:xfrm>
            </p:grpSpPr>
            <p:sp>
              <p:nvSpPr>
                <p:cNvPr id="27" name="套索 12"/>
                <p:cNvSpPr/>
                <p:nvPr/>
              </p:nvSpPr>
              <p:spPr>
                <a:xfrm>
                  <a:off x="301669" y="5907262"/>
                  <a:ext cx="1198809" cy="805707"/>
                </a:xfrm>
                <a:custGeom>
                  <a:avLst/>
                  <a:gdLst>
                    <a:gd name="connsiteX0" fmla="*/ 812673 w 1034368"/>
                    <a:gd name="connsiteY0" fmla="*/ 655529 h 720080"/>
                    <a:gd name="connsiteX1" fmla="*/ 284737 w 1034368"/>
                    <a:gd name="connsiteY1" fmla="*/ 681666 h 720080"/>
                    <a:gd name="connsiteX2" fmla="*/ 98043 w 1034368"/>
                    <a:gd name="connsiteY2" fmla="*/ 149115 h 720080"/>
                    <a:gd name="connsiteX3" fmla="*/ 628512 w 1034368"/>
                    <a:gd name="connsiteY3" fmla="*/ 8440 h 720080"/>
                    <a:gd name="connsiteX4" fmla="*/ 1023043 w 1034368"/>
                    <a:gd name="connsiteY4" fmla="*/ 434973 h 720080"/>
                    <a:gd name="connsiteX5" fmla="*/ 812673 w 1034368"/>
                    <a:gd name="connsiteY5" fmla="*/ 655529 h 720080"/>
                    <a:gd name="connsiteX0" fmla="*/ 701950 w 923749"/>
                    <a:gd name="connsiteY0" fmla="*/ 653693 h 727003"/>
                    <a:gd name="connsiteX1" fmla="*/ 174014 w 923749"/>
                    <a:gd name="connsiteY1" fmla="*/ 679830 h 727003"/>
                    <a:gd name="connsiteX2" fmla="*/ 82211 w 923749"/>
                    <a:gd name="connsiteY2" fmla="*/ 173159 h 727003"/>
                    <a:gd name="connsiteX3" fmla="*/ 517789 w 923749"/>
                    <a:gd name="connsiteY3" fmla="*/ 6604 h 727003"/>
                    <a:gd name="connsiteX4" fmla="*/ 912320 w 923749"/>
                    <a:gd name="connsiteY4" fmla="*/ 433137 h 727003"/>
                    <a:gd name="connsiteX5" fmla="*/ 701950 w 923749"/>
                    <a:gd name="connsiteY5" fmla="*/ 653693 h 727003"/>
                    <a:gd name="connsiteX0" fmla="*/ 755528 w 925568"/>
                    <a:gd name="connsiteY0" fmla="*/ 696825 h 749647"/>
                    <a:gd name="connsiteX1" fmla="*/ 175833 w 925568"/>
                    <a:gd name="connsiteY1" fmla="*/ 679830 h 749647"/>
                    <a:gd name="connsiteX2" fmla="*/ 84030 w 925568"/>
                    <a:gd name="connsiteY2" fmla="*/ 173159 h 749647"/>
                    <a:gd name="connsiteX3" fmla="*/ 519608 w 925568"/>
                    <a:gd name="connsiteY3" fmla="*/ 6604 h 749647"/>
                    <a:gd name="connsiteX4" fmla="*/ 914139 w 925568"/>
                    <a:gd name="connsiteY4" fmla="*/ 433137 h 749647"/>
                    <a:gd name="connsiteX5" fmla="*/ 755528 w 925568"/>
                    <a:gd name="connsiteY5" fmla="*/ 696825 h 749647"/>
                    <a:gd name="connsiteX0" fmla="*/ 755528 w 1034068"/>
                    <a:gd name="connsiteY0" fmla="*/ 696825 h 749647"/>
                    <a:gd name="connsiteX1" fmla="*/ 175833 w 1034068"/>
                    <a:gd name="connsiteY1" fmla="*/ 679830 h 749647"/>
                    <a:gd name="connsiteX2" fmla="*/ 84030 w 1034068"/>
                    <a:gd name="connsiteY2" fmla="*/ 173159 h 749647"/>
                    <a:gd name="connsiteX3" fmla="*/ 519608 w 1034068"/>
                    <a:gd name="connsiteY3" fmla="*/ 6604 h 749647"/>
                    <a:gd name="connsiteX4" fmla="*/ 1026282 w 1034068"/>
                    <a:gd name="connsiteY4" fmla="*/ 407258 h 749647"/>
                    <a:gd name="connsiteX5" fmla="*/ 755528 w 1034068"/>
                    <a:gd name="connsiteY5" fmla="*/ 696825 h 749647"/>
                    <a:gd name="connsiteX0" fmla="*/ 819215 w 1097755"/>
                    <a:gd name="connsiteY0" fmla="*/ 697964 h 751792"/>
                    <a:gd name="connsiteX1" fmla="*/ 239520 w 1097755"/>
                    <a:gd name="connsiteY1" fmla="*/ 680969 h 751792"/>
                    <a:gd name="connsiteX2" fmla="*/ 70080 w 1097755"/>
                    <a:gd name="connsiteY2" fmla="*/ 157045 h 751792"/>
                    <a:gd name="connsiteX3" fmla="*/ 583295 w 1097755"/>
                    <a:gd name="connsiteY3" fmla="*/ 7743 h 751792"/>
                    <a:gd name="connsiteX4" fmla="*/ 1089969 w 1097755"/>
                    <a:gd name="connsiteY4" fmla="*/ 408397 h 751792"/>
                    <a:gd name="connsiteX5" fmla="*/ 819215 w 1097755"/>
                    <a:gd name="connsiteY5" fmla="*/ 697964 h 751792"/>
                    <a:gd name="connsiteX0" fmla="*/ 819215 w 1097755"/>
                    <a:gd name="connsiteY0" fmla="*/ 697964 h 751792"/>
                    <a:gd name="connsiteX1" fmla="*/ 239520 w 1097755"/>
                    <a:gd name="connsiteY1" fmla="*/ 680969 h 751792"/>
                    <a:gd name="connsiteX2" fmla="*/ 70080 w 1097755"/>
                    <a:gd name="connsiteY2" fmla="*/ 157045 h 751792"/>
                    <a:gd name="connsiteX3" fmla="*/ 583295 w 1097755"/>
                    <a:gd name="connsiteY3" fmla="*/ 7743 h 751792"/>
                    <a:gd name="connsiteX4" fmla="*/ 1089969 w 1097755"/>
                    <a:gd name="connsiteY4" fmla="*/ 511914 h 751792"/>
                    <a:gd name="connsiteX5" fmla="*/ 819215 w 1097755"/>
                    <a:gd name="connsiteY5" fmla="*/ 697964 h 751792"/>
                    <a:gd name="connsiteX0" fmla="*/ 819215 w 1140023"/>
                    <a:gd name="connsiteY0" fmla="*/ 697964 h 751792"/>
                    <a:gd name="connsiteX1" fmla="*/ 239520 w 1140023"/>
                    <a:gd name="connsiteY1" fmla="*/ 680969 h 751792"/>
                    <a:gd name="connsiteX2" fmla="*/ 70080 w 1140023"/>
                    <a:gd name="connsiteY2" fmla="*/ 157045 h 751792"/>
                    <a:gd name="connsiteX3" fmla="*/ 583295 w 1140023"/>
                    <a:gd name="connsiteY3" fmla="*/ 7743 h 751792"/>
                    <a:gd name="connsiteX4" fmla="*/ 1133101 w 1140023"/>
                    <a:gd name="connsiteY4" fmla="*/ 356638 h 751792"/>
                    <a:gd name="connsiteX5" fmla="*/ 819215 w 1140023"/>
                    <a:gd name="connsiteY5" fmla="*/ 697964 h 751792"/>
                    <a:gd name="connsiteX0" fmla="*/ 819215 w 1133489"/>
                    <a:gd name="connsiteY0" fmla="*/ 697964 h 751792"/>
                    <a:gd name="connsiteX1" fmla="*/ 239520 w 1133489"/>
                    <a:gd name="connsiteY1" fmla="*/ 680969 h 751792"/>
                    <a:gd name="connsiteX2" fmla="*/ 70080 w 1133489"/>
                    <a:gd name="connsiteY2" fmla="*/ 157045 h 751792"/>
                    <a:gd name="connsiteX3" fmla="*/ 583295 w 1133489"/>
                    <a:gd name="connsiteY3" fmla="*/ 7743 h 751792"/>
                    <a:gd name="connsiteX4" fmla="*/ 877309 w 1133489"/>
                    <a:gd name="connsiteY4" fmla="*/ 97140 h 751792"/>
                    <a:gd name="connsiteX5" fmla="*/ 1133101 w 1133489"/>
                    <a:gd name="connsiteY5" fmla="*/ 356638 h 751792"/>
                    <a:gd name="connsiteX6" fmla="*/ 819215 w 1133489"/>
                    <a:gd name="connsiteY6" fmla="*/ 697964 h 751792"/>
                    <a:gd name="connsiteX0" fmla="*/ 819215 w 1133101"/>
                    <a:gd name="connsiteY0" fmla="*/ 697964 h 751792"/>
                    <a:gd name="connsiteX1" fmla="*/ 239520 w 1133101"/>
                    <a:gd name="connsiteY1" fmla="*/ 680969 h 751792"/>
                    <a:gd name="connsiteX2" fmla="*/ 70080 w 1133101"/>
                    <a:gd name="connsiteY2" fmla="*/ 157045 h 751792"/>
                    <a:gd name="connsiteX3" fmla="*/ 583295 w 1133101"/>
                    <a:gd name="connsiteY3" fmla="*/ 7743 h 751792"/>
                    <a:gd name="connsiteX4" fmla="*/ 877309 w 1133101"/>
                    <a:gd name="connsiteY4" fmla="*/ 97140 h 751792"/>
                    <a:gd name="connsiteX5" fmla="*/ 1133101 w 1133101"/>
                    <a:gd name="connsiteY5" fmla="*/ 356638 h 751792"/>
                    <a:gd name="connsiteX6" fmla="*/ 980826 w 1133101"/>
                    <a:gd name="connsiteY6" fmla="*/ 528460 h 751792"/>
                    <a:gd name="connsiteX7" fmla="*/ 819215 w 1133101"/>
                    <a:gd name="connsiteY7" fmla="*/ 697964 h 751792"/>
                    <a:gd name="connsiteX0" fmla="*/ 819215 w 1133101"/>
                    <a:gd name="connsiteY0" fmla="*/ 697964 h 751792"/>
                    <a:gd name="connsiteX1" fmla="*/ 239520 w 1133101"/>
                    <a:gd name="connsiteY1" fmla="*/ 680969 h 751792"/>
                    <a:gd name="connsiteX2" fmla="*/ 70080 w 1133101"/>
                    <a:gd name="connsiteY2" fmla="*/ 157045 h 751792"/>
                    <a:gd name="connsiteX3" fmla="*/ 583295 w 1133101"/>
                    <a:gd name="connsiteY3" fmla="*/ 7743 h 751792"/>
                    <a:gd name="connsiteX4" fmla="*/ 877309 w 1133101"/>
                    <a:gd name="connsiteY4" fmla="*/ 97140 h 751792"/>
                    <a:gd name="connsiteX5" fmla="*/ 1133101 w 1133101"/>
                    <a:gd name="connsiteY5" fmla="*/ 356638 h 751792"/>
                    <a:gd name="connsiteX6" fmla="*/ 1006705 w 1133101"/>
                    <a:gd name="connsiteY6" fmla="*/ 588845 h 751792"/>
                    <a:gd name="connsiteX7" fmla="*/ 819215 w 1133101"/>
                    <a:gd name="connsiteY7" fmla="*/ 697964 h 751792"/>
                    <a:gd name="connsiteX0" fmla="*/ 819215 w 1141727"/>
                    <a:gd name="connsiteY0" fmla="*/ 697964 h 751792"/>
                    <a:gd name="connsiteX1" fmla="*/ 239520 w 1141727"/>
                    <a:gd name="connsiteY1" fmla="*/ 680969 h 751792"/>
                    <a:gd name="connsiteX2" fmla="*/ 70080 w 1141727"/>
                    <a:gd name="connsiteY2" fmla="*/ 157045 h 751792"/>
                    <a:gd name="connsiteX3" fmla="*/ 583295 w 1141727"/>
                    <a:gd name="connsiteY3" fmla="*/ 7743 h 751792"/>
                    <a:gd name="connsiteX4" fmla="*/ 877309 w 1141727"/>
                    <a:gd name="connsiteY4" fmla="*/ 97140 h 751792"/>
                    <a:gd name="connsiteX5" fmla="*/ 1141727 w 1141727"/>
                    <a:gd name="connsiteY5" fmla="*/ 313506 h 751792"/>
                    <a:gd name="connsiteX6" fmla="*/ 1006705 w 1141727"/>
                    <a:gd name="connsiteY6" fmla="*/ 588845 h 751792"/>
                    <a:gd name="connsiteX7" fmla="*/ 819215 w 1141727"/>
                    <a:gd name="connsiteY7" fmla="*/ 697964 h 751792"/>
                    <a:gd name="connsiteX0" fmla="*/ 819215 w 1089968"/>
                    <a:gd name="connsiteY0" fmla="*/ 697964 h 751792"/>
                    <a:gd name="connsiteX1" fmla="*/ 239520 w 1089968"/>
                    <a:gd name="connsiteY1" fmla="*/ 680969 h 751792"/>
                    <a:gd name="connsiteX2" fmla="*/ 70080 w 1089968"/>
                    <a:gd name="connsiteY2" fmla="*/ 157045 h 751792"/>
                    <a:gd name="connsiteX3" fmla="*/ 583295 w 1089968"/>
                    <a:gd name="connsiteY3" fmla="*/ 7743 h 751792"/>
                    <a:gd name="connsiteX4" fmla="*/ 877309 w 1089968"/>
                    <a:gd name="connsiteY4" fmla="*/ 97140 h 751792"/>
                    <a:gd name="connsiteX5" fmla="*/ 1089968 w 1089968"/>
                    <a:gd name="connsiteY5" fmla="*/ 330759 h 751792"/>
                    <a:gd name="connsiteX6" fmla="*/ 1006705 w 1089968"/>
                    <a:gd name="connsiteY6" fmla="*/ 588845 h 751792"/>
                    <a:gd name="connsiteX7" fmla="*/ 819215 w 1089968"/>
                    <a:gd name="connsiteY7" fmla="*/ 697964 h 751792"/>
                    <a:gd name="connsiteX0" fmla="*/ 803840 w 1074593"/>
                    <a:gd name="connsiteY0" fmla="*/ 697964 h 751792"/>
                    <a:gd name="connsiteX1" fmla="*/ 224145 w 1074593"/>
                    <a:gd name="connsiteY1" fmla="*/ 680969 h 751792"/>
                    <a:gd name="connsiteX2" fmla="*/ 33799 w 1074593"/>
                    <a:gd name="connsiteY2" fmla="*/ 476702 h 751792"/>
                    <a:gd name="connsiteX3" fmla="*/ 54705 w 1074593"/>
                    <a:gd name="connsiteY3" fmla="*/ 157045 h 751792"/>
                    <a:gd name="connsiteX4" fmla="*/ 567920 w 1074593"/>
                    <a:gd name="connsiteY4" fmla="*/ 7743 h 751792"/>
                    <a:gd name="connsiteX5" fmla="*/ 861934 w 1074593"/>
                    <a:gd name="connsiteY5" fmla="*/ 97140 h 751792"/>
                    <a:gd name="connsiteX6" fmla="*/ 1074593 w 1074593"/>
                    <a:gd name="connsiteY6" fmla="*/ 330759 h 751792"/>
                    <a:gd name="connsiteX7" fmla="*/ 991330 w 1074593"/>
                    <a:gd name="connsiteY7" fmla="*/ 588845 h 751792"/>
                    <a:gd name="connsiteX8" fmla="*/ 803840 w 1074593"/>
                    <a:gd name="connsiteY8" fmla="*/ 697964 h 751792"/>
                    <a:gd name="connsiteX0" fmla="*/ 818765 w 1089518"/>
                    <a:gd name="connsiteY0" fmla="*/ 695880 h 733429"/>
                    <a:gd name="connsiteX1" fmla="*/ 239070 w 1089518"/>
                    <a:gd name="connsiteY1" fmla="*/ 678885 h 733429"/>
                    <a:gd name="connsiteX2" fmla="*/ 22844 w 1089518"/>
                    <a:gd name="connsiteY2" fmla="*/ 474618 h 733429"/>
                    <a:gd name="connsiteX3" fmla="*/ 69630 w 1089518"/>
                    <a:gd name="connsiteY3" fmla="*/ 154961 h 733429"/>
                    <a:gd name="connsiteX4" fmla="*/ 582845 w 1089518"/>
                    <a:gd name="connsiteY4" fmla="*/ 5659 h 733429"/>
                    <a:gd name="connsiteX5" fmla="*/ 876859 w 1089518"/>
                    <a:gd name="connsiteY5" fmla="*/ 95056 h 733429"/>
                    <a:gd name="connsiteX6" fmla="*/ 1089518 w 1089518"/>
                    <a:gd name="connsiteY6" fmla="*/ 328675 h 733429"/>
                    <a:gd name="connsiteX7" fmla="*/ 1006255 w 1089518"/>
                    <a:gd name="connsiteY7" fmla="*/ 586761 h 733429"/>
                    <a:gd name="connsiteX8" fmla="*/ 818765 w 1089518"/>
                    <a:gd name="connsiteY8" fmla="*/ 695880 h 7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9518" h="733429">
                      <a:moveTo>
                        <a:pt x="818765" y="695880"/>
                      </a:moveTo>
                      <a:cubicBezTo>
                        <a:pt x="663005" y="771366"/>
                        <a:pt x="371723" y="715762"/>
                        <a:pt x="239070" y="678885"/>
                      </a:cubicBezTo>
                      <a:cubicBezTo>
                        <a:pt x="106417" y="642008"/>
                        <a:pt x="51084" y="561939"/>
                        <a:pt x="22844" y="474618"/>
                      </a:cubicBezTo>
                      <a:cubicBezTo>
                        <a:pt x="-5396" y="387297"/>
                        <a:pt x="-23703" y="233121"/>
                        <a:pt x="69630" y="154961"/>
                      </a:cubicBezTo>
                      <a:cubicBezTo>
                        <a:pt x="162963" y="76801"/>
                        <a:pt x="381552" y="-25229"/>
                        <a:pt x="582845" y="5659"/>
                      </a:cubicBezTo>
                      <a:cubicBezTo>
                        <a:pt x="717383" y="-4325"/>
                        <a:pt x="785225" y="36907"/>
                        <a:pt x="876859" y="95056"/>
                      </a:cubicBezTo>
                      <a:cubicBezTo>
                        <a:pt x="968493" y="153205"/>
                        <a:pt x="1072265" y="256788"/>
                        <a:pt x="1089518" y="328675"/>
                      </a:cubicBezTo>
                      <a:lnTo>
                        <a:pt x="1006255" y="586761"/>
                      </a:lnTo>
                      <a:lnTo>
                        <a:pt x="818765" y="69588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  <p:sp>
              <p:nvSpPr>
                <p:cNvPr id="28" name="橢圓 27"/>
                <p:cNvSpPr/>
                <p:nvPr/>
              </p:nvSpPr>
              <p:spPr>
                <a:xfrm>
                  <a:off x="396812" y="6097962"/>
                  <a:ext cx="420218" cy="422718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  <p:sp>
              <p:nvSpPr>
                <p:cNvPr id="29" name="橢圓 28"/>
                <p:cNvSpPr/>
                <p:nvPr/>
              </p:nvSpPr>
              <p:spPr>
                <a:xfrm>
                  <a:off x="970845" y="6159939"/>
                  <a:ext cx="288602" cy="28764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</p:grpSp>
          <p:cxnSp>
            <p:nvCxnSpPr>
              <p:cNvPr id="25" name="直線接點 24"/>
              <p:cNvCxnSpPr/>
              <p:nvPr/>
            </p:nvCxnSpPr>
            <p:spPr>
              <a:xfrm flipH="1">
                <a:off x="841635" y="5838277"/>
                <a:ext cx="0" cy="985283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/>
              <p:cNvCxnSpPr/>
              <p:nvPr/>
            </p:nvCxnSpPr>
            <p:spPr>
              <a:xfrm>
                <a:off x="69387" y="6381772"/>
                <a:ext cx="1512783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9" name="直線單箭頭接點 138"/>
            <p:cNvCxnSpPr/>
            <p:nvPr/>
          </p:nvCxnSpPr>
          <p:spPr>
            <a:xfrm flipV="1">
              <a:off x="1737859" y="5033644"/>
              <a:ext cx="101535" cy="1111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單箭頭接點 139"/>
            <p:cNvCxnSpPr>
              <a:endCxn id="28" idx="1"/>
            </p:cNvCxnSpPr>
            <p:nvPr/>
          </p:nvCxnSpPr>
          <p:spPr>
            <a:xfrm flipH="1" flipV="1">
              <a:off x="1081055" y="4990778"/>
              <a:ext cx="139610" cy="1476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17" name="物件 141"/>
            <p:cNvGraphicFramePr>
              <a:graphicFrameLocks noChangeAspect="1"/>
            </p:cNvGraphicFramePr>
            <p:nvPr/>
          </p:nvGraphicFramePr>
          <p:xfrm>
            <a:off x="1839901" y="4901768"/>
            <a:ext cx="190500" cy="209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69" name="Equation" r:id="rId50" imgW="126835" imgH="139518" progId="Equation.DSMT4">
                    <p:embed/>
                  </p:oleObj>
                </mc:Choice>
                <mc:Fallback>
                  <p:oleObj name="Equation" r:id="rId50" imgW="126835" imgH="139518" progId="Equation.DSMT4">
                    <p:embed/>
                    <p:pic>
                      <p:nvPicPr>
                        <p:cNvPr id="2117" name="物件 1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9901" y="4901768"/>
                          <a:ext cx="190500" cy="209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18" name="物件 142"/>
            <p:cNvGraphicFramePr>
              <a:graphicFrameLocks noChangeAspect="1"/>
            </p:cNvGraphicFramePr>
            <p:nvPr/>
          </p:nvGraphicFramePr>
          <p:xfrm>
            <a:off x="1187963" y="4803427"/>
            <a:ext cx="24739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70" name="Equation" r:id="rId52" imgW="164814" imgH="177492" progId="Equation.DSMT4">
                    <p:embed/>
                  </p:oleObj>
                </mc:Choice>
                <mc:Fallback>
                  <p:oleObj name="Equation" r:id="rId52" imgW="164814" imgH="177492" progId="Equation.DSMT4">
                    <p:embed/>
                    <p:pic>
                      <p:nvPicPr>
                        <p:cNvPr id="2118" name="物件 1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7963" y="4803427"/>
                          <a:ext cx="247390" cy="266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19" name="物件 143"/>
            <p:cNvGraphicFramePr>
              <a:graphicFrameLocks noChangeAspect="1"/>
            </p:cNvGraphicFramePr>
            <p:nvPr/>
          </p:nvGraphicFramePr>
          <p:xfrm>
            <a:off x="1835696" y="5157192"/>
            <a:ext cx="24765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71" name="Equation" r:id="rId54" imgW="165028" imgH="228501" progId="Equation.DSMT4">
                    <p:embed/>
                  </p:oleObj>
                </mc:Choice>
                <mc:Fallback>
                  <p:oleObj name="Equation" r:id="rId54" imgW="165028" imgH="228501" progId="Equation.DSMT4">
                    <p:embed/>
                    <p:pic>
                      <p:nvPicPr>
                        <p:cNvPr id="2119" name="物件 1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5696" y="5157192"/>
                          <a:ext cx="247650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20" name="物件 144"/>
            <p:cNvGraphicFramePr>
              <a:graphicFrameLocks noChangeAspect="1"/>
            </p:cNvGraphicFramePr>
            <p:nvPr/>
          </p:nvGraphicFramePr>
          <p:xfrm>
            <a:off x="684435" y="5228852"/>
            <a:ext cx="551871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72" name="Equation" r:id="rId56" imgW="368300" imgH="228600" progId="Equation.DSMT4">
                    <p:embed/>
                  </p:oleObj>
                </mc:Choice>
                <mc:Fallback>
                  <p:oleObj name="Equation" r:id="rId56" imgW="368300" imgH="228600" progId="Equation.DSMT4">
                    <p:embed/>
                    <p:pic>
                      <p:nvPicPr>
                        <p:cNvPr id="2120" name="物件 1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4435" y="5228852"/>
                          <a:ext cx="551871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8" name="直線接點 147"/>
            <p:cNvCxnSpPr/>
            <p:nvPr/>
          </p:nvCxnSpPr>
          <p:spPr>
            <a:xfrm>
              <a:off x="1748964" y="5136838"/>
              <a:ext cx="0" cy="45246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單箭頭接點 150"/>
            <p:cNvCxnSpPr/>
            <p:nvPr/>
          </p:nvCxnSpPr>
          <p:spPr>
            <a:xfrm>
              <a:off x="1526856" y="5373391"/>
              <a:ext cx="22210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23" name="物件 151"/>
            <p:cNvGraphicFramePr>
              <a:graphicFrameLocks noChangeAspect="1"/>
            </p:cNvGraphicFramePr>
            <p:nvPr/>
          </p:nvGraphicFramePr>
          <p:xfrm>
            <a:off x="1552531" y="5430568"/>
            <a:ext cx="2667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73" name="Equation" r:id="rId58" imgW="177646" imgH="228402" progId="Equation.DSMT4">
                    <p:embed/>
                  </p:oleObj>
                </mc:Choice>
                <mc:Fallback>
                  <p:oleObj name="Equation" r:id="rId58" imgW="177646" imgH="228402" progId="Equation.DSMT4">
                    <p:embed/>
                    <p:pic>
                      <p:nvPicPr>
                        <p:cNvPr id="2123" name="物件 1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2531" y="5430568"/>
                          <a:ext cx="266700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69" name="物件 152"/>
          <p:cNvGraphicFramePr>
            <a:graphicFrameLocks noChangeAspect="1"/>
          </p:cNvGraphicFramePr>
          <p:nvPr/>
        </p:nvGraphicFramePr>
        <p:xfrm>
          <a:off x="1835150" y="4581525"/>
          <a:ext cx="7429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74" name="Equation" r:id="rId60" imgW="495085" imgH="228501" progId="Equation.DSMT4">
                  <p:embed/>
                </p:oleObj>
              </mc:Choice>
              <mc:Fallback>
                <p:oleObj name="Equation" r:id="rId60" imgW="495085" imgH="228501" progId="Equation.DSMT4">
                  <p:embed/>
                  <p:pic>
                    <p:nvPicPr>
                      <p:cNvPr id="2069" name="物件 1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4581525"/>
                        <a:ext cx="7429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0" name="物件 153"/>
          <p:cNvGraphicFramePr>
            <a:graphicFrameLocks noChangeAspect="1"/>
          </p:cNvGraphicFramePr>
          <p:nvPr/>
        </p:nvGraphicFramePr>
        <p:xfrm>
          <a:off x="1908175" y="5507038"/>
          <a:ext cx="909638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75" name="Equation" r:id="rId62" imgW="888614" imgH="431613" progId="Equation.DSMT4">
                  <p:embed/>
                </p:oleObj>
              </mc:Choice>
              <mc:Fallback>
                <p:oleObj name="Equation" r:id="rId62" imgW="888614" imgH="431613" progId="Equation.DSMT4">
                  <p:embed/>
                  <p:pic>
                    <p:nvPicPr>
                      <p:cNvPr id="2070" name="物件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5507038"/>
                        <a:ext cx="909638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71" name="群組 8"/>
          <p:cNvGrpSpPr>
            <a:grpSpLocks/>
          </p:cNvGrpSpPr>
          <p:nvPr/>
        </p:nvGrpSpPr>
        <p:grpSpPr bwMode="auto">
          <a:xfrm>
            <a:off x="3924300" y="4581525"/>
            <a:ext cx="1512888" cy="984250"/>
            <a:chOff x="3924300" y="4581130"/>
            <a:chExt cx="1512888" cy="984648"/>
          </a:xfrm>
        </p:grpSpPr>
        <p:grpSp>
          <p:nvGrpSpPr>
            <p:cNvPr id="2106" name="群組 49"/>
            <p:cNvGrpSpPr>
              <a:grpSpLocks/>
            </p:cNvGrpSpPr>
            <p:nvPr/>
          </p:nvGrpSpPr>
          <p:grpSpPr bwMode="auto">
            <a:xfrm>
              <a:off x="3924300" y="4581130"/>
              <a:ext cx="1512888" cy="984648"/>
              <a:chOff x="70002" y="5837879"/>
              <a:chExt cx="1512168" cy="985615"/>
            </a:xfrm>
          </p:grpSpPr>
          <p:grpSp>
            <p:nvGrpSpPr>
              <p:cNvPr id="2108" name="群組 22"/>
              <p:cNvGrpSpPr>
                <a:grpSpLocks/>
              </p:cNvGrpSpPr>
              <p:nvPr/>
            </p:nvGrpSpPr>
            <p:grpSpPr bwMode="auto">
              <a:xfrm>
                <a:off x="323881" y="6007978"/>
                <a:ext cx="1088507" cy="732851"/>
                <a:chOff x="386491" y="5943473"/>
                <a:chExt cx="1088507" cy="732851"/>
              </a:xfrm>
            </p:grpSpPr>
            <p:sp>
              <p:nvSpPr>
                <p:cNvPr id="41" name="套索 12"/>
                <p:cNvSpPr/>
                <p:nvPr/>
              </p:nvSpPr>
              <p:spPr>
                <a:xfrm>
                  <a:off x="386491" y="5943473"/>
                  <a:ext cx="1088507" cy="732852"/>
                </a:xfrm>
                <a:custGeom>
                  <a:avLst/>
                  <a:gdLst>
                    <a:gd name="connsiteX0" fmla="*/ 812673 w 1034368"/>
                    <a:gd name="connsiteY0" fmla="*/ 655529 h 720080"/>
                    <a:gd name="connsiteX1" fmla="*/ 284737 w 1034368"/>
                    <a:gd name="connsiteY1" fmla="*/ 681666 h 720080"/>
                    <a:gd name="connsiteX2" fmla="*/ 98043 w 1034368"/>
                    <a:gd name="connsiteY2" fmla="*/ 149115 h 720080"/>
                    <a:gd name="connsiteX3" fmla="*/ 628512 w 1034368"/>
                    <a:gd name="connsiteY3" fmla="*/ 8440 h 720080"/>
                    <a:gd name="connsiteX4" fmla="*/ 1023043 w 1034368"/>
                    <a:gd name="connsiteY4" fmla="*/ 434973 h 720080"/>
                    <a:gd name="connsiteX5" fmla="*/ 812673 w 1034368"/>
                    <a:gd name="connsiteY5" fmla="*/ 655529 h 720080"/>
                    <a:gd name="connsiteX0" fmla="*/ 701950 w 923749"/>
                    <a:gd name="connsiteY0" fmla="*/ 653693 h 727003"/>
                    <a:gd name="connsiteX1" fmla="*/ 174014 w 923749"/>
                    <a:gd name="connsiteY1" fmla="*/ 679830 h 727003"/>
                    <a:gd name="connsiteX2" fmla="*/ 82211 w 923749"/>
                    <a:gd name="connsiteY2" fmla="*/ 173159 h 727003"/>
                    <a:gd name="connsiteX3" fmla="*/ 517789 w 923749"/>
                    <a:gd name="connsiteY3" fmla="*/ 6604 h 727003"/>
                    <a:gd name="connsiteX4" fmla="*/ 912320 w 923749"/>
                    <a:gd name="connsiteY4" fmla="*/ 433137 h 727003"/>
                    <a:gd name="connsiteX5" fmla="*/ 701950 w 923749"/>
                    <a:gd name="connsiteY5" fmla="*/ 653693 h 727003"/>
                    <a:gd name="connsiteX0" fmla="*/ 755528 w 925568"/>
                    <a:gd name="connsiteY0" fmla="*/ 696825 h 749647"/>
                    <a:gd name="connsiteX1" fmla="*/ 175833 w 925568"/>
                    <a:gd name="connsiteY1" fmla="*/ 679830 h 749647"/>
                    <a:gd name="connsiteX2" fmla="*/ 84030 w 925568"/>
                    <a:gd name="connsiteY2" fmla="*/ 173159 h 749647"/>
                    <a:gd name="connsiteX3" fmla="*/ 519608 w 925568"/>
                    <a:gd name="connsiteY3" fmla="*/ 6604 h 749647"/>
                    <a:gd name="connsiteX4" fmla="*/ 914139 w 925568"/>
                    <a:gd name="connsiteY4" fmla="*/ 433137 h 749647"/>
                    <a:gd name="connsiteX5" fmla="*/ 755528 w 925568"/>
                    <a:gd name="connsiteY5" fmla="*/ 696825 h 749647"/>
                    <a:gd name="connsiteX0" fmla="*/ 755528 w 1034068"/>
                    <a:gd name="connsiteY0" fmla="*/ 696825 h 749647"/>
                    <a:gd name="connsiteX1" fmla="*/ 175833 w 1034068"/>
                    <a:gd name="connsiteY1" fmla="*/ 679830 h 749647"/>
                    <a:gd name="connsiteX2" fmla="*/ 84030 w 1034068"/>
                    <a:gd name="connsiteY2" fmla="*/ 173159 h 749647"/>
                    <a:gd name="connsiteX3" fmla="*/ 519608 w 1034068"/>
                    <a:gd name="connsiteY3" fmla="*/ 6604 h 749647"/>
                    <a:gd name="connsiteX4" fmla="*/ 1026282 w 1034068"/>
                    <a:gd name="connsiteY4" fmla="*/ 407258 h 749647"/>
                    <a:gd name="connsiteX5" fmla="*/ 755528 w 1034068"/>
                    <a:gd name="connsiteY5" fmla="*/ 696825 h 749647"/>
                    <a:gd name="connsiteX0" fmla="*/ 819215 w 1097755"/>
                    <a:gd name="connsiteY0" fmla="*/ 697964 h 751792"/>
                    <a:gd name="connsiteX1" fmla="*/ 239520 w 1097755"/>
                    <a:gd name="connsiteY1" fmla="*/ 680969 h 751792"/>
                    <a:gd name="connsiteX2" fmla="*/ 70080 w 1097755"/>
                    <a:gd name="connsiteY2" fmla="*/ 157045 h 751792"/>
                    <a:gd name="connsiteX3" fmla="*/ 583295 w 1097755"/>
                    <a:gd name="connsiteY3" fmla="*/ 7743 h 751792"/>
                    <a:gd name="connsiteX4" fmla="*/ 1089969 w 1097755"/>
                    <a:gd name="connsiteY4" fmla="*/ 408397 h 751792"/>
                    <a:gd name="connsiteX5" fmla="*/ 819215 w 1097755"/>
                    <a:gd name="connsiteY5" fmla="*/ 697964 h 751792"/>
                    <a:gd name="connsiteX0" fmla="*/ 819215 w 1097755"/>
                    <a:gd name="connsiteY0" fmla="*/ 697964 h 751792"/>
                    <a:gd name="connsiteX1" fmla="*/ 239520 w 1097755"/>
                    <a:gd name="connsiteY1" fmla="*/ 680969 h 751792"/>
                    <a:gd name="connsiteX2" fmla="*/ 70080 w 1097755"/>
                    <a:gd name="connsiteY2" fmla="*/ 157045 h 751792"/>
                    <a:gd name="connsiteX3" fmla="*/ 583295 w 1097755"/>
                    <a:gd name="connsiteY3" fmla="*/ 7743 h 751792"/>
                    <a:gd name="connsiteX4" fmla="*/ 1089969 w 1097755"/>
                    <a:gd name="connsiteY4" fmla="*/ 511914 h 751792"/>
                    <a:gd name="connsiteX5" fmla="*/ 819215 w 1097755"/>
                    <a:gd name="connsiteY5" fmla="*/ 697964 h 751792"/>
                    <a:gd name="connsiteX0" fmla="*/ 819215 w 1140023"/>
                    <a:gd name="connsiteY0" fmla="*/ 697964 h 751792"/>
                    <a:gd name="connsiteX1" fmla="*/ 239520 w 1140023"/>
                    <a:gd name="connsiteY1" fmla="*/ 680969 h 751792"/>
                    <a:gd name="connsiteX2" fmla="*/ 70080 w 1140023"/>
                    <a:gd name="connsiteY2" fmla="*/ 157045 h 751792"/>
                    <a:gd name="connsiteX3" fmla="*/ 583295 w 1140023"/>
                    <a:gd name="connsiteY3" fmla="*/ 7743 h 751792"/>
                    <a:gd name="connsiteX4" fmla="*/ 1133101 w 1140023"/>
                    <a:gd name="connsiteY4" fmla="*/ 356638 h 751792"/>
                    <a:gd name="connsiteX5" fmla="*/ 819215 w 1140023"/>
                    <a:gd name="connsiteY5" fmla="*/ 697964 h 751792"/>
                    <a:gd name="connsiteX0" fmla="*/ 819215 w 1133489"/>
                    <a:gd name="connsiteY0" fmla="*/ 697964 h 751792"/>
                    <a:gd name="connsiteX1" fmla="*/ 239520 w 1133489"/>
                    <a:gd name="connsiteY1" fmla="*/ 680969 h 751792"/>
                    <a:gd name="connsiteX2" fmla="*/ 70080 w 1133489"/>
                    <a:gd name="connsiteY2" fmla="*/ 157045 h 751792"/>
                    <a:gd name="connsiteX3" fmla="*/ 583295 w 1133489"/>
                    <a:gd name="connsiteY3" fmla="*/ 7743 h 751792"/>
                    <a:gd name="connsiteX4" fmla="*/ 877309 w 1133489"/>
                    <a:gd name="connsiteY4" fmla="*/ 97140 h 751792"/>
                    <a:gd name="connsiteX5" fmla="*/ 1133101 w 1133489"/>
                    <a:gd name="connsiteY5" fmla="*/ 356638 h 751792"/>
                    <a:gd name="connsiteX6" fmla="*/ 819215 w 1133489"/>
                    <a:gd name="connsiteY6" fmla="*/ 697964 h 751792"/>
                    <a:gd name="connsiteX0" fmla="*/ 819215 w 1133101"/>
                    <a:gd name="connsiteY0" fmla="*/ 697964 h 751792"/>
                    <a:gd name="connsiteX1" fmla="*/ 239520 w 1133101"/>
                    <a:gd name="connsiteY1" fmla="*/ 680969 h 751792"/>
                    <a:gd name="connsiteX2" fmla="*/ 70080 w 1133101"/>
                    <a:gd name="connsiteY2" fmla="*/ 157045 h 751792"/>
                    <a:gd name="connsiteX3" fmla="*/ 583295 w 1133101"/>
                    <a:gd name="connsiteY3" fmla="*/ 7743 h 751792"/>
                    <a:gd name="connsiteX4" fmla="*/ 877309 w 1133101"/>
                    <a:gd name="connsiteY4" fmla="*/ 97140 h 751792"/>
                    <a:gd name="connsiteX5" fmla="*/ 1133101 w 1133101"/>
                    <a:gd name="connsiteY5" fmla="*/ 356638 h 751792"/>
                    <a:gd name="connsiteX6" fmla="*/ 980826 w 1133101"/>
                    <a:gd name="connsiteY6" fmla="*/ 528460 h 751792"/>
                    <a:gd name="connsiteX7" fmla="*/ 819215 w 1133101"/>
                    <a:gd name="connsiteY7" fmla="*/ 697964 h 751792"/>
                    <a:gd name="connsiteX0" fmla="*/ 819215 w 1133101"/>
                    <a:gd name="connsiteY0" fmla="*/ 697964 h 751792"/>
                    <a:gd name="connsiteX1" fmla="*/ 239520 w 1133101"/>
                    <a:gd name="connsiteY1" fmla="*/ 680969 h 751792"/>
                    <a:gd name="connsiteX2" fmla="*/ 70080 w 1133101"/>
                    <a:gd name="connsiteY2" fmla="*/ 157045 h 751792"/>
                    <a:gd name="connsiteX3" fmla="*/ 583295 w 1133101"/>
                    <a:gd name="connsiteY3" fmla="*/ 7743 h 751792"/>
                    <a:gd name="connsiteX4" fmla="*/ 877309 w 1133101"/>
                    <a:gd name="connsiteY4" fmla="*/ 97140 h 751792"/>
                    <a:gd name="connsiteX5" fmla="*/ 1133101 w 1133101"/>
                    <a:gd name="connsiteY5" fmla="*/ 356638 h 751792"/>
                    <a:gd name="connsiteX6" fmla="*/ 1006705 w 1133101"/>
                    <a:gd name="connsiteY6" fmla="*/ 588845 h 751792"/>
                    <a:gd name="connsiteX7" fmla="*/ 819215 w 1133101"/>
                    <a:gd name="connsiteY7" fmla="*/ 697964 h 751792"/>
                    <a:gd name="connsiteX0" fmla="*/ 819215 w 1141727"/>
                    <a:gd name="connsiteY0" fmla="*/ 697964 h 751792"/>
                    <a:gd name="connsiteX1" fmla="*/ 239520 w 1141727"/>
                    <a:gd name="connsiteY1" fmla="*/ 680969 h 751792"/>
                    <a:gd name="connsiteX2" fmla="*/ 70080 w 1141727"/>
                    <a:gd name="connsiteY2" fmla="*/ 157045 h 751792"/>
                    <a:gd name="connsiteX3" fmla="*/ 583295 w 1141727"/>
                    <a:gd name="connsiteY3" fmla="*/ 7743 h 751792"/>
                    <a:gd name="connsiteX4" fmla="*/ 877309 w 1141727"/>
                    <a:gd name="connsiteY4" fmla="*/ 97140 h 751792"/>
                    <a:gd name="connsiteX5" fmla="*/ 1141727 w 1141727"/>
                    <a:gd name="connsiteY5" fmla="*/ 313506 h 751792"/>
                    <a:gd name="connsiteX6" fmla="*/ 1006705 w 1141727"/>
                    <a:gd name="connsiteY6" fmla="*/ 588845 h 751792"/>
                    <a:gd name="connsiteX7" fmla="*/ 819215 w 1141727"/>
                    <a:gd name="connsiteY7" fmla="*/ 697964 h 751792"/>
                    <a:gd name="connsiteX0" fmla="*/ 819215 w 1089968"/>
                    <a:gd name="connsiteY0" fmla="*/ 697964 h 751792"/>
                    <a:gd name="connsiteX1" fmla="*/ 239520 w 1089968"/>
                    <a:gd name="connsiteY1" fmla="*/ 680969 h 751792"/>
                    <a:gd name="connsiteX2" fmla="*/ 70080 w 1089968"/>
                    <a:gd name="connsiteY2" fmla="*/ 157045 h 751792"/>
                    <a:gd name="connsiteX3" fmla="*/ 583295 w 1089968"/>
                    <a:gd name="connsiteY3" fmla="*/ 7743 h 751792"/>
                    <a:gd name="connsiteX4" fmla="*/ 877309 w 1089968"/>
                    <a:gd name="connsiteY4" fmla="*/ 97140 h 751792"/>
                    <a:gd name="connsiteX5" fmla="*/ 1089968 w 1089968"/>
                    <a:gd name="connsiteY5" fmla="*/ 330759 h 751792"/>
                    <a:gd name="connsiteX6" fmla="*/ 1006705 w 1089968"/>
                    <a:gd name="connsiteY6" fmla="*/ 588845 h 751792"/>
                    <a:gd name="connsiteX7" fmla="*/ 819215 w 1089968"/>
                    <a:gd name="connsiteY7" fmla="*/ 697964 h 751792"/>
                    <a:gd name="connsiteX0" fmla="*/ 803840 w 1074593"/>
                    <a:gd name="connsiteY0" fmla="*/ 697964 h 751792"/>
                    <a:gd name="connsiteX1" fmla="*/ 224145 w 1074593"/>
                    <a:gd name="connsiteY1" fmla="*/ 680969 h 751792"/>
                    <a:gd name="connsiteX2" fmla="*/ 33799 w 1074593"/>
                    <a:gd name="connsiteY2" fmla="*/ 476702 h 751792"/>
                    <a:gd name="connsiteX3" fmla="*/ 54705 w 1074593"/>
                    <a:gd name="connsiteY3" fmla="*/ 157045 h 751792"/>
                    <a:gd name="connsiteX4" fmla="*/ 567920 w 1074593"/>
                    <a:gd name="connsiteY4" fmla="*/ 7743 h 751792"/>
                    <a:gd name="connsiteX5" fmla="*/ 861934 w 1074593"/>
                    <a:gd name="connsiteY5" fmla="*/ 97140 h 751792"/>
                    <a:gd name="connsiteX6" fmla="*/ 1074593 w 1074593"/>
                    <a:gd name="connsiteY6" fmla="*/ 330759 h 751792"/>
                    <a:gd name="connsiteX7" fmla="*/ 991330 w 1074593"/>
                    <a:gd name="connsiteY7" fmla="*/ 588845 h 751792"/>
                    <a:gd name="connsiteX8" fmla="*/ 803840 w 1074593"/>
                    <a:gd name="connsiteY8" fmla="*/ 697964 h 751792"/>
                    <a:gd name="connsiteX0" fmla="*/ 818765 w 1089518"/>
                    <a:gd name="connsiteY0" fmla="*/ 695880 h 733429"/>
                    <a:gd name="connsiteX1" fmla="*/ 239070 w 1089518"/>
                    <a:gd name="connsiteY1" fmla="*/ 678885 h 733429"/>
                    <a:gd name="connsiteX2" fmla="*/ 22844 w 1089518"/>
                    <a:gd name="connsiteY2" fmla="*/ 474618 h 733429"/>
                    <a:gd name="connsiteX3" fmla="*/ 69630 w 1089518"/>
                    <a:gd name="connsiteY3" fmla="*/ 154961 h 733429"/>
                    <a:gd name="connsiteX4" fmla="*/ 582845 w 1089518"/>
                    <a:gd name="connsiteY4" fmla="*/ 5659 h 733429"/>
                    <a:gd name="connsiteX5" fmla="*/ 876859 w 1089518"/>
                    <a:gd name="connsiteY5" fmla="*/ 95056 h 733429"/>
                    <a:gd name="connsiteX6" fmla="*/ 1089518 w 1089518"/>
                    <a:gd name="connsiteY6" fmla="*/ 328675 h 733429"/>
                    <a:gd name="connsiteX7" fmla="*/ 1006255 w 1089518"/>
                    <a:gd name="connsiteY7" fmla="*/ 586761 h 733429"/>
                    <a:gd name="connsiteX8" fmla="*/ 818765 w 1089518"/>
                    <a:gd name="connsiteY8" fmla="*/ 695880 h 7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9518" h="733429">
                      <a:moveTo>
                        <a:pt x="818765" y="695880"/>
                      </a:moveTo>
                      <a:cubicBezTo>
                        <a:pt x="663005" y="771366"/>
                        <a:pt x="371723" y="715762"/>
                        <a:pt x="239070" y="678885"/>
                      </a:cubicBezTo>
                      <a:cubicBezTo>
                        <a:pt x="106417" y="642008"/>
                        <a:pt x="51084" y="561939"/>
                        <a:pt x="22844" y="474618"/>
                      </a:cubicBezTo>
                      <a:cubicBezTo>
                        <a:pt x="-5396" y="387297"/>
                        <a:pt x="-23703" y="233121"/>
                        <a:pt x="69630" y="154961"/>
                      </a:cubicBezTo>
                      <a:cubicBezTo>
                        <a:pt x="162963" y="76801"/>
                        <a:pt x="381552" y="-25229"/>
                        <a:pt x="582845" y="5659"/>
                      </a:cubicBezTo>
                      <a:cubicBezTo>
                        <a:pt x="717383" y="-4325"/>
                        <a:pt x="785225" y="36907"/>
                        <a:pt x="876859" y="95056"/>
                      </a:cubicBezTo>
                      <a:cubicBezTo>
                        <a:pt x="968493" y="153205"/>
                        <a:pt x="1072265" y="256788"/>
                        <a:pt x="1089518" y="328675"/>
                      </a:cubicBezTo>
                      <a:lnTo>
                        <a:pt x="1006255" y="586761"/>
                      </a:lnTo>
                      <a:lnTo>
                        <a:pt x="818765" y="69588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  <p:sp>
              <p:nvSpPr>
                <p:cNvPr id="42" name="橢圓 41"/>
                <p:cNvSpPr/>
                <p:nvPr/>
              </p:nvSpPr>
              <p:spPr>
                <a:xfrm>
                  <a:off x="494390" y="6102443"/>
                  <a:ext cx="393513" cy="39265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  <p:sp>
              <p:nvSpPr>
                <p:cNvPr id="44" name="橢圓 43"/>
                <p:cNvSpPr/>
                <p:nvPr/>
              </p:nvSpPr>
              <p:spPr>
                <a:xfrm>
                  <a:off x="924398" y="6135826"/>
                  <a:ext cx="323696" cy="32588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</p:grpSp>
          <p:cxnSp>
            <p:nvCxnSpPr>
              <p:cNvPr id="39" name="直線接點 38"/>
              <p:cNvCxnSpPr/>
              <p:nvPr/>
            </p:nvCxnSpPr>
            <p:spPr>
              <a:xfrm flipH="1">
                <a:off x="841160" y="5837879"/>
                <a:ext cx="0" cy="985615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/>
              <p:cNvCxnSpPr/>
              <p:nvPr/>
            </p:nvCxnSpPr>
            <p:spPr>
              <a:xfrm>
                <a:off x="70002" y="6381557"/>
                <a:ext cx="1512168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107" name="物件 175"/>
            <p:cNvGraphicFramePr>
              <a:graphicFrameLocks noChangeAspect="1"/>
            </p:cNvGraphicFramePr>
            <p:nvPr/>
          </p:nvGraphicFramePr>
          <p:xfrm>
            <a:off x="4276725" y="4819349"/>
            <a:ext cx="342900" cy="2080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76" name="Equation" r:id="rId64" imgW="228600" imgH="139700" progId="Equation.DSMT4">
                    <p:embed/>
                  </p:oleObj>
                </mc:Choice>
                <mc:Fallback>
                  <p:oleObj name="Equation" r:id="rId64" imgW="228600" imgH="139700" progId="Equation.DSMT4">
                    <p:embed/>
                    <p:pic>
                      <p:nvPicPr>
                        <p:cNvPr id="2107" name="物件 1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6725" y="4819349"/>
                          <a:ext cx="342900" cy="2080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72" name="物件 55"/>
          <p:cNvGraphicFramePr>
            <a:graphicFrameLocks noChangeAspect="1"/>
          </p:cNvGraphicFramePr>
          <p:nvPr/>
        </p:nvGraphicFramePr>
        <p:xfrm>
          <a:off x="3659188" y="5876925"/>
          <a:ext cx="214788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77" name="Equation" r:id="rId66" imgW="1435100" imgH="431800" progId="Equation.DSMT4">
                  <p:embed/>
                </p:oleObj>
              </mc:Choice>
              <mc:Fallback>
                <p:oleObj name="Equation" r:id="rId66" imgW="1435100" imgH="431800" progId="Equation.DSMT4">
                  <p:embed/>
                  <p:pic>
                    <p:nvPicPr>
                      <p:cNvPr id="2072" name="物件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188" y="5876925"/>
                        <a:ext cx="214788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73" name="群組 23"/>
          <p:cNvGrpSpPr>
            <a:grpSpLocks/>
          </p:cNvGrpSpPr>
          <p:nvPr/>
        </p:nvGrpSpPr>
        <p:grpSpPr bwMode="auto">
          <a:xfrm>
            <a:off x="7019925" y="4652963"/>
            <a:ext cx="1512888" cy="1152525"/>
            <a:chOff x="7019925" y="4652963"/>
            <a:chExt cx="1512888" cy="1152525"/>
          </a:xfrm>
        </p:grpSpPr>
        <p:grpSp>
          <p:nvGrpSpPr>
            <p:cNvPr id="2094" name="群組 22"/>
            <p:cNvGrpSpPr>
              <a:grpSpLocks/>
            </p:cNvGrpSpPr>
            <p:nvPr/>
          </p:nvGrpSpPr>
          <p:grpSpPr bwMode="auto">
            <a:xfrm>
              <a:off x="7019925" y="4652963"/>
              <a:ext cx="1512888" cy="984250"/>
              <a:chOff x="7019925" y="4652963"/>
              <a:chExt cx="1512888" cy="984250"/>
            </a:xfrm>
          </p:grpSpPr>
          <p:sp>
            <p:nvSpPr>
              <p:cNvPr id="34" name="套索 12"/>
              <p:cNvSpPr/>
              <p:nvPr/>
            </p:nvSpPr>
            <p:spPr bwMode="auto">
              <a:xfrm>
                <a:off x="7273925" y="4822825"/>
                <a:ext cx="1089025" cy="731838"/>
              </a:xfrm>
              <a:custGeom>
                <a:avLst/>
                <a:gdLst>
                  <a:gd name="connsiteX0" fmla="*/ 812673 w 1034368"/>
                  <a:gd name="connsiteY0" fmla="*/ 655529 h 720080"/>
                  <a:gd name="connsiteX1" fmla="*/ 284737 w 1034368"/>
                  <a:gd name="connsiteY1" fmla="*/ 681666 h 720080"/>
                  <a:gd name="connsiteX2" fmla="*/ 98043 w 1034368"/>
                  <a:gd name="connsiteY2" fmla="*/ 149115 h 720080"/>
                  <a:gd name="connsiteX3" fmla="*/ 628512 w 1034368"/>
                  <a:gd name="connsiteY3" fmla="*/ 8440 h 720080"/>
                  <a:gd name="connsiteX4" fmla="*/ 1023043 w 1034368"/>
                  <a:gd name="connsiteY4" fmla="*/ 434973 h 720080"/>
                  <a:gd name="connsiteX5" fmla="*/ 812673 w 1034368"/>
                  <a:gd name="connsiteY5" fmla="*/ 655529 h 720080"/>
                  <a:gd name="connsiteX0" fmla="*/ 701950 w 923749"/>
                  <a:gd name="connsiteY0" fmla="*/ 653693 h 727003"/>
                  <a:gd name="connsiteX1" fmla="*/ 174014 w 923749"/>
                  <a:gd name="connsiteY1" fmla="*/ 679830 h 727003"/>
                  <a:gd name="connsiteX2" fmla="*/ 82211 w 923749"/>
                  <a:gd name="connsiteY2" fmla="*/ 173159 h 727003"/>
                  <a:gd name="connsiteX3" fmla="*/ 517789 w 923749"/>
                  <a:gd name="connsiteY3" fmla="*/ 6604 h 727003"/>
                  <a:gd name="connsiteX4" fmla="*/ 912320 w 923749"/>
                  <a:gd name="connsiteY4" fmla="*/ 433137 h 727003"/>
                  <a:gd name="connsiteX5" fmla="*/ 701950 w 923749"/>
                  <a:gd name="connsiteY5" fmla="*/ 653693 h 727003"/>
                  <a:gd name="connsiteX0" fmla="*/ 755528 w 925568"/>
                  <a:gd name="connsiteY0" fmla="*/ 696825 h 749647"/>
                  <a:gd name="connsiteX1" fmla="*/ 175833 w 925568"/>
                  <a:gd name="connsiteY1" fmla="*/ 679830 h 749647"/>
                  <a:gd name="connsiteX2" fmla="*/ 84030 w 925568"/>
                  <a:gd name="connsiteY2" fmla="*/ 173159 h 749647"/>
                  <a:gd name="connsiteX3" fmla="*/ 519608 w 925568"/>
                  <a:gd name="connsiteY3" fmla="*/ 6604 h 749647"/>
                  <a:gd name="connsiteX4" fmla="*/ 914139 w 925568"/>
                  <a:gd name="connsiteY4" fmla="*/ 433137 h 749647"/>
                  <a:gd name="connsiteX5" fmla="*/ 755528 w 925568"/>
                  <a:gd name="connsiteY5" fmla="*/ 696825 h 749647"/>
                  <a:gd name="connsiteX0" fmla="*/ 755528 w 1034068"/>
                  <a:gd name="connsiteY0" fmla="*/ 696825 h 749647"/>
                  <a:gd name="connsiteX1" fmla="*/ 175833 w 1034068"/>
                  <a:gd name="connsiteY1" fmla="*/ 679830 h 749647"/>
                  <a:gd name="connsiteX2" fmla="*/ 84030 w 1034068"/>
                  <a:gd name="connsiteY2" fmla="*/ 173159 h 749647"/>
                  <a:gd name="connsiteX3" fmla="*/ 519608 w 1034068"/>
                  <a:gd name="connsiteY3" fmla="*/ 6604 h 749647"/>
                  <a:gd name="connsiteX4" fmla="*/ 1026282 w 1034068"/>
                  <a:gd name="connsiteY4" fmla="*/ 407258 h 749647"/>
                  <a:gd name="connsiteX5" fmla="*/ 755528 w 1034068"/>
                  <a:gd name="connsiteY5" fmla="*/ 696825 h 749647"/>
                  <a:gd name="connsiteX0" fmla="*/ 819215 w 1097755"/>
                  <a:gd name="connsiteY0" fmla="*/ 697964 h 751792"/>
                  <a:gd name="connsiteX1" fmla="*/ 239520 w 1097755"/>
                  <a:gd name="connsiteY1" fmla="*/ 680969 h 751792"/>
                  <a:gd name="connsiteX2" fmla="*/ 70080 w 1097755"/>
                  <a:gd name="connsiteY2" fmla="*/ 157045 h 751792"/>
                  <a:gd name="connsiteX3" fmla="*/ 583295 w 1097755"/>
                  <a:gd name="connsiteY3" fmla="*/ 7743 h 751792"/>
                  <a:gd name="connsiteX4" fmla="*/ 1089969 w 1097755"/>
                  <a:gd name="connsiteY4" fmla="*/ 408397 h 751792"/>
                  <a:gd name="connsiteX5" fmla="*/ 819215 w 1097755"/>
                  <a:gd name="connsiteY5" fmla="*/ 697964 h 751792"/>
                  <a:gd name="connsiteX0" fmla="*/ 819215 w 1097755"/>
                  <a:gd name="connsiteY0" fmla="*/ 697964 h 751792"/>
                  <a:gd name="connsiteX1" fmla="*/ 239520 w 1097755"/>
                  <a:gd name="connsiteY1" fmla="*/ 680969 h 751792"/>
                  <a:gd name="connsiteX2" fmla="*/ 70080 w 1097755"/>
                  <a:gd name="connsiteY2" fmla="*/ 157045 h 751792"/>
                  <a:gd name="connsiteX3" fmla="*/ 583295 w 1097755"/>
                  <a:gd name="connsiteY3" fmla="*/ 7743 h 751792"/>
                  <a:gd name="connsiteX4" fmla="*/ 1089969 w 1097755"/>
                  <a:gd name="connsiteY4" fmla="*/ 511914 h 751792"/>
                  <a:gd name="connsiteX5" fmla="*/ 819215 w 1097755"/>
                  <a:gd name="connsiteY5" fmla="*/ 697964 h 751792"/>
                  <a:gd name="connsiteX0" fmla="*/ 819215 w 1140023"/>
                  <a:gd name="connsiteY0" fmla="*/ 697964 h 751792"/>
                  <a:gd name="connsiteX1" fmla="*/ 239520 w 1140023"/>
                  <a:gd name="connsiteY1" fmla="*/ 680969 h 751792"/>
                  <a:gd name="connsiteX2" fmla="*/ 70080 w 1140023"/>
                  <a:gd name="connsiteY2" fmla="*/ 157045 h 751792"/>
                  <a:gd name="connsiteX3" fmla="*/ 583295 w 1140023"/>
                  <a:gd name="connsiteY3" fmla="*/ 7743 h 751792"/>
                  <a:gd name="connsiteX4" fmla="*/ 1133101 w 1140023"/>
                  <a:gd name="connsiteY4" fmla="*/ 356638 h 751792"/>
                  <a:gd name="connsiteX5" fmla="*/ 819215 w 1140023"/>
                  <a:gd name="connsiteY5" fmla="*/ 697964 h 751792"/>
                  <a:gd name="connsiteX0" fmla="*/ 819215 w 1133489"/>
                  <a:gd name="connsiteY0" fmla="*/ 697964 h 751792"/>
                  <a:gd name="connsiteX1" fmla="*/ 239520 w 1133489"/>
                  <a:gd name="connsiteY1" fmla="*/ 680969 h 751792"/>
                  <a:gd name="connsiteX2" fmla="*/ 70080 w 1133489"/>
                  <a:gd name="connsiteY2" fmla="*/ 157045 h 751792"/>
                  <a:gd name="connsiteX3" fmla="*/ 583295 w 1133489"/>
                  <a:gd name="connsiteY3" fmla="*/ 7743 h 751792"/>
                  <a:gd name="connsiteX4" fmla="*/ 877309 w 1133489"/>
                  <a:gd name="connsiteY4" fmla="*/ 97140 h 751792"/>
                  <a:gd name="connsiteX5" fmla="*/ 1133101 w 1133489"/>
                  <a:gd name="connsiteY5" fmla="*/ 356638 h 751792"/>
                  <a:gd name="connsiteX6" fmla="*/ 819215 w 1133489"/>
                  <a:gd name="connsiteY6" fmla="*/ 697964 h 751792"/>
                  <a:gd name="connsiteX0" fmla="*/ 819215 w 1133101"/>
                  <a:gd name="connsiteY0" fmla="*/ 697964 h 751792"/>
                  <a:gd name="connsiteX1" fmla="*/ 239520 w 1133101"/>
                  <a:gd name="connsiteY1" fmla="*/ 680969 h 751792"/>
                  <a:gd name="connsiteX2" fmla="*/ 70080 w 1133101"/>
                  <a:gd name="connsiteY2" fmla="*/ 157045 h 751792"/>
                  <a:gd name="connsiteX3" fmla="*/ 583295 w 1133101"/>
                  <a:gd name="connsiteY3" fmla="*/ 7743 h 751792"/>
                  <a:gd name="connsiteX4" fmla="*/ 877309 w 1133101"/>
                  <a:gd name="connsiteY4" fmla="*/ 97140 h 751792"/>
                  <a:gd name="connsiteX5" fmla="*/ 1133101 w 1133101"/>
                  <a:gd name="connsiteY5" fmla="*/ 356638 h 751792"/>
                  <a:gd name="connsiteX6" fmla="*/ 980826 w 1133101"/>
                  <a:gd name="connsiteY6" fmla="*/ 528460 h 751792"/>
                  <a:gd name="connsiteX7" fmla="*/ 819215 w 1133101"/>
                  <a:gd name="connsiteY7" fmla="*/ 697964 h 751792"/>
                  <a:gd name="connsiteX0" fmla="*/ 819215 w 1133101"/>
                  <a:gd name="connsiteY0" fmla="*/ 697964 h 751792"/>
                  <a:gd name="connsiteX1" fmla="*/ 239520 w 1133101"/>
                  <a:gd name="connsiteY1" fmla="*/ 680969 h 751792"/>
                  <a:gd name="connsiteX2" fmla="*/ 70080 w 1133101"/>
                  <a:gd name="connsiteY2" fmla="*/ 157045 h 751792"/>
                  <a:gd name="connsiteX3" fmla="*/ 583295 w 1133101"/>
                  <a:gd name="connsiteY3" fmla="*/ 7743 h 751792"/>
                  <a:gd name="connsiteX4" fmla="*/ 877309 w 1133101"/>
                  <a:gd name="connsiteY4" fmla="*/ 97140 h 751792"/>
                  <a:gd name="connsiteX5" fmla="*/ 1133101 w 1133101"/>
                  <a:gd name="connsiteY5" fmla="*/ 356638 h 751792"/>
                  <a:gd name="connsiteX6" fmla="*/ 1006705 w 1133101"/>
                  <a:gd name="connsiteY6" fmla="*/ 588845 h 751792"/>
                  <a:gd name="connsiteX7" fmla="*/ 819215 w 1133101"/>
                  <a:gd name="connsiteY7" fmla="*/ 697964 h 751792"/>
                  <a:gd name="connsiteX0" fmla="*/ 819215 w 1141727"/>
                  <a:gd name="connsiteY0" fmla="*/ 697964 h 751792"/>
                  <a:gd name="connsiteX1" fmla="*/ 239520 w 1141727"/>
                  <a:gd name="connsiteY1" fmla="*/ 680969 h 751792"/>
                  <a:gd name="connsiteX2" fmla="*/ 70080 w 1141727"/>
                  <a:gd name="connsiteY2" fmla="*/ 157045 h 751792"/>
                  <a:gd name="connsiteX3" fmla="*/ 583295 w 1141727"/>
                  <a:gd name="connsiteY3" fmla="*/ 7743 h 751792"/>
                  <a:gd name="connsiteX4" fmla="*/ 877309 w 1141727"/>
                  <a:gd name="connsiteY4" fmla="*/ 97140 h 751792"/>
                  <a:gd name="connsiteX5" fmla="*/ 1141727 w 1141727"/>
                  <a:gd name="connsiteY5" fmla="*/ 313506 h 751792"/>
                  <a:gd name="connsiteX6" fmla="*/ 1006705 w 1141727"/>
                  <a:gd name="connsiteY6" fmla="*/ 588845 h 751792"/>
                  <a:gd name="connsiteX7" fmla="*/ 819215 w 1141727"/>
                  <a:gd name="connsiteY7" fmla="*/ 697964 h 751792"/>
                  <a:gd name="connsiteX0" fmla="*/ 819215 w 1089968"/>
                  <a:gd name="connsiteY0" fmla="*/ 697964 h 751792"/>
                  <a:gd name="connsiteX1" fmla="*/ 239520 w 1089968"/>
                  <a:gd name="connsiteY1" fmla="*/ 680969 h 751792"/>
                  <a:gd name="connsiteX2" fmla="*/ 70080 w 1089968"/>
                  <a:gd name="connsiteY2" fmla="*/ 157045 h 751792"/>
                  <a:gd name="connsiteX3" fmla="*/ 583295 w 1089968"/>
                  <a:gd name="connsiteY3" fmla="*/ 7743 h 751792"/>
                  <a:gd name="connsiteX4" fmla="*/ 877309 w 1089968"/>
                  <a:gd name="connsiteY4" fmla="*/ 97140 h 751792"/>
                  <a:gd name="connsiteX5" fmla="*/ 1089968 w 1089968"/>
                  <a:gd name="connsiteY5" fmla="*/ 330759 h 751792"/>
                  <a:gd name="connsiteX6" fmla="*/ 1006705 w 1089968"/>
                  <a:gd name="connsiteY6" fmla="*/ 588845 h 751792"/>
                  <a:gd name="connsiteX7" fmla="*/ 819215 w 1089968"/>
                  <a:gd name="connsiteY7" fmla="*/ 697964 h 751792"/>
                  <a:gd name="connsiteX0" fmla="*/ 803840 w 1074593"/>
                  <a:gd name="connsiteY0" fmla="*/ 697964 h 751792"/>
                  <a:gd name="connsiteX1" fmla="*/ 224145 w 1074593"/>
                  <a:gd name="connsiteY1" fmla="*/ 680969 h 751792"/>
                  <a:gd name="connsiteX2" fmla="*/ 33799 w 1074593"/>
                  <a:gd name="connsiteY2" fmla="*/ 476702 h 751792"/>
                  <a:gd name="connsiteX3" fmla="*/ 54705 w 1074593"/>
                  <a:gd name="connsiteY3" fmla="*/ 157045 h 751792"/>
                  <a:gd name="connsiteX4" fmla="*/ 567920 w 1074593"/>
                  <a:gd name="connsiteY4" fmla="*/ 7743 h 751792"/>
                  <a:gd name="connsiteX5" fmla="*/ 861934 w 1074593"/>
                  <a:gd name="connsiteY5" fmla="*/ 97140 h 751792"/>
                  <a:gd name="connsiteX6" fmla="*/ 1074593 w 1074593"/>
                  <a:gd name="connsiteY6" fmla="*/ 330759 h 751792"/>
                  <a:gd name="connsiteX7" fmla="*/ 991330 w 1074593"/>
                  <a:gd name="connsiteY7" fmla="*/ 588845 h 751792"/>
                  <a:gd name="connsiteX8" fmla="*/ 803840 w 1074593"/>
                  <a:gd name="connsiteY8" fmla="*/ 697964 h 751792"/>
                  <a:gd name="connsiteX0" fmla="*/ 818765 w 1089518"/>
                  <a:gd name="connsiteY0" fmla="*/ 695880 h 733429"/>
                  <a:gd name="connsiteX1" fmla="*/ 239070 w 1089518"/>
                  <a:gd name="connsiteY1" fmla="*/ 678885 h 733429"/>
                  <a:gd name="connsiteX2" fmla="*/ 22844 w 1089518"/>
                  <a:gd name="connsiteY2" fmla="*/ 474618 h 733429"/>
                  <a:gd name="connsiteX3" fmla="*/ 69630 w 1089518"/>
                  <a:gd name="connsiteY3" fmla="*/ 154961 h 733429"/>
                  <a:gd name="connsiteX4" fmla="*/ 582845 w 1089518"/>
                  <a:gd name="connsiteY4" fmla="*/ 5659 h 733429"/>
                  <a:gd name="connsiteX5" fmla="*/ 876859 w 1089518"/>
                  <a:gd name="connsiteY5" fmla="*/ 95056 h 733429"/>
                  <a:gd name="connsiteX6" fmla="*/ 1089518 w 1089518"/>
                  <a:gd name="connsiteY6" fmla="*/ 328675 h 733429"/>
                  <a:gd name="connsiteX7" fmla="*/ 1006255 w 1089518"/>
                  <a:gd name="connsiteY7" fmla="*/ 586761 h 733429"/>
                  <a:gd name="connsiteX8" fmla="*/ 818765 w 1089518"/>
                  <a:gd name="connsiteY8" fmla="*/ 695880 h 7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9518" h="733429">
                    <a:moveTo>
                      <a:pt x="818765" y="695880"/>
                    </a:moveTo>
                    <a:cubicBezTo>
                      <a:pt x="663005" y="771366"/>
                      <a:pt x="371723" y="715762"/>
                      <a:pt x="239070" y="678885"/>
                    </a:cubicBezTo>
                    <a:cubicBezTo>
                      <a:pt x="106417" y="642008"/>
                      <a:pt x="51084" y="561939"/>
                      <a:pt x="22844" y="474618"/>
                    </a:cubicBezTo>
                    <a:cubicBezTo>
                      <a:pt x="-5396" y="387297"/>
                      <a:pt x="-23703" y="233121"/>
                      <a:pt x="69630" y="154961"/>
                    </a:cubicBezTo>
                    <a:cubicBezTo>
                      <a:pt x="162963" y="76801"/>
                      <a:pt x="381552" y="-25229"/>
                      <a:pt x="582845" y="5659"/>
                    </a:cubicBezTo>
                    <a:cubicBezTo>
                      <a:pt x="717383" y="-4325"/>
                      <a:pt x="785225" y="36907"/>
                      <a:pt x="876859" y="95056"/>
                    </a:cubicBezTo>
                    <a:cubicBezTo>
                      <a:pt x="968493" y="153205"/>
                      <a:pt x="1072265" y="256788"/>
                      <a:pt x="1089518" y="328675"/>
                    </a:cubicBezTo>
                    <a:lnTo>
                      <a:pt x="1006255" y="586761"/>
                    </a:lnTo>
                    <a:lnTo>
                      <a:pt x="818765" y="69588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cxnSp>
            <p:nvCxnSpPr>
              <p:cNvPr id="32" name="直線接點 31"/>
              <p:cNvCxnSpPr/>
              <p:nvPr/>
            </p:nvCxnSpPr>
            <p:spPr bwMode="auto">
              <a:xfrm flipH="1">
                <a:off x="7791450" y="4652963"/>
                <a:ext cx="0" cy="98425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矩形 44"/>
              <p:cNvSpPr/>
              <p:nvPr/>
            </p:nvSpPr>
            <p:spPr bwMode="auto">
              <a:xfrm>
                <a:off x="7456488" y="5175250"/>
                <a:ext cx="228600" cy="381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54" name="矩形 153"/>
              <p:cNvSpPr/>
              <p:nvPr/>
            </p:nvSpPr>
            <p:spPr bwMode="auto">
              <a:xfrm>
                <a:off x="7900988" y="5173663"/>
                <a:ext cx="228600" cy="3016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cxnSp>
            <p:nvCxnSpPr>
              <p:cNvPr id="33" name="直線接點 32"/>
              <p:cNvCxnSpPr/>
              <p:nvPr/>
            </p:nvCxnSpPr>
            <p:spPr bwMode="auto">
              <a:xfrm>
                <a:off x="7019925" y="5195888"/>
                <a:ext cx="1512888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95" name="群組 128"/>
            <p:cNvGrpSpPr>
              <a:grpSpLocks/>
            </p:cNvGrpSpPr>
            <p:nvPr/>
          </p:nvGrpSpPr>
          <p:grpSpPr bwMode="auto">
            <a:xfrm>
              <a:off x="7791450" y="4864100"/>
              <a:ext cx="365125" cy="941388"/>
              <a:chOff x="4673774" y="3917802"/>
              <a:chExt cx="365125" cy="941388"/>
            </a:xfrm>
          </p:grpSpPr>
          <p:cxnSp>
            <p:nvCxnSpPr>
              <p:cNvPr id="131" name="直線接點 130"/>
              <p:cNvCxnSpPr/>
              <p:nvPr/>
            </p:nvCxnSpPr>
            <p:spPr>
              <a:xfrm>
                <a:off x="4894437" y="4209902"/>
                <a:ext cx="0" cy="3952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單箭頭接點 133"/>
              <p:cNvCxnSpPr/>
              <p:nvPr/>
            </p:nvCxnSpPr>
            <p:spPr>
              <a:xfrm>
                <a:off x="4783312" y="4190852"/>
                <a:ext cx="23653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098" name="物件 175"/>
              <p:cNvGraphicFramePr>
                <a:graphicFrameLocks noChangeAspect="1"/>
              </p:cNvGraphicFramePr>
              <p:nvPr/>
            </p:nvGraphicFramePr>
            <p:xfrm>
              <a:off x="4848399" y="3917802"/>
              <a:ext cx="190500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78" name="Equation" r:id="rId68" imgW="126720" imgH="139680" progId="Equation.DSMT4">
                      <p:embed/>
                    </p:oleObj>
                  </mc:Choice>
                  <mc:Fallback>
                    <p:oleObj name="Equation" r:id="rId68" imgW="126720" imgH="139680" progId="Equation.DSMT4">
                      <p:embed/>
                      <p:pic>
                        <p:nvPicPr>
                          <p:cNvPr id="2098" name="物件 17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48399" y="3917802"/>
                            <a:ext cx="190500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37" name="直線單箭頭接點 136"/>
              <p:cNvCxnSpPr/>
              <p:nvPr/>
            </p:nvCxnSpPr>
            <p:spPr>
              <a:xfrm>
                <a:off x="4673774" y="4498827"/>
                <a:ext cx="23495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00" name="物件 175"/>
              <p:cNvGraphicFramePr>
                <a:graphicFrameLocks noChangeAspect="1"/>
              </p:cNvGraphicFramePr>
              <p:nvPr/>
            </p:nvGraphicFramePr>
            <p:xfrm>
              <a:off x="4694684" y="4592490"/>
              <a:ext cx="190500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79" name="Equation" r:id="rId70" imgW="126725" imgH="177415" progId="Equation.DSMT4">
                      <p:embed/>
                    </p:oleObj>
                  </mc:Choice>
                  <mc:Fallback>
                    <p:oleObj name="Equation" r:id="rId70" imgW="126725" imgH="177415" progId="Equation.DSMT4">
                      <p:embed/>
                      <p:pic>
                        <p:nvPicPr>
                          <p:cNvPr id="2100" name="物件 17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94684" y="4592490"/>
                            <a:ext cx="190500" cy="266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074" name="物件 57"/>
          <p:cNvGraphicFramePr>
            <a:graphicFrameLocks noChangeAspect="1"/>
          </p:cNvGraphicFramePr>
          <p:nvPr/>
        </p:nvGraphicFramePr>
        <p:xfrm>
          <a:off x="8385175" y="96838"/>
          <a:ext cx="588963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80" name="Equation" r:id="rId72" imgW="393359" imgH="177646" progId="Equation.DSMT4">
                  <p:embed/>
                </p:oleObj>
              </mc:Choice>
              <mc:Fallback>
                <p:oleObj name="Equation" r:id="rId72" imgW="393359" imgH="177646" progId="Equation.DSMT4">
                  <p:embed/>
                  <p:pic>
                    <p:nvPicPr>
                      <p:cNvPr id="2074" name="物件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5175" y="96838"/>
                        <a:ext cx="588963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5" name="物件 57"/>
          <p:cNvGraphicFramePr>
            <a:graphicFrameLocks noChangeAspect="1"/>
          </p:cNvGraphicFramePr>
          <p:nvPr/>
        </p:nvGraphicFramePr>
        <p:xfrm>
          <a:off x="3335338" y="2435225"/>
          <a:ext cx="588962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81" name="Equation" r:id="rId74" imgW="393359" imgH="177646" progId="Equation.DSMT4">
                  <p:embed/>
                </p:oleObj>
              </mc:Choice>
              <mc:Fallback>
                <p:oleObj name="Equation" r:id="rId74" imgW="393359" imgH="177646" progId="Equation.DSMT4">
                  <p:embed/>
                  <p:pic>
                    <p:nvPicPr>
                      <p:cNvPr id="2075" name="物件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338" y="2435225"/>
                        <a:ext cx="588962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6" name="物件 57"/>
          <p:cNvGraphicFramePr>
            <a:graphicFrameLocks noChangeAspect="1"/>
          </p:cNvGraphicFramePr>
          <p:nvPr/>
        </p:nvGraphicFramePr>
        <p:xfrm>
          <a:off x="8388350" y="2432050"/>
          <a:ext cx="608013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82" name="Equation" r:id="rId76" imgW="405872" imgH="177569" progId="Equation.DSMT4">
                  <p:embed/>
                </p:oleObj>
              </mc:Choice>
              <mc:Fallback>
                <p:oleObj name="Equation" r:id="rId76" imgW="405872" imgH="177569" progId="Equation.DSMT4">
                  <p:embed/>
                  <p:pic>
                    <p:nvPicPr>
                      <p:cNvPr id="2076" name="物件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8350" y="2432050"/>
                        <a:ext cx="608013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0" name="直線接點 149"/>
          <p:cNvCxnSpPr/>
          <p:nvPr/>
        </p:nvCxnSpPr>
        <p:spPr>
          <a:xfrm>
            <a:off x="3175" y="4508500"/>
            <a:ext cx="9144000" cy="0"/>
          </a:xfrm>
          <a:prstGeom prst="line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接點 151"/>
          <p:cNvCxnSpPr/>
          <p:nvPr/>
        </p:nvCxnSpPr>
        <p:spPr>
          <a:xfrm>
            <a:off x="3203575" y="-19050"/>
            <a:ext cx="0" cy="6884988"/>
          </a:xfrm>
          <a:prstGeom prst="line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接點 152"/>
          <p:cNvCxnSpPr/>
          <p:nvPr/>
        </p:nvCxnSpPr>
        <p:spPr>
          <a:xfrm>
            <a:off x="6300788" y="-14288"/>
            <a:ext cx="0" cy="6886576"/>
          </a:xfrm>
          <a:prstGeom prst="line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80" name="物件 57"/>
          <p:cNvGraphicFramePr>
            <a:graphicFrameLocks noChangeAspect="1"/>
          </p:cNvGraphicFramePr>
          <p:nvPr/>
        </p:nvGraphicFramePr>
        <p:xfrm>
          <a:off x="5454650" y="2349500"/>
          <a:ext cx="159385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83" name="Equation" r:id="rId78" imgW="1066800" imgH="419100" progId="Equation.DSMT4">
                  <p:embed/>
                </p:oleObj>
              </mc:Choice>
              <mc:Fallback>
                <p:oleObj name="Equation" r:id="rId78" imgW="1066800" imgH="419100" progId="Equation.DSMT4">
                  <p:embed/>
                  <p:pic>
                    <p:nvPicPr>
                      <p:cNvPr id="2080" name="物件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4650" y="2349500"/>
                        <a:ext cx="1593850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1" name="直線接點 140"/>
          <p:cNvCxnSpPr/>
          <p:nvPr/>
        </p:nvCxnSpPr>
        <p:spPr bwMode="auto">
          <a:xfrm>
            <a:off x="1233488" y="5124450"/>
            <a:ext cx="0" cy="45243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141"/>
          <p:cNvCxnSpPr/>
          <p:nvPr/>
        </p:nvCxnSpPr>
        <p:spPr bwMode="auto">
          <a:xfrm>
            <a:off x="1236663" y="5373688"/>
            <a:ext cx="268287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83" name="物件 151"/>
          <p:cNvGraphicFramePr>
            <a:graphicFrameLocks noChangeAspect="1"/>
          </p:cNvGraphicFramePr>
          <p:nvPr/>
        </p:nvGraphicFramePr>
        <p:xfrm>
          <a:off x="1268413" y="5421313"/>
          <a:ext cx="266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84" name="Equation" r:id="rId80" imgW="177646" imgH="228402" progId="Equation.DSMT4">
                  <p:embed/>
                </p:oleObj>
              </mc:Choice>
              <mc:Fallback>
                <p:oleObj name="Equation" r:id="rId80" imgW="177646" imgH="228402" progId="Equation.DSMT4">
                  <p:embed/>
                  <p:pic>
                    <p:nvPicPr>
                      <p:cNvPr id="2083" name="物件 1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8413" y="5421313"/>
                        <a:ext cx="266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4" name="物件 153"/>
          <p:cNvGraphicFramePr>
            <a:graphicFrameLocks noChangeAspect="1"/>
          </p:cNvGraphicFramePr>
          <p:nvPr/>
        </p:nvGraphicFramePr>
        <p:xfrm>
          <a:off x="1908175" y="5876925"/>
          <a:ext cx="1014413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85" name="Equation" r:id="rId82" imgW="990170" imgH="431613" progId="Equation.DSMT4">
                  <p:embed/>
                </p:oleObj>
              </mc:Choice>
              <mc:Fallback>
                <p:oleObj name="Equation" r:id="rId82" imgW="990170" imgH="431613" progId="Equation.DSMT4">
                  <p:embed/>
                  <p:pic>
                    <p:nvPicPr>
                      <p:cNvPr id="2084" name="物件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5876925"/>
                        <a:ext cx="1014413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5" name="物件 145"/>
          <p:cNvGraphicFramePr>
            <a:graphicFrameLocks noChangeAspect="1"/>
          </p:cNvGraphicFramePr>
          <p:nvPr/>
        </p:nvGraphicFramePr>
        <p:xfrm>
          <a:off x="635000" y="6007100"/>
          <a:ext cx="115888" cy="18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86" name="Equation" r:id="rId84" imgW="114102" imgH="177492" progId="Equation.DSMT4">
                  <p:embed/>
                </p:oleObj>
              </mc:Choice>
              <mc:Fallback>
                <p:oleObj name="Equation" r:id="rId84" imgW="114102" imgH="177492" progId="Equation.DSMT4">
                  <p:embed/>
                  <p:pic>
                    <p:nvPicPr>
                      <p:cNvPr id="2085" name="物件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6007100"/>
                        <a:ext cx="115888" cy="182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6" name="直線單箭頭接點 145"/>
          <p:cNvCxnSpPr/>
          <p:nvPr/>
        </p:nvCxnSpPr>
        <p:spPr bwMode="auto">
          <a:xfrm flipV="1">
            <a:off x="4916488" y="4979988"/>
            <a:ext cx="101600" cy="133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單箭頭接點 146"/>
          <p:cNvCxnSpPr/>
          <p:nvPr/>
        </p:nvCxnSpPr>
        <p:spPr bwMode="auto">
          <a:xfrm flipH="1" flipV="1">
            <a:off x="4375150" y="4976813"/>
            <a:ext cx="101600" cy="1349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88" name="物件 175"/>
          <p:cNvGraphicFramePr>
            <a:graphicFrameLocks noChangeAspect="1"/>
          </p:cNvGraphicFramePr>
          <p:nvPr/>
        </p:nvGraphicFramePr>
        <p:xfrm>
          <a:off x="4826000" y="4821238"/>
          <a:ext cx="190500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87" name="Equation" r:id="rId86" imgW="126835" imgH="139518" progId="Equation.DSMT4">
                  <p:embed/>
                </p:oleObj>
              </mc:Choice>
              <mc:Fallback>
                <p:oleObj name="Equation" r:id="rId86" imgW="126835" imgH="139518" progId="Equation.DSMT4">
                  <p:embed/>
                  <p:pic>
                    <p:nvPicPr>
                      <p:cNvPr id="2088" name="物件 1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0" y="4821238"/>
                        <a:ext cx="190500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5" name="直線接點 154"/>
          <p:cNvCxnSpPr/>
          <p:nvPr/>
        </p:nvCxnSpPr>
        <p:spPr bwMode="auto">
          <a:xfrm>
            <a:off x="4878388" y="5013325"/>
            <a:ext cx="0" cy="45243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/>
          <p:cNvCxnSpPr/>
          <p:nvPr/>
        </p:nvCxnSpPr>
        <p:spPr bwMode="auto">
          <a:xfrm>
            <a:off x="4505325" y="5365750"/>
            <a:ext cx="3937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接點 158"/>
          <p:cNvCxnSpPr/>
          <p:nvPr/>
        </p:nvCxnSpPr>
        <p:spPr bwMode="auto">
          <a:xfrm>
            <a:off x="4494213" y="5010150"/>
            <a:ext cx="0" cy="45243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92" name="物件 175"/>
          <p:cNvGraphicFramePr>
            <a:graphicFrameLocks noChangeAspect="1"/>
          </p:cNvGraphicFramePr>
          <p:nvPr/>
        </p:nvGraphicFramePr>
        <p:xfrm>
          <a:off x="4356100" y="5424488"/>
          <a:ext cx="8191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88" name="Equation" r:id="rId88" imgW="545626" imgH="253780" progId="Equation.DSMT4">
                  <p:embed/>
                </p:oleObj>
              </mc:Choice>
              <mc:Fallback>
                <p:oleObj name="Equation" r:id="rId88" imgW="545626" imgH="253780" progId="Equation.DSMT4">
                  <p:embed/>
                  <p:pic>
                    <p:nvPicPr>
                      <p:cNvPr id="2092" name="物件 1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5424488"/>
                        <a:ext cx="8191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93" name="物件 55"/>
          <p:cNvGraphicFramePr>
            <a:graphicFrameLocks noChangeAspect="1"/>
          </p:cNvGraphicFramePr>
          <p:nvPr/>
        </p:nvGraphicFramePr>
        <p:xfrm>
          <a:off x="7165975" y="6038850"/>
          <a:ext cx="12922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89" name="Equation" r:id="rId90" imgW="863225" imgH="253890" progId="Equation.DSMT4">
                  <p:embed/>
                </p:oleObj>
              </mc:Choice>
              <mc:Fallback>
                <p:oleObj name="Equation" r:id="rId90" imgW="863225" imgH="253890" progId="Equation.DSMT4">
                  <p:embed/>
                  <p:pic>
                    <p:nvPicPr>
                      <p:cNvPr id="2093" name="物件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5975" y="6038850"/>
                        <a:ext cx="12922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436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333375"/>
            <a:ext cx="7197725" cy="647700"/>
          </a:xfrm>
        </p:spPr>
        <p:txBody>
          <a:bodyPr/>
          <a:lstStyle/>
          <a:p>
            <a:pPr eaLnBrk="1" hangingPunct="1"/>
            <a:r>
              <a:rPr lang="en-US" altLang="zh-TW" sz="3600" b="1" smtClean="0"/>
              <a:t>Conclusions</a:t>
            </a: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539750" y="1484784"/>
            <a:ext cx="8532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Overview of </a:t>
            </a:r>
            <a:r>
              <a:rPr lang="en-US" altLang="zh-TW" sz="2400" dirty="0" err="1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TwSIA</a:t>
            </a:r>
            <a:r>
              <a:rPr lang="en-US" altLang="zh-TW" sz="2400" dirty="0" err="1">
                <a:solidFill>
                  <a:schemeClr val="folHlink"/>
                </a:solidFill>
                <a:latin typeface="Times New Roman" panose="02020603050405020304" pitchFamily="18" charset="0"/>
              </a:rPr>
              <a:t>M</a:t>
            </a:r>
            <a:endParaRPr lang="en-US" altLang="zh-TW" sz="2400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539750" y="2175247"/>
            <a:ext cx="8532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Overview of Taiwan BEM development</a:t>
            </a:r>
            <a:endParaRPr lang="en-US" altLang="zh-TW" sz="2400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179388" y="1497013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>
                <a:solidFill>
                  <a:schemeClr val="folHlink"/>
                </a:solidFill>
                <a:latin typeface="Times New Roman" panose="02020603050405020304" pitchFamily="18" charset="0"/>
              </a:rPr>
              <a:t>1.</a:t>
            </a:r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179388" y="2132856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>
                <a:solidFill>
                  <a:schemeClr val="folHlink"/>
                </a:solidFill>
                <a:latin typeface="Times New Roman" panose="02020603050405020304" pitchFamily="18" charset="0"/>
              </a:rPr>
              <a:t>2.</a:t>
            </a:r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504825" y="2924944"/>
            <a:ext cx="8532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Paradise and parasite of BEM</a:t>
            </a:r>
          </a:p>
          <a:p>
            <a:pPr algn="l" eaLnBrk="1" hangingPunct="1"/>
            <a:r>
              <a:rPr lang="en-US" altLang="zh-TW" sz="240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Rank deficient systems in BIEM/BEM</a:t>
            </a:r>
            <a:endParaRPr lang="en-US" altLang="zh-TW" sz="2400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179388" y="2971800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>
                <a:solidFill>
                  <a:schemeClr val="folHlink"/>
                </a:solidFill>
                <a:latin typeface="Times New Roman" panose="02020603050405020304" pitchFamily="18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71390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550863" y="-152400"/>
            <a:ext cx="81153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i="1" dirty="0">
                <a:solidFill>
                  <a:schemeClr val="tx2"/>
                </a:solidFill>
              </a:rPr>
              <a:t>Citing </a:t>
            </a:r>
            <a:r>
              <a:rPr lang="en-US" altLang="zh-TW" sz="3200" i="1" dirty="0" smtClean="0">
                <a:solidFill>
                  <a:schemeClr val="tx2"/>
                </a:solidFill>
              </a:rPr>
              <a:t>records</a:t>
            </a:r>
            <a:r>
              <a:rPr lang="zh-TW" altLang="en-US" sz="3200" i="1" dirty="0" smtClean="0">
                <a:solidFill>
                  <a:schemeClr val="tx2"/>
                </a:solidFill>
              </a:rPr>
              <a:t> </a:t>
            </a:r>
            <a:r>
              <a:rPr lang="en-US" altLang="zh-TW" sz="3200" i="1" dirty="0" smtClean="0">
                <a:solidFill>
                  <a:schemeClr val="tx2"/>
                </a:solidFill>
              </a:rPr>
              <a:t>of dual BEM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i="1" dirty="0" smtClean="0">
                <a:solidFill>
                  <a:schemeClr val="tx2"/>
                </a:solidFill>
              </a:rPr>
              <a:t> </a:t>
            </a:r>
            <a:r>
              <a:rPr lang="en-US" altLang="zh-TW" sz="3200" i="1" dirty="0">
                <a:solidFill>
                  <a:schemeClr val="tx2"/>
                </a:solidFill>
              </a:rPr>
              <a:t>(updated </a:t>
            </a:r>
            <a:r>
              <a:rPr lang="en-US" altLang="zh-TW" sz="3200" i="1" dirty="0" smtClean="0">
                <a:solidFill>
                  <a:schemeClr val="tx2"/>
                </a:solidFill>
              </a:rPr>
              <a:t>June 23, 2018)</a:t>
            </a:r>
            <a:r>
              <a:rPr lang="en-US" altLang="zh-TW" sz="2400" i="1" dirty="0">
                <a:solidFill>
                  <a:schemeClr val="tx2"/>
                </a:solidFill>
              </a:rPr>
              <a:t/>
            </a:r>
            <a:br>
              <a:rPr lang="en-US" altLang="zh-TW" sz="2400" i="1" dirty="0">
                <a:solidFill>
                  <a:schemeClr val="tx2"/>
                </a:solidFill>
              </a:rPr>
            </a:br>
            <a:endParaRPr lang="en-US" altLang="zh-TW" sz="2400" i="1" dirty="0">
              <a:solidFill>
                <a:schemeClr val="tx2"/>
              </a:solidFill>
            </a:endParaRPr>
          </a:p>
        </p:txBody>
      </p:sp>
      <p:pic>
        <p:nvPicPr>
          <p:cNvPr id="3078" name="Picture 4" descr="ASCE - Journal of Engineering Mechanics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68" y="2060847"/>
            <a:ext cx="2351112" cy="33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" descr="AMREAD_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44824"/>
            <a:ext cx="2908827" cy="367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 Box 10"/>
          <p:cNvSpPr txBox="1">
            <a:spLocks noChangeArrowheads="1"/>
          </p:cNvSpPr>
          <p:nvPr/>
        </p:nvSpPr>
        <p:spPr bwMode="auto">
          <a:xfrm>
            <a:off x="683568" y="1124744"/>
            <a:ext cx="33035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dirty="0">
                <a:solidFill>
                  <a:srgbClr val="FF3300"/>
                </a:solidFill>
                <a:latin typeface="Times New Roman" pitchFamily="18" charset="0"/>
              </a:rPr>
              <a:t>Hong and Chen, 1988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dirty="0">
                <a:solidFill>
                  <a:srgbClr val="FF3300"/>
                </a:solidFill>
                <a:latin typeface="Times New Roman" pitchFamily="18" charset="0"/>
              </a:rPr>
              <a:t>ASCE-EM</a:t>
            </a:r>
          </a:p>
        </p:txBody>
      </p:sp>
      <p:sp>
        <p:nvSpPr>
          <p:cNvPr id="3088" name="Text Box 14"/>
          <p:cNvSpPr txBox="1">
            <a:spLocks noChangeArrowheads="1"/>
          </p:cNvSpPr>
          <p:nvPr/>
        </p:nvSpPr>
        <p:spPr bwMode="auto">
          <a:xfrm>
            <a:off x="862088" y="5313402"/>
            <a:ext cx="273504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 dirty="0" smtClean="0">
                <a:latin typeface="Times New Roman" pitchFamily="18" charset="0"/>
              </a:rPr>
              <a:t>WOS: </a:t>
            </a:r>
            <a:r>
              <a:rPr lang="en-US" altLang="zh-TW" sz="4000" dirty="0" smtClean="0">
                <a:latin typeface="Times New Roman" pitchFamily="18" charset="0"/>
              </a:rPr>
              <a:t>203</a:t>
            </a:r>
            <a:endParaRPr lang="en-US" altLang="zh-TW" sz="4000" dirty="0" smtClean="0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 dirty="0" smtClean="0">
                <a:latin typeface="Times New Roman" pitchFamily="18" charset="0"/>
              </a:rPr>
              <a:t>Google: 307</a:t>
            </a:r>
            <a:endParaRPr lang="en-US" altLang="zh-TW" sz="4000" dirty="0">
              <a:latin typeface="Times New Roman" pitchFamily="18" charset="0"/>
            </a:endParaRPr>
          </a:p>
        </p:txBody>
      </p:sp>
      <p:sp>
        <p:nvSpPr>
          <p:cNvPr id="3089" name="Text Box 15"/>
          <p:cNvSpPr txBox="1">
            <a:spLocks noChangeArrowheads="1"/>
          </p:cNvSpPr>
          <p:nvPr/>
        </p:nvSpPr>
        <p:spPr bwMode="auto">
          <a:xfrm>
            <a:off x="5321608" y="5373216"/>
            <a:ext cx="273504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 dirty="0" smtClean="0">
                <a:latin typeface="Times New Roman" pitchFamily="18" charset="0"/>
              </a:rPr>
              <a:t>WOS</a:t>
            </a:r>
            <a:r>
              <a:rPr lang="en-US" altLang="zh-TW" sz="4000" smtClean="0">
                <a:latin typeface="Times New Roman" pitchFamily="18" charset="0"/>
              </a:rPr>
              <a:t>: </a:t>
            </a:r>
            <a:r>
              <a:rPr lang="en-US" altLang="zh-TW" sz="4000" smtClean="0">
                <a:latin typeface="Times New Roman" pitchFamily="18" charset="0"/>
              </a:rPr>
              <a:t>284</a:t>
            </a:r>
            <a:endParaRPr lang="en-US" altLang="zh-TW" sz="4000" dirty="0" smtClean="0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 dirty="0" smtClean="0">
                <a:latin typeface="Times New Roman" pitchFamily="18" charset="0"/>
              </a:rPr>
              <a:t>Google: 387</a:t>
            </a:r>
            <a:endParaRPr lang="en-US" altLang="zh-TW" sz="4000" dirty="0">
              <a:latin typeface="Times New Roman" pitchFamily="18" charset="0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5213362" y="908720"/>
            <a:ext cx="333456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dirty="0" smtClean="0">
                <a:solidFill>
                  <a:srgbClr val="FF3300"/>
                </a:solidFill>
                <a:latin typeface="Times New Roman" pitchFamily="18" charset="0"/>
              </a:rPr>
              <a:t>Chen and Hong, 1999</a:t>
            </a:r>
            <a:endParaRPr lang="en-US" altLang="zh-TW" dirty="0">
              <a:solidFill>
                <a:srgbClr val="FF3300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dirty="0" smtClean="0">
                <a:solidFill>
                  <a:srgbClr val="FF3300"/>
                </a:solidFill>
                <a:latin typeface="Times New Roman" pitchFamily="18" charset="0"/>
              </a:rPr>
              <a:t>ASME-AMR</a:t>
            </a:r>
            <a:endParaRPr lang="en-US" altLang="zh-TW" dirty="0">
              <a:solidFill>
                <a:srgbClr val="FF33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11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日期版面配置區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fld id="{321DEB4C-A56D-4310-A7AF-B77EB20E1B76}" type="datetime1">
              <a:rPr lang="zh-TW" altLang="en-US"/>
              <a:pPr/>
              <a:t>2018/6/23</a:t>
            </a:fld>
            <a:endParaRPr lang="en-US" altLang="zh-TW"/>
          </a:p>
        </p:txBody>
      </p:sp>
      <p:sp>
        <p:nvSpPr>
          <p:cNvPr id="33" name="投影片編號版面配置區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 altLang="zh-TW"/>
              <a:t>    Page </a:t>
            </a:r>
            <a:fld id="{5E4A694D-E1A0-451A-885A-5983987E0121}" type="slidenum">
              <a:rPr lang="en-US" altLang="zh-TW"/>
              <a:pPr/>
              <a:t>29</a:t>
            </a:fld>
            <a:endParaRPr lang="en-US" altLang="zh-TW"/>
          </a:p>
        </p:txBody>
      </p:sp>
      <p:sp>
        <p:nvSpPr>
          <p:cNvPr id="1284230" name="Text Box 134"/>
          <p:cNvSpPr txBox="1">
            <a:spLocks noChangeArrowheads="1"/>
          </p:cNvSpPr>
          <p:nvPr/>
        </p:nvSpPr>
        <p:spPr bwMode="auto">
          <a:xfrm>
            <a:off x="1196677" y="-47625"/>
            <a:ext cx="65436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4400" dirty="0" smtClean="0">
                <a:solidFill>
                  <a:schemeClr val="tx2"/>
                </a:solidFill>
                <a:ea typeface="標楷體" panose="03000509000000000000" pitchFamily="65" charset="-120"/>
              </a:rPr>
              <a:t>New direction </a:t>
            </a:r>
            <a:r>
              <a:rPr lang="zh-TW" altLang="en-US" sz="4400" dirty="0" smtClean="0">
                <a:solidFill>
                  <a:schemeClr val="tx2"/>
                </a:solidFill>
                <a:ea typeface="標楷體" panose="03000509000000000000" pitchFamily="65" charset="-120"/>
              </a:rPr>
              <a:t>八卦</a:t>
            </a:r>
            <a:r>
              <a:rPr lang="zh-TW" altLang="en-US" sz="4400" dirty="0">
                <a:solidFill>
                  <a:schemeClr val="tx2"/>
                </a:solidFill>
                <a:ea typeface="標楷體" panose="03000509000000000000" pitchFamily="65" charset="-120"/>
              </a:rPr>
              <a:t>邊界元</a:t>
            </a:r>
          </a:p>
        </p:txBody>
      </p:sp>
      <p:graphicFrame>
        <p:nvGraphicFramePr>
          <p:cNvPr id="1284231" name="Object 135"/>
          <p:cNvGraphicFramePr>
            <a:graphicFrameLocks noChangeAspect="1"/>
          </p:cNvGraphicFramePr>
          <p:nvPr/>
        </p:nvGraphicFramePr>
        <p:xfrm>
          <a:off x="3276600" y="4038600"/>
          <a:ext cx="6858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2" name="Equation" r:id="rId3" imgW="228600" imgH="228600" progId="Equation.DSMT4">
                  <p:embed/>
                </p:oleObj>
              </mc:Choice>
              <mc:Fallback>
                <p:oleObj name="Equation" r:id="rId3" imgW="228600" imgH="228600" progId="Equation.DSMT4">
                  <p:embed/>
                  <p:pic>
                    <p:nvPicPr>
                      <p:cNvPr id="1284231" name="Object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038600"/>
                        <a:ext cx="6858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32" name="Object 136"/>
          <p:cNvGraphicFramePr>
            <a:graphicFrameLocks noChangeAspect="1"/>
          </p:cNvGraphicFramePr>
          <p:nvPr/>
        </p:nvGraphicFramePr>
        <p:xfrm>
          <a:off x="5562600" y="4038600"/>
          <a:ext cx="493713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3" name="Equation" r:id="rId5" imgW="164880" imgH="164880" progId="Equation.DSMT4">
                  <p:embed/>
                </p:oleObj>
              </mc:Choice>
              <mc:Fallback>
                <p:oleObj name="Equation" r:id="rId5" imgW="164880" imgH="164880" progId="Equation.DSMT4">
                  <p:embed/>
                  <p:pic>
                    <p:nvPicPr>
                      <p:cNvPr id="1284232" name="Object 1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038600"/>
                        <a:ext cx="493713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33" name="Object 137"/>
          <p:cNvGraphicFramePr>
            <a:graphicFrameLocks noChangeAspect="1"/>
          </p:cNvGraphicFramePr>
          <p:nvPr/>
        </p:nvGraphicFramePr>
        <p:xfrm>
          <a:off x="5334000" y="2768600"/>
          <a:ext cx="457200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4" name="Equation" r:id="rId7" imgW="152280" imgH="164880" progId="Equation.DSMT4">
                  <p:embed/>
                </p:oleObj>
              </mc:Choice>
              <mc:Fallback>
                <p:oleObj name="Equation" r:id="rId7" imgW="152280" imgH="164880" progId="Equation.DSMT4">
                  <p:embed/>
                  <p:pic>
                    <p:nvPicPr>
                      <p:cNvPr id="1284233" name="Object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768600"/>
                        <a:ext cx="457200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34" name="Object 138"/>
          <p:cNvGraphicFramePr>
            <a:graphicFrameLocks noChangeAspect="1"/>
          </p:cNvGraphicFramePr>
          <p:nvPr/>
        </p:nvGraphicFramePr>
        <p:xfrm>
          <a:off x="3429000" y="2692400"/>
          <a:ext cx="493713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5" name="Equation" r:id="rId9" imgW="164880" imgH="164880" progId="Equation.DSMT4">
                  <p:embed/>
                </p:oleObj>
              </mc:Choice>
              <mc:Fallback>
                <p:oleObj name="Equation" r:id="rId9" imgW="164880" imgH="164880" progId="Equation.DSMT4">
                  <p:embed/>
                  <p:pic>
                    <p:nvPicPr>
                      <p:cNvPr id="1284234" name="Object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692400"/>
                        <a:ext cx="493713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35" name="Object 139"/>
          <p:cNvGraphicFramePr>
            <a:graphicFrameLocks noChangeAspect="1"/>
          </p:cNvGraphicFramePr>
          <p:nvPr/>
        </p:nvGraphicFramePr>
        <p:xfrm>
          <a:off x="2895600" y="2667000"/>
          <a:ext cx="44608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6" name="Equation" r:id="rId11" imgW="177480" imgH="203040" progId="Equation.DSMT4">
                  <p:embed/>
                </p:oleObj>
              </mc:Choice>
              <mc:Fallback>
                <p:oleObj name="Equation" r:id="rId11" imgW="177480" imgH="203040" progId="Equation.DSMT4">
                  <p:embed/>
                  <p:pic>
                    <p:nvPicPr>
                      <p:cNvPr id="1284235" name="Object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667000"/>
                        <a:ext cx="446088" cy="508000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36" name="Object 140"/>
          <p:cNvGraphicFramePr>
            <a:graphicFrameLocks noChangeAspect="1"/>
          </p:cNvGraphicFramePr>
          <p:nvPr/>
        </p:nvGraphicFramePr>
        <p:xfrm>
          <a:off x="6096000" y="3962400"/>
          <a:ext cx="1590675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7" name="Equation" r:id="rId13" imgW="634680" imgH="228600" progId="Equation.DSMT4">
                  <p:embed/>
                </p:oleObj>
              </mc:Choice>
              <mc:Fallback>
                <p:oleObj name="Equation" r:id="rId13" imgW="634680" imgH="228600" progId="Equation.DSMT4">
                  <p:embed/>
                  <p:pic>
                    <p:nvPicPr>
                      <p:cNvPr id="1284236" name="Object 1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962400"/>
                        <a:ext cx="1590675" cy="5730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37" name="Object 141"/>
          <p:cNvGraphicFramePr>
            <a:graphicFrameLocks noChangeAspect="1"/>
          </p:cNvGraphicFramePr>
          <p:nvPr/>
        </p:nvGraphicFramePr>
        <p:xfrm>
          <a:off x="5867400" y="2768600"/>
          <a:ext cx="7334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8" name="Equation" r:id="rId15" imgW="291960" imgH="203040" progId="Equation.DSMT4">
                  <p:embed/>
                </p:oleObj>
              </mc:Choice>
              <mc:Fallback>
                <p:oleObj name="Equation" r:id="rId15" imgW="291960" imgH="203040" progId="Equation.DSMT4">
                  <p:embed/>
                  <p:pic>
                    <p:nvPicPr>
                      <p:cNvPr id="1284237" name="Object 1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768600"/>
                        <a:ext cx="733425" cy="50800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49" name="Object 153"/>
          <p:cNvGraphicFramePr>
            <a:graphicFrameLocks noChangeAspect="1"/>
          </p:cNvGraphicFramePr>
          <p:nvPr/>
        </p:nvGraphicFramePr>
        <p:xfrm>
          <a:off x="76200" y="3962400"/>
          <a:ext cx="3200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9" name="Equation" r:id="rId17" imgW="1600200" imgH="228600" progId="Equation.DSMT4">
                  <p:embed/>
                </p:oleObj>
              </mc:Choice>
              <mc:Fallback>
                <p:oleObj name="Equation" r:id="rId17" imgW="1600200" imgH="228600" progId="Equation.DSMT4">
                  <p:embed/>
                  <p:pic>
                    <p:nvPicPr>
                      <p:cNvPr id="1284249" name="Object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962400"/>
                        <a:ext cx="3200400" cy="4572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84250" name="Picture 154" descr="Logo-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286500"/>
            <a:ext cx="7620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4262" name="Text Box 166"/>
          <p:cNvSpPr txBox="1">
            <a:spLocks noChangeArrowheads="1"/>
          </p:cNvSpPr>
          <p:nvPr/>
        </p:nvSpPr>
        <p:spPr bwMode="auto">
          <a:xfrm>
            <a:off x="1489720" y="533400"/>
            <a:ext cx="80508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dirty="0" smtClean="0">
                <a:solidFill>
                  <a:srgbClr val="FF6600"/>
                </a:solidFill>
                <a:latin typeface="Times New Roman" panose="02020603050405020304" pitchFamily="18" charset="0"/>
              </a:rPr>
              <a:t>Trigram (</a:t>
            </a:r>
            <a:r>
              <a:rPr lang="en-US" altLang="zh-TW" sz="2800" dirty="0" err="1" smtClean="0">
                <a:solidFill>
                  <a:srgbClr val="FF6600"/>
                </a:solidFill>
                <a:latin typeface="Times New Roman" panose="02020603050405020304" pitchFamily="18" charset="0"/>
              </a:rPr>
              <a:t>Bagua</a:t>
            </a:r>
            <a:r>
              <a:rPr lang="en-US" altLang="zh-TW" sz="2800" dirty="0" smtClean="0">
                <a:solidFill>
                  <a:srgbClr val="FF6600"/>
                </a:solidFill>
                <a:latin typeface="Times New Roman" panose="02020603050405020304" pitchFamily="18" charset="0"/>
              </a:rPr>
              <a:t>) </a:t>
            </a:r>
            <a:r>
              <a:rPr lang="en-US" altLang="zh-TW" sz="2800" dirty="0">
                <a:solidFill>
                  <a:srgbClr val="FF6600"/>
                </a:solidFill>
                <a:latin typeface="Times New Roman" panose="02020603050405020304" pitchFamily="18" charset="0"/>
              </a:rPr>
              <a:t>boundary element method</a:t>
            </a:r>
          </a:p>
        </p:txBody>
      </p:sp>
      <p:sp>
        <p:nvSpPr>
          <p:cNvPr id="1284265" name="Oval 169"/>
          <p:cNvSpPr>
            <a:spLocks noChangeArrowheads="1"/>
          </p:cNvSpPr>
          <p:nvPr/>
        </p:nvSpPr>
        <p:spPr bwMode="auto">
          <a:xfrm>
            <a:off x="228600" y="1152525"/>
            <a:ext cx="3886200" cy="687388"/>
          </a:xfrm>
          <a:prstGeom prst="ellipse">
            <a:avLst/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266" name="Text Box 170"/>
          <p:cNvSpPr txBox="1">
            <a:spLocks noChangeArrowheads="1"/>
          </p:cNvSpPr>
          <p:nvPr/>
        </p:nvSpPr>
        <p:spPr bwMode="auto">
          <a:xfrm>
            <a:off x="4038600" y="449580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600">
                <a:solidFill>
                  <a:srgbClr val="000000"/>
                </a:solidFill>
                <a:latin typeface="Times New Roman" panose="02020603050405020304" pitchFamily="18" charset="0"/>
              </a:rPr>
              <a:t>BEM</a:t>
            </a:r>
          </a:p>
        </p:txBody>
      </p:sp>
      <p:sp>
        <p:nvSpPr>
          <p:cNvPr id="1284267" name="Oval 171"/>
          <p:cNvSpPr>
            <a:spLocks noChangeArrowheads="1"/>
          </p:cNvSpPr>
          <p:nvPr/>
        </p:nvSpPr>
        <p:spPr bwMode="auto">
          <a:xfrm>
            <a:off x="5105400" y="1152525"/>
            <a:ext cx="3886200" cy="687388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268" name="Oval 172"/>
          <p:cNvSpPr>
            <a:spLocks noChangeArrowheads="1"/>
          </p:cNvSpPr>
          <p:nvPr/>
        </p:nvSpPr>
        <p:spPr bwMode="auto">
          <a:xfrm>
            <a:off x="5105400" y="5486400"/>
            <a:ext cx="3886200" cy="687388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269" name="Oval 173"/>
          <p:cNvSpPr>
            <a:spLocks noChangeArrowheads="1"/>
          </p:cNvSpPr>
          <p:nvPr/>
        </p:nvSpPr>
        <p:spPr bwMode="auto">
          <a:xfrm>
            <a:off x="228600" y="5486400"/>
            <a:ext cx="3886200" cy="685800"/>
          </a:xfrm>
          <a:prstGeom prst="ellipse">
            <a:avLst/>
          </a:pr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099" name="文字方塊 4"/>
          <p:cNvSpPr txBox="1">
            <a:spLocks noChangeArrowheads="1"/>
          </p:cNvSpPr>
          <p:nvPr/>
        </p:nvSpPr>
        <p:spPr bwMode="auto">
          <a:xfrm>
            <a:off x="533400" y="1228725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>
                <a:solidFill>
                  <a:srgbClr val="0000FF"/>
                </a:solidFill>
                <a:latin typeface="Times New Roman" panose="02020603050405020304" pitchFamily="18" charset="0"/>
              </a:rPr>
              <a:t>Real variable BEM</a:t>
            </a:r>
          </a:p>
        </p:txBody>
      </p:sp>
      <p:sp>
        <p:nvSpPr>
          <p:cNvPr id="1284100" name="文字方塊 5"/>
          <p:cNvSpPr txBox="1">
            <a:spLocks noChangeArrowheads="1"/>
          </p:cNvSpPr>
          <p:nvPr/>
        </p:nvSpPr>
        <p:spPr bwMode="auto">
          <a:xfrm>
            <a:off x="304800" y="5611813"/>
            <a:ext cx="3505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200">
                <a:solidFill>
                  <a:srgbClr val="FF0000"/>
                </a:solidFill>
                <a:latin typeface="Times New Roman" panose="02020603050405020304" pitchFamily="18" charset="0"/>
              </a:rPr>
              <a:t>Clifford algebra valued BEM</a:t>
            </a:r>
          </a:p>
        </p:txBody>
      </p:sp>
      <p:sp>
        <p:nvSpPr>
          <p:cNvPr id="1284102" name="文字方塊 7"/>
          <p:cNvSpPr txBox="1">
            <a:spLocks noChangeArrowheads="1"/>
          </p:cNvSpPr>
          <p:nvPr/>
        </p:nvSpPr>
        <p:spPr bwMode="auto">
          <a:xfrm>
            <a:off x="5257800" y="1257300"/>
            <a:ext cx="3467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>
                <a:solidFill>
                  <a:srgbClr val="FF0000"/>
                </a:solidFill>
                <a:latin typeface="Times New Roman" panose="02020603050405020304" pitchFamily="18" charset="0"/>
              </a:rPr>
              <a:t>Complex variable BEM</a:t>
            </a:r>
          </a:p>
        </p:txBody>
      </p:sp>
      <p:sp>
        <p:nvSpPr>
          <p:cNvPr id="1284103" name="文字方塊 8"/>
          <p:cNvSpPr txBox="1">
            <a:spLocks noChangeArrowheads="1"/>
          </p:cNvSpPr>
          <p:nvPr/>
        </p:nvSpPr>
        <p:spPr bwMode="auto">
          <a:xfrm>
            <a:off x="5257800" y="5599113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>
                <a:solidFill>
                  <a:srgbClr val="0000FF"/>
                </a:solidFill>
                <a:latin typeface="Times New Roman" panose="02020603050405020304" pitchFamily="18" charset="0"/>
              </a:rPr>
              <a:t>Quaternion valued BEM</a:t>
            </a:r>
          </a:p>
        </p:txBody>
      </p:sp>
      <p:sp>
        <p:nvSpPr>
          <p:cNvPr id="1284271" name="AutoShape 175"/>
          <p:cNvSpPr>
            <a:spLocks noChangeArrowheads="1"/>
          </p:cNvSpPr>
          <p:nvPr/>
        </p:nvSpPr>
        <p:spPr bwMode="auto">
          <a:xfrm rot="2700000">
            <a:off x="4971256" y="4895057"/>
            <a:ext cx="1258887" cy="228600"/>
          </a:xfrm>
          <a:prstGeom prst="rightArrow">
            <a:avLst>
              <a:gd name="adj1" fmla="val 50000"/>
              <a:gd name="adj2" fmla="val 137674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272" name="AutoShape 176"/>
          <p:cNvSpPr>
            <a:spLocks noChangeArrowheads="1"/>
          </p:cNvSpPr>
          <p:nvPr/>
        </p:nvSpPr>
        <p:spPr bwMode="auto">
          <a:xfrm rot="13500000">
            <a:off x="3142456" y="2191544"/>
            <a:ext cx="1258888" cy="228600"/>
          </a:xfrm>
          <a:prstGeom prst="rightArrow">
            <a:avLst>
              <a:gd name="adj1" fmla="val 50000"/>
              <a:gd name="adj2" fmla="val 137674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273" name="AutoShape 177"/>
          <p:cNvSpPr>
            <a:spLocks noChangeArrowheads="1"/>
          </p:cNvSpPr>
          <p:nvPr/>
        </p:nvSpPr>
        <p:spPr bwMode="auto">
          <a:xfrm rot="18900000">
            <a:off x="4989513" y="2209800"/>
            <a:ext cx="1258887" cy="228600"/>
          </a:xfrm>
          <a:prstGeom prst="rightArrow">
            <a:avLst>
              <a:gd name="adj1" fmla="val 50000"/>
              <a:gd name="adj2" fmla="val 137674"/>
            </a:avLst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274" name="AutoShape 178"/>
          <p:cNvSpPr>
            <a:spLocks noChangeArrowheads="1"/>
          </p:cNvSpPr>
          <p:nvPr/>
        </p:nvSpPr>
        <p:spPr bwMode="auto">
          <a:xfrm rot="8100000">
            <a:off x="3124200" y="4876800"/>
            <a:ext cx="1258888" cy="228600"/>
          </a:xfrm>
          <a:prstGeom prst="rightArrow">
            <a:avLst>
              <a:gd name="adj1" fmla="val 50000"/>
              <a:gd name="adj2" fmla="val 137674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1284277" name="Object 181"/>
          <p:cNvGraphicFramePr>
            <a:graphicFrameLocks noChangeAspect="1"/>
          </p:cNvGraphicFramePr>
          <p:nvPr/>
        </p:nvGraphicFramePr>
        <p:xfrm>
          <a:off x="457200" y="1905000"/>
          <a:ext cx="241776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10" name="Equation" r:id="rId20" imgW="1612800" imgH="609480" progId="Equation.DSMT4">
                  <p:embed/>
                </p:oleObj>
              </mc:Choice>
              <mc:Fallback>
                <p:oleObj name="Equation" r:id="rId20" imgW="1612800" imgH="609480" progId="Equation.DSMT4">
                  <p:embed/>
                  <p:pic>
                    <p:nvPicPr>
                      <p:cNvPr id="1284277" name="Object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05000"/>
                        <a:ext cx="2417763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78" name="Object 182"/>
          <p:cNvGraphicFramePr>
            <a:graphicFrameLocks noChangeAspect="1"/>
          </p:cNvGraphicFramePr>
          <p:nvPr/>
        </p:nvGraphicFramePr>
        <p:xfrm>
          <a:off x="6173788" y="1828800"/>
          <a:ext cx="2970212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11" name="Equation" r:id="rId22" imgW="1981080" imgH="812520" progId="Equation.DSMT4">
                  <p:embed/>
                </p:oleObj>
              </mc:Choice>
              <mc:Fallback>
                <p:oleObj name="Equation" r:id="rId22" imgW="1981080" imgH="812520" progId="Equation.DSMT4">
                  <p:embed/>
                  <p:pic>
                    <p:nvPicPr>
                      <p:cNvPr id="1284278" name="Object 1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3788" y="1828800"/>
                        <a:ext cx="2970212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79" name="Object 183"/>
          <p:cNvGraphicFramePr>
            <a:graphicFrameLocks noChangeAspect="1"/>
          </p:cNvGraphicFramePr>
          <p:nvPr/>
        </p:nvGraphicFramePr>
        <p:xfrm>
          <a:off x="5924550" y="4543425"/>
          <a:ext cx="31623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12" name="Equation" r:id="rId24" imgW="2108160" imgH="609480" progId="Equation.DSMT4">
                  <p:embed/>
                </p:oleObj>
              </mc:Choice>
              <mc:Fallback>
                <p:oleObj name="Equation" r:id="rId24" imgW="2108160" imgH="609480" progId="Equation.DSMT4">
                  <p:embed/>
                  <p:pic>
                    <p:nvPicPr>
                      <p:cNvPr id="1284279" name="Object 1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4550" y="4543425"/>
                        <a:ext cx="31623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80" name="Object 184"/>
          <p:cNvGraphicFramePr>
            <a:graphicFrameLocks noChangeAspect="1"/>
          </p:cNvGraphicFramePr>
          <p:nvPr/>
        </p:nvGraphicFramePr>
        <p:xfrm>
          <a:off x="152400" y="4724400"/>
          <a:ext cx="319881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13" name="Equation" r:id="rId26" imgW="2133360" imgH="291960" progId="Equation.DSMT4">
                  <p:embed/>
                </p:oleObj>
              </mc:Choice>
              <mc:Fallback>
                <p:oleObj name="Equation" r:id="rId26" imgW="2133360" imgH="291960" progId="Equation.DSMT4">
                  <p:embed/>
                  <p:pic>
                    <p:nvPicPr>
                      <p:cNvPr id="1284280" name="Object 1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724400"/>
                        <a:ext cx="3198813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84281" name="Picture 185" descr="2000px-Bagua-name-earlier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743200"/>
            <a:ext cx="1754188" cy="17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4282" name="Text Box 186"/>
          <p:cNvSpPr txBox="1">
            <a:spLocks noChangeArrowheads="1"/>
          </p:cNvSpPr>
          <p:nvPr/>
        </p:nvSpPr>
        <p:spPr bwMode="auto">
          <a:xfrm>
            <a:off x="4114800" y="205740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八卦</a:t>
            </a:r>
          </a:p>
        </p:txBody>
      </p:sp>
    </p:spTree>
    <p:extLst>
      <p:ext uri="{BB962C8B-B14F-4D97-AF65-F5344CB8AC3E}">
        <p14:creationId xmlns:p14="http://schemas.microsoft.com/office/powerpoint/2010/main" val="301508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060627"/>
            <a:ext cx="1039036" cy="78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6019800"/>
            <a:ext cx="876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950" y="6071787"/>
            <a:ext cx="1270733" cy="79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5915025"/>
            <a:ext cx="10763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9" name="矩形 1"/>
          <p:cNvSpPr>
            <a:spLocks noChangeArrowheads="1"/>
          </p:cNvSpPr>
          <p:nvPr/>
        </p:nvSpPr>
        <p:spPr bwMode="auto">
          <a:xfrm>
            <a:off x="3275856" y="478413"/>
            <a:ext cx="27238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Research-8I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76" name="群組 75"/>
          <p:cNvGrpSpPr/>
          <p:nvPr/>
        </p:nvGrpSpPr>
        <p:grpSpPr>
          <a:xfrm>
            <a:off x="875166" y="2316492"/>
            <a:ext cx="2126508" cy="1676553"/>
            <a:chOff x="875166" y="2316492"/>
            <a:chExt cx="2126508" cy="1676553"/>
          </a:xfrm>
        </p:grpSpPr>
        <p:sp>
          <p:nvSpPr>
            <p:cNvPr id="3084" name="文字方塊 34"/>
            <p:cNvSpPr txBox="1">
              <a:spLocks noChangeArrowheads="1"/>
            </p:cNvSpPr>
            <p:nvPr/>
          </p:nvSpPr>
          <p:spPr bwMode="auto">
            <a:xfrm>
              <a:off x="2106324" y="2934116"/>
              <a:ext cx="8953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mpact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2" name="群組 41"/>
            <p:cNvGrpSpPr/>
            <p:nvPr/>
          </p:nvGrpSpPr>
          <p:grpSpPr>
            <a:xfrm>
              <a:off x="875166" y="2316492"/>
              <a:ext cx="1210588" cy="1676553"/>
              <a:chOff x="875166" y="2316492"/>
              <a:chExt cx="1210588" cy="1676553"/>
            </a:xfrm>
          </p:grpSpPr>
          <p:pic>
            <p:nvPicPr>
              <p:cNvPr id="33" name="圖片 3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2792" y="2316492"/>
                <a:ext cx="890308" cy="1148158"/>
              </a:xfrm>
              <a:prstGeom prst="rect">
                <a:avLst/>
              </a:prstGeom>
            </p:spPr>
          </p:pic>
          <p:sp>
            <p:nvSpPr>
              <p:cNvPr id="34" name="文字方塊 33"/>
              <p:cNvSpPr txBox="1"/>
              <p:nvPr/>
            </p:nvSpPr>
            <p:spPr>
              <a:xfrm>
                <a:off x="875166" y="3408270"/>
                <a:ext cx="12105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徐碩鴻</a:t>
                </a:r>
                <a:endParaRPr lang="en-US" altLang="zh-TW" sz="16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zh-TW" altLang="en-US" sz="16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工程司司長</a:t>
                </a:r>
                <a:endParaRPr lang="zh-TW" altLang="en-US" sz="16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78" name="群組 77"/>
          <p:cNvGrpSpPr/>
          <p:nvPr/>
        </p:nvGrpSpPr>
        <p:grpSpPr>
          <a:xfrm>
            <a:off x="621662" y="4126746"/>
            <a:ext cx="2432658" cy="1705814"/>
            <a:chOff x="621662" y="4126746"/>
            <a:chExt cx="2432658" cy="1705814"/>
          </a:xfrm>
        </p:grpSpPr>
        <p:sp>
          <p:nvSpPr>
            <p:cNvPr id="3083" name="文字方塊 33"/>
            <p:cNvSpPr txBox="1">
              <a:spLocks noChangeArrowheads="1"/>
            </p:cNvSpPr>
            <p:nvPr/>
          </p:nvSpPr>
          <p:spPr bwMode="auto">
            <a:xfrm>
              <a:off x="1760507" y="4389177"/>
              <a:ext cx="12938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nnovation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5" name="群組 44"/>
            <p:cNvGrpSpPr/>
            <p:nvPr/>
          </p:nvGrpSpPr>
          <p:grpSpPr>
            <a:xfrm>
              <a:off x="621662" y="4126746"/>
              <a:ext cx="1415772" cy="1705814"/>
              <a:chOff x="621662" y="4126746"/>
              <a:chExt cx="1415772" cy="1705814"/>
            </a:xfrm>
          </p:grpSpPr>
          <p:sp>
            <p:nvSpPr>
              <p:cNvPr id="52" name="文字方塊 51"/>
              <p:cNvSpPr txBox="1"/>
              <p:nvPr/>
            </p:nvSpPr>
            <p:spPr>
              <a:xfrm>
                <a:off x="621662" y="5001563"/>
                <a:ext cx="141577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廖婉君</a:t>
                </a:r>
                <a:endParaRPr lang="en-US" altLang="zh-TW" sz="1600" b="1" dirty="0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algn="ctr"/>
                <a:r>
                  <a:rPr lang="zh-TW" altLang="en-US" sz="16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前工程司司長</a:t>
                </a:r>
                <a:endParaRPr lang="en-US" altLang="zh-TW" sz="1600" b="1" dirty="0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US" altLang="zh-TW" sz="16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(105-106)</a:t>
                </a:r>
                <a:endParaRPr lang="zh-TW" altLang="en-US" sz="16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37" name="圖片 3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260" y="4126746"/>
                <a:ext cx="790576" cy="924912"/>
              </a:xfrm>
              <a:prstGeom prst="rect">
                <a:avLst/>
              </a:prstGeom>
            </p:spPr>
          </p:pic>
        </p:grpSp>
      </p:grpSp>
      <p:grpSp>
        <p:nvGrpSpPr>
          <p:cNvPr id="75" name="群組 74"/>
          <p:cNvGrpSpPr/>
          <p:nvPr/>
        </p:nvGrpSpPr>
        <p:grpSpPr>
          <a:xfrm>
            <a:off x="2564175" y="1222481"/>
            <a:ext cx="1547314" cy="1735943"/>
            <a:chOff x="2564175" y="1222481"/>
            <a:chExt cx="1547314" cy="1735943"/>
          </a:xfrm>
        </p:grpSpPr>
        <p:sp>
          <p:nvSpPr>
            <p:cNvPr id="3081" name="文字方塊 30"/>
            <p:cNvSpPr txBox="1">
              <a:spLocks noChangeArrowheads="1"/>
            </p:cNvSpPr>
            <p:nvPr/>
          </p:nvSpPr>
          <p:spPr bwMode="auto">
            <a:xfrm>
              <a:off x="3655915" y="1851485"/>
              <a:ext cx="45557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altLang="zh-TW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1" name="群組 40"/>
            <p:cNvGrpSpPr/>
            <p:nvPr/>
          </p:nvGrpSpPr>
          <p:grpSpPr>
            <a:xfrm>
              <a:off x="2564175" y="1222481"/>
              <a:ext cx="1005403" cy="1735943"/>
              <a:chOff x="2564175" y="1222481"/>
              <a:chExt cx="1005403" cy="1735943"/>
            </a:xfrm>
          </p:grpSpPr>
          <p:sp>
            <p:nvSpPr>
              <p:cNvPr id="55" name="文字方塊 54"/>
              <p:cNvSpPr txBox="1"/>
              <p:nvPr/>
            </p:nvSpPr>
            <p:spPr>
              <a:xfrm>
                <a:off x="2564175" y="2373649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陳良基</a:t>
                </a:r>
                <a:endParaRPr lang="en-US" altLang="zh-TW" sz="1600" b="1" dirty="0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algn="ctr"/>
                <a:r>
                  <a:rPr lang="zh-TW" altLang="en-US" sz="16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科技部長</a:t>
                </a:r>
                <a:endParaRPr lang="zh-TW" altLang="en-US" sz="16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39" name="圖片 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2884" y="1222481"/>
                <a:ext cx="936643" cy="1207228"/>
              </a:xfrm>
              <a:prstGeom prst="rect">
                <a:avLst/>
              </a:prstGeom>
            </p:spPr>
          </p:pic>
        </p:grpSp>
      </p:grpSp>
      <p:grpSp>
        <p:nvGrpSpPr>
          <p:cNvPr id="83" name="群組 82"/>
          <p:cNvGrpSpPr/>
          <p:nvPr/>
        </p:nvGrpSpPr>
        <p:grpSpPr>
          <a:xfrm>
            <a:off x="5156773" y="1194001"/>
            <a:ext cx="1921239" cy="1700553"/>
            <a:chOff x="5156773" y="1194001"/>
            <a:chExt cx="1921239" cy="1700553"/>
          </a:xfrm>
        </p:grpSpPr>
        <p:sp>
          <p:nvSpPr>
            <p:cNvPr id="3095" name="文字方塊 33"/>
            <p:cNvSpPr txBox="1">
              <a:spLocks noChangeArrowheads="1"/>
            </p:cNvSpPr>
            <p:nvPr/>
          </p:nvSpPr>
          <p:spPr bwMode="auto">
            <a:xfrm>
              <a:off x="5156773" y="1879660"/>
              <a:ext cx="58381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</a:t>
              </a:r>
              <a:r>
                <a:rPr lang="en-US" altLang="zh-TW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6" name="群組 45"/>
            <p:cNvGrpSpPr/>
            <p:nvPr/>
          </p:nvGrpSpPr>
          <p:grpSpPr>
            <a:xfrm>
              <a:off x="5662240" y="1194001"/>
              <a:ext cx="1415772" cy="1700553"/>
              <a:chOff x="5662240" y="1194001"/>
              <a:chExt cx="1415772" cy="1700553"/>
            </a:xfrm>
          </p:grpSpPr>
          <p:sp>
            <p:nvSpPr>
              <p:cNvPr id="57" name="文字方塊 56"/>
              <p:cNvSpPr txBox="1"/>
              <p:nvPr/>
            </p:nvSpPr>
            <p:spPr>
              <a:xfrm>
                <a:off x="5662240" y="2309779"/>
                <a:ext cx="141577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海大陳正宗</a:t>
                </a:r>
                <a:endParaRPr lang="en-US" altLang="zh-TW" sz="1600" b="1" dirty="0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algn="ctr"/>
                <a:r>
                  <a:rPr lang="zh-TW" altLang="en-US" sz="16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終身特聘教授</a:t>
                </a:r>
                <a:endParaRPr lang="zh-TW" altLang="en-US" sz="16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67" name="圖片 1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4031" y="1194001"/>
                <a:ext cx="1012980" cy="1206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82" name="群組 81"/>
          <p:cNvGrpSpPr/>
          <p:nvPr/>
        </p:nvGrpSpPr>
        <p:grpSpPr>
          <a:xfrm>
            <a:off x="6210291" y="2386164"/>
            <a:ext cx="2104424" cy="1535849"/>
            <a:chOff x="6210291" y="2386164"/>
            <a:chExt cx="2104424" cy="1535849"/>
          </a:xfrm>
        </p:grpSpPr>
        <p:sp>
          <p:nvSpPr>
            <p:cNvPr id="3085" name="文字方塊 35"/>
            <p:cNvSpPr txBox="1">
              <a:spLocks noChangeArrowheads="1"/>
            </p:cNvSpPr>
            <p:nvPr/>
          </p:nvSpPr>
          <p:spPr bwMode="auto">
            <a:xfrm>
              <a:off x="6210291" y="2941578"/>
              <a:ext cx="10374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zh-TW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ndustry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9" name="群組 48"/>
            <p:cNvGrpSpPr/>
            <p:nvPr/>
          </p:nvGrpSpPr>
          <p:grpSpPr>
            <a:xfrm>
              <a:off x="7104127" y="2386164"/>
              <a:ext cx="1210588" cy="1535849"/>
              <a:chOff x="7400233" y="2316492"/>
              <a:chExt cx="1210588" cy="1535849"/>
            </a:xfrm>
          </p:grpSpPr>
          <p:sp>
            <p:nvSpPr>
              <p:cNvPr id="60" name="文字方塊 59"/>
              <p:cNvSpPr txBox="1"/>
              <p:nvPr/>
            </p:nvSpPr>
            <p:spPr>
              <a:xfrm>
                <a:off x="7400233" y="3267566"/>
                <a:ext cx="12105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台大洪宏基</a:t>
                </a:r>
                <a:endParaRPr lang="en-US" altLang="zh-TW" sz="1600" b="1" dirty="0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algn="ctr"/>
                <a:r>
                  <a:rPr lang="zh-TW" altLang="en-US" sz="16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教授</a:t>
                </a:r>
                <a:endParaRPr lang="zh-TW" altLang="en-US" sz="16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71" name="Picture 39" descr="http://www.ct.ntust.edu.tw/chep/intro/images/hkhong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5339" y="2316492"/>
                <a:ext cx="923498" cy="1010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81" name="群組 80"/>
          <p:cNvGrpSpPr/>
          <p:nvPr/>
        </p:nvGrpSpPr>
        <p:grpSpPr>
          <a:xfrm>
            <a:off x="6239957" y="3974267"/>
            <a:ext cx="2631579" cy="1561018"/>
            <a:chOff x="6239957" y="3974267"/>
            <a:chExt cx="2631579" cy="1561018"/>
          </a:xfrm>
        </p:grpSpPr>
        <p:sp>
          <p:nvSpPr>
            <p:cNvPr id="3094" name="文字方塊 33"/>
            <p:cNvSpPr txBox="1">
              <a:spLocks noChangeArrowheads="1"/>
            </p:cNvSpPr>
            <p:nvPr/>
          </p:nvSpPr>
          <p:spPr bwMode="auto">
            <a:xfrm>
              <a:off x="6239957" y="4363403"/>
              <a:ext cx="14906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nternational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0" name="群組 49"/>
            <p:cNvGrpSpPr/>
            <p:nvPr/>
          </p:nvGrpSpPr>
          <p:grpSpPr>
            <a:xfrm>
              <a:off x="7660948" y="3974267"/>
              <a:ext cx="1210588" cy="1561018"/>
              <a:chOff x="7660948" y="3974267"/>
              <a:chExt cx="1210588" cy="1561018"/>
            </a:xfrm>
          </p:grpSpPr>
          <p:sp>
            <p:nvSpPr>
              <p:cNvPr id="61" name="文字方塊 60"/>
              <p:cNvSpPr txBox="1"/>
              <p:nvPr/>
            </p:nvSpPr>
            <p:spPr>
              <a:xfrm>
                <a:off x="7660948" y="4950510"/>
                <a:ext cx="12105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台大楊德良</a:t>
                </a:r>
                <a:endParaRPr lang="en-US" altLang="zh-TW" sz="1600" b="1" dirty="0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algn="ctr"/>
                <a:r>
                  <a:rPr lang="zh-TW" altLang="en-US" sz="16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教授</a:t>
                </a:r>
                <a:endParaRPr lang="zh-TW" altLang="en-US" sz="16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73" name="Picture 37" descr="http://140.121.146.149/photo/convert.php?dir=323031322e303920e6a58ae5beb7e889afe88081e5b8abe5be97e78d8e&amp;name=44534330303832312e4a5047&amp;type=1&amp;v=0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64" t="24249" r="45557" b="35237"/>
              <a:stretch>
                <a:fillRect/>
              </a:stretch>
            </p:blipFill>
            <p:spPr bwMode="auto">
              <a:xfrm>
                <a:off x="7687075" y="3974267"/>
                <a:ext cx="1097734" cy="1029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80" name="群組 79"/>
          <p:cNvGrpSpPr/>
          <p:nvPr/>
        </p:nvGrpSpPr>
        <p:grpSpPr>
          <a:xfrm>
            <a:off x="5004048" y="5173593"/>
            <a:ext cx="1920945" cy="1482863"/>
            <a:chOff x="5004048" y="5173593"/>
            <a:chExt cx="1920945" cy="1482863"/>
          </a:xfrm>
        </p:grpSpPr>
        <p:sp>
          <p:nvSpPr>
            <p:cNvPr id="3082" name="文字方塊 32"/>
            <p:cNvSpPr txBox="1">
              <a:spLocks noChangeArrowheads="1"/>
            </p:cNvSpPr>
            <p:nvPr/>
          </p:nvSpPr>
          <p:spPr bwMode="auto">
            <a:xfrm>
              <a:off x="5004048" y="5286126"/>
              <a:ext cx="9509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nterest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3" name="群組 52"/>
            <p:cNvGrpSpPr/>
            <p:nvPr/>
          </p:nvGrpSpPr>
          <p:grpSpPr>
            <a:xfrm>
              <a:off x="5714405" y="5173593"/>
              <a:ext cx="1210588" cy="1482863"/>
              <a:chOff x="5674669" y="4921067"/>
              <a:chExt cx="1210588" cy="1482863"/>
            </a:xfrm>
          </p:grpSpPr>
          <p:sp>
            <p:nvSpPr>
              <p:cNvPr id="62" name="文字方塊 61"/>
              <p:cNvSpPr txBox="1"/>
              <p:nvPr/>
            </p:nvSpPr>
            <p:spPr>
              <a:xfrm>
                <a:off x="5674669" y="5819155"/>
                <a:ext cx="12105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台大林聰悟</a:t>
                </a:r>
                <a:endParaRPr lang="en-US" altLang="zh-TW" sz="1600" b="1" dirty="0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algn="ctr"/>
                <a:r>
                  <a:rPr lang="zh-TW" altLang="en-US" sz="16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名譽教授</a:t>
                </a:r>
                <a:endParaRPr lang="zh-TW" altLang="en-US" sz="16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51" name="圖片 50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3997" y="4921067"/>
                <a:ext cx="774061" cy="955011"/>
              </a:xfrm>
              <a:prstGeom prst="rect">
                <a:avLst/>
              </a:prstGeom>
            </p:spPr>
          </p:pic>
        </p:grpSp>
      </p:grpSp>
      <p:grpSp>
        <p:nvGrpSpPr>
          <p:cNvPr id="79" name="群組 78"/>
          <p:cNvGrpSpPr/>
          <p:nvPr/>
        </p:nvGrpSpPr>
        <p:grpSpPr>
          <a:xfrm>
            <a:off x="1955921" y="5282465"/>
            <a:ext cx="2673289" cy="1559470"/>
            <a:chOff x="1955921" y="5282465"/>
            <a:chExt cx="2673289" cy="1559470"/>
          </a:xfrm>
        </p:grpSpPr>
        <p:sp>
          <p:nvSpPr>
            <p:cNvPr id="3091" name="文字方塊 34"/>
            <p:cNvSpPr txBox="1">
              <a:spLocks noChangeArrowheads="1"/>
            </p:cNvSpPr>
            <p:nvPr/>
          </p:nvSpPr>
          <p:spPr bwMode="auto">
            <a:xfrm>
              <a:off x="3422146" y="5282465"/>
              <a:ext cx="952500" cy="40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u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«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ncome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9" name="群組 58"/>
            <p:cNvGrpSpPr/>
            <p:nvPr/>
          </p:nvGrpSpPr>
          <p:grpSpPr>
            <a:xfrm>
              <a:off x="1955921" y="5733256"/>
              <a:ext cx="2673289" cy="1108679"/>
              <a:chOff x="1955921" y="5733256"/>
              <a:chExt cx="2673289" cy="1108679"/>
            </a:xfrm>
          </p:grpSpPr>
          <p:sp>
            <p:nvSpPr>
              <p:cNvPr id="63" name="文字方塊 62"/>
              <p:cNvSpPr txBox="1"/>
              <p:nvPr/>
            </p:nvSpPr>
            <p:spPr>
              <a:xfrm>
                <a:off x="1955921" y="6503381"/>
                <a:ext cx="26468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國震中心吳安傑助理研究員</a:t>
                </a:r>
                <a:endParaRPr lang="zh-TW" altLang="en-US" sz="16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47" name="圖片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9710" y="5733256"/>
                <a:ext cx="1086557" cy="814918"/>
              </a:xfrm>
              <a:prstGeom prst="rect">
                <a:avLst/>
              </a:prstGeom>
            </p:spPr>
          </p:pic>
          <p:pic>
            <p:nvPicPr>
              <p:cNvPr id="54" name="圖片 5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5274" y="5750674"/>
                <a:ext cx="1393936" cy="783064"/>
              </a:xfrm>
              <a:prstGeom prst="rect">
                <a:avLst/>
              </a:prstGeom>
            </p:spPr>
          </p:pic>
        </p:grpSp>
      </p:grpSp>
      <p:grpSp>
        <p:nvGrpSpPr>
          <p:cNvPr id="3" name="群組 2"/>
          <p:cNvGrpSpPr/>
          <p:nvPr/>
        </p:nvGrpSpPr>
        <p:grpSpPr>
          <a:xfrm>
            <a:off x="3036902" y="2268798"/>
            <a:ext cx="3253619" cy="3118242"/>
            <a:chOff x="3036902" y="2268798"/>
            <a:chExt cx="3253619" cy="3118242"/>
          </a:xfrm>
        </p:grpSpPr>
        <p:cxnSp>
          <p:nvCxnSpPr>
            <p:cNvPr id="19" name="直線單箭頭接點 18"/>
            <p:cNvCxnSpPr/>
            <p:nvPr/>
          </p:nvCxnSpPr>
          <p:spPr>
            <a:xfrm flipH="1">
              <a:off x="3960056" y="2302528"/>
              <a:ext cx="1492250" cy="308451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直線單箭頭接點 15"/>
            <p:cNvCxnSpPr/>
            <p:nvPr/>
          </p:nvCxnSpPr>
          <p:spPr>
            <a:xfrm flipV="1">
              <a:off x="3054320" y="3149720"/>
              <a:ext cx="3212306" cy="143077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直線單箭頭接點 10"/>
            <p:cNvCxnSpPr/>
            <p:nvPr/>
          </p:nvCxnSpPr>
          <p:spPr>
            <a:xfrm>
              <a:off x="3036902" y="3141603"/>
              <a:ext cx="3253619" cy="138727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" name="直線單箭頭接點 6"/>
            <p:cNvCxnSpPr/>
            <p:nvPr/>
          </p:nvCxnSpPr>
          <p:spPr>
            <a:xfrm>
              <a:off x="3919891" y="2268798"/>
              <a:ext cx="1531287" cy="311500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4" name="橢圓 3"/>
            <p:cNvSpPr/>
            <p:nvPr/>
          </p:nvSpPr>
          <p:spPr>
            <a:xfrm>
              <a:off x="3571875" y="2786063"/>
              <a:ext cx="2160588" cy="208756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8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I</a:t>
              </a:r>
              <a:endParaRPr lang="zh-TW" alt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354" y="3550967"/>
              <a:ext cx="867700" cy="650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06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 descr="馬克杯(更新)-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147888"/>
            <a:ext cx="8534400" cy="34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5171" name="Rectangle 3"/>
          <p:cNvSpPr>
            <a:spLocks noGrp="1" noChangeArrowheads="1"/>
          </p:cNvSpPr>
          <p:nvPr>
            <p:ph type="title"/>
          </p:nvPr>
        </p:nvSpPr>
        <p:spPr>
          <a:xfrm>
            <a:off x="-756592" y="764704"/>
            <a:ext cx="8229600" cy="1139825"/>
          </a:xfrm>
        </p:spPr>
        <p:txBody>
          <a:bodyPr>
            <a:normAutofit/>
          </a:bodyPr>
          <a:lstStyle/>
          <a:p>
            <a:r>
              <a:rPr lang="en-US" altLang="zh-TW" sz="3000" b="1" dirty="0" smtClean="0"/>
              <a:t>Thanks Prof. </a:t>
            </a:r>
            <a:r>
              <a:rPr lang="en-US" altLang="zh-TW" sz="3000" b="1" dirty="0" err="1" smtClean="0"/>
              <a:t>Corfdir</a:t>
            </a:r>
            <a:r>
              <a:rPr lang="en-US" altLang="zh-TW" sz="3000" b="1" dirty="0" smtClean="0"/>
              <a:t> to arrange this talk</a:t>
            </a:r>
            <a:br>
              <a:rPr lang="en-US" altLang="zh-TW" sz="3000" b="1" dirty="0" smtClean="0"/>
            </a:br>
            <a:endParaRPr lang="en-US" altLang="zh-TW" sz="3000" b="1" dirty="0"/>
          </a:p>
        </p:txBody>
      </p:sp>
      <p:sp>
        <p:nvSpPr>
          <p:cNvPr id="775172" name="Rectangle 4"/>
          <p:cNvSpPr>
            <a:spLocks noChangeArrowheads="1"/>
          </p:cNvSpPr>
          <p:nvPr/>
        </p:nvSpPr>
        <p:spPr bwMode="auto">
          <a:xfrm>
            <a:off x="152400" y="1905000"/>
            <a:ext cx="88328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5400">
                <a:solidFill>
                  <a:srgbClr val="FF0000"/>
                </a:solidFill>
                <a:ea typeface="新細明體" pitchFamily="18" charset="-120"/>
              </a:rPr>
              <a:t>Thanks for your kind attentions</a:t>
            </a:r>
          </a:p>
        </p:txBody>
      </p:sp>
      <p:sp>
        <p:nvSpPr>
          <p:cNvPr id="775173" name="Text Box 5"/>
          <p:cNvSpPr txBox="1">
            <a:spLocks noChangeArrowheads="1"/>
          </p:cNvSpPr>
          <p:nvPr/>
        </p:nvSpPr>
        <p:spPr bwMode="auto">
          <a:xfrm>
            <a:off x="-76200" y="54864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200">
                <a:solidFill>
                  <a:srgbClr val="009900"/>
                </a:solidFill>
                <a:ea typeface="新細明體" pitchFamily="18" charset="-120"/>
              </a:rPr>
              <a:t> </a:t>
            </a:r>
            <a:r>
              <a:rPr lang="en-US" altLang="zh-TW" sz="4000" i="1" u="sng">
                <a:solidFill>
                  <a:srgbClr val="009900"/>
                </a:solidFill>
                <a:ea typeface="新細明體" pitchFamily="18" charset="-120"/>
                <a:hlinkClick r:id="rId3"/>
              </a:rPr>
              <a:t>http://msvlab.hre.ntou.edu.tw/</a:t>
            </a:r>
            <a:r>
              <a:rPr lang="en-US" altLang="zh-TW" sz="4000" i="1" u="sng">
                <a:solidFill>
                  <a:srgbClr val="009900"/>
                </a:solidFill>
                <a:ea typeface="新細明體" pitchFamily="18" charset="-120"/>
              </a:rPr>
              <a:t> Since 1999</a:t>
            </a:r>
          </a:p>
        </p:txBody>
      </p:sp>
      <p:sp>
        <p:nvSpPr>
          <p:cNvPr id="775174" name="Rectangle 6"/>
          <p:cNvSpPr>
            <a:spLocks noChangeArrowheads="1"/>
          </p:cNvSpPr>
          <p:nvPr/>
        </p:nvSpPr>
        <p:spPr bwMode="auto">
          <a:xfrm>
            <a:off x="0" y="50292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3200">
                <a:solidFill>
                  <a:srgbClr val="6600FF"/>
                </a:solidFill>
                <a:ea typeface="新細明體" pitchFamily="18" charset="-120"/>
              </a:rPr>
              <a:t>Welcome to visit the web site of MSVLAB/NTOU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88730" y="93775"/>
            <a:ext cx="2348879" cy="17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19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541338" y="5084763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  <p:sp>
        <p:nvSpPr>
          <p:cNvPr id="820231" name="Text Box 7"/>
          <p:cNvSpPr txBox="1">
            <a:spLocks noChangeArrowheads="1"/>
          </p:cNvSpPr>
          <p:nvPr/>
        </p:nvSpPr>
        <p:spPr bwMode="auto">
          <a:xfrm>
            <a:off x="1619672" y="300038"/>
            <a:ext cx="64468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dirty="0" smtClean="0"/>
              <a:t>Welcome to visit NTOU/MSV</a:t>
            </a:r>
            <a:endParaRPr lang="en-US" altLang="zh-TW" sz="4000" dirty="0"/>
          </a:p>
        </p:txBody>
      </p:sp>
      <p:pic>
        <p:nvPicPr>
          <p:cNvPr id="965634" name="Picture 2" descr="C:\Users\0605CKI\Desktop\MSV-wind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64096"/>
            <a:ext cx="6993632" cy="52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79512" y="2060848"/>
            <a:ext cx="14160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  <a:ea typeface="新細明體" pitchFamily="18" charset="-120"/>
              </a:rPr>
              <a:t>MSV </a:t>
            </a:r>
          </a:p>
          <a:p>
            <a:r>
              <a:rPr lang="zh-TW" altLang="en-US" sz="4000" dirty="0">
                <a:solidFill>
                  <a:srgbClr val="FF0000"/>
                </a:solidFill>
                <a:ea typeface="新細明體" pitchFamily="18" charset="-120"/>
              </a:rPr>
              <a:t>窗外</a:t>
            </a:r>
            <a:endParaRPr lang="en-US" altLang="zh-TW" sz="4000" dirty="0">
              <a:solidFill>
                <a:srgbClr val="FF0000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184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0605JUA\Desktop\110b4e12e218a20ada8c328a815649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909638"/>
            <a:ext cx="135572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688138" y="6243638"/>
            <a:ext cx="21336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C7E0767-721C-49B2-9C83-E3D84345E542}" type="slidenum">
              <a:rPr kumimoji="0" lang="zh-TW" altLang="en-US" sz="1200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kumimoji="0" lang="zh-TW" altLang="en-US" sz="1200" smtClean="0">
              <a:latin typeface="Times New Roman" pitchFamily="18" charset="0"/>
            </a:endParaRPr>
          </a:p>
        </p:txBody>
      </p:sp>
      <p:grpSp>
        <p:nvGrpSpPr>
          <p:cNvPr id="74756" name="群組 1"/>
          <p:cNvGrpSpPr>
            <a:grpSpLocks noChangeAspect="1"/>
          </p:cNvGrpSpPr>
          <p:nvPr/>
        </p:nvGrpSpPr>
        <p:grpSpPr bwMode="auto">
          <a:xfrm>
            <a:off x="5386719" y="116631"/>
            <a:ext cx="3717595" cy="6371482"/>
            <a:chOff x="5160602" y="67762"/>
            <a:chExt cx="3935252" cy="6745614"/>
          </a:xfrm>
        </p:grpSpPr>
        <p:pic>
          <p:nvPicPr>
            <p:cNvPr id="74764" name="圖片 112" descr="b88陳正宗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629" y="144288"/>
              <a:ext cx="4032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5" name="Picture 4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0839" y="1167492"/>
              <a:ext cx="545703" cy="57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868" y="4485307"/>
              <a:ext cx="442912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7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8425" y="2273126"/>
              <a:ext cx="513220" cy="597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8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0498" y="606182"/>
              <a:ext cx="468115" cy="60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9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7139" y="1702353"/>
              <a:ext cx="517748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0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8468" y="1188827"/>
              <a:ext cx="489914" cy="632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1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9989" y="1696863"/>
              <a:ext cx="5556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2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672" y="4213969"/>
              <a:ext cx="565150" cy="51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3" name="Picture 1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592" y="1768301"/>
              <a:ext cx="419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4" name="Picture 1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114" y="3356992"/>
              <a:ext cx="405580" cy="524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5" name="Picture 1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967" y="2853844"/>
              <a:ext cx="38576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6" name="Picture 1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904" y="3354213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7" name="Picture 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442" y="1265063"/>
              <a:ext cx="534987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8" name="Picture 1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5742" y="4927426"/>
              <a:ext cx="455612" cy="53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9" name="Picture 2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929" y="2731913"/>
              <a:ext cx="3937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0" name="Picture 2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151" y="2708100"/>
              <a:ext cx="4699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1" name="Picture 2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641" y="4725144"/>
              <a:ext cx="569913" cy="707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2" name="Picture 24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566" y="3357810"/>
              <a:ext cx="446088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3" name="Picture 25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792" y="3889201"/>
              <a:ext cx="479425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4" name="Picture 2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595" y="4397201"/>
              <a:ext cx="541338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5" name="Picture 28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467" y="2057226"/>
              <a:ext cx="52387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6" name="Picture 29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042" y="3914601"/>
              <a:ext cx="439737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7" name="Picture 31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3155" y="601417"/>
              <a:ext cx="511175" cy="542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8" name="Picture 32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6179" y="1193626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9" name="Picture 33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567" y="2879551"/>
              <a:ext cx="349250" cy="45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0" name="Picture 34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0541" y="4003501"/>
              <a:ext cx="561975" cy="68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1" name="Picture 35" descr="Chi-1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3766" y="161900"/>
              <a:ext cx="360363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2" name="Picture 36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602" y="67762"/>
              <a:ext cx="479562" cy="590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3" name="Picture 37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9587" y="906362"/>
              <a:ext cx="484187" cy="748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4" name="Picture 38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017" y="4690888"/>
              <a:ext cx="45720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5" name="Picture 39" descr="DSCF08133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392" y="1728613"/>
              <a:ext cx="381000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6" name="Picture 40" descr="P124018600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303" y="2290733"/>
              <a:ext cx="461963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7" name="Picture 41" descr="1534591565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868" y="360188"/>
              <a:ext cx="610399" cy="55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8" name="Picture 42" descr="P1000510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7292" y="188888"/>
              <a:ext cx="40481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9" name="Picture 47" descr="wu">
              <a:hlinkClick r:id="rId39"/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804" y="5802138"/>
              <a:ext cx="43180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0" name="Picture 51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692" y="3356992"/>
              <a:ext cx="433387" cy="50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1" name="Picture 53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604" y="5871988"/>
              <a:ext cx="41910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2" name="Picture 54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292" y="6283151"/>
              <a:ext cx="46037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3" name="Picture 60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352626"/>
              <a:ext cx="4238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4" name="Picture 64" descr="YORK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460" y="2185417"/>
              <a:ext cx="407988" cy="58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5" name="Picture 65" descr="m-ilchen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551" y="692696"/>
              <a:ext cx="58102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6" name="Picture 66" descr="JJ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217" y="5333826"/>
              <a:ext cx="438150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7" name="Picture 67" descr="LJ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367" y="5368751"/>
              <a:ext cx="436562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8" name="Picture 68" descr="WS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629" y="2431978"/>
              <a:ext cx="427038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9" name="Picture 8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0292" y="2276872"/>
              <a:ext cx="331787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0" name="Picture 2" descr="C:\Users\0605JUA\Desktop\IMG_1997.jpg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7094" y="2879551"/>
              <a:ext cx="452636" cy="56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1" name="Picture 3" descr="C:\Users\0605JUA\Desktop\10528591_834208599930949_1848048398_o.jpg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814" y="3284983"/>
              <a:ext cx="453163" cy="604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矩形 57"/>
            <p:cNvSpPr/>
            <p:nvPr/>
          </p:nvSpPr>
          <p:spPr>
            <a:xfrm>
              <a:off x="6825573" y="2878815"/>
              <a:ext cx="504133" cy="47228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74813" name="Picture 4" descr="C:\Users\0605JUA\Desktop\10436218_771851279515226_3747084481612684895_n(3).jpg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9984" y="3872053"/>
              <a:ext cx="397638" cy="39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4" name="Picture 30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3367" y="3872053"/>
              <a:ext cx="468313" cy="60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5" name="Picture 26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796" y="1668725"/>
              <a:ext cx="481064" cy="667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757" name="群組 2"/>
          <p:cNvGrpSpPr>
            <a:grpSpLocks/>
          </p:cNvGrpSpPr>
          <p:nvPr/>
        </p:nvGrpSpPr>
        <p:grpSpPr bwMode="auto">
          <a:xfrm>
            <a:off x="-36512" y="4613"/>
            <a:ext cx="6336704" cy="6548583"/>
            <a:chOff x="-107600" y="4611906"/>
            <a:chExt cx="6336050" cy="6548646"/>
          </a:xfrm>
        </p:grpSpPr>
        <p:sp>
          <p:nvSpPr>
            <p:cNvPr id="62" name="Text Box 5"/>
            <p:cNvSpPr txBox="1">
              <a:spLocks noChangeArrowheads="1"/>
            </p:cNvSpPr>
            <p:nvPr/>
          </p:nvSpPr>
          <p:spPr bwMode="auto">
            <a:xfrm>
              <a:off x="106094" y="4611906"/>
              <a:ext cx="6122356" cy="400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zh-TW" sz="1600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  <a:hlinkClick r:id="rId56"/>
                </a:rPr>
                <a:t>http://msvlab.hre.ntou.edu.tw/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Since 1999</a:t>
              </a:r>
            </a:p>
          </p:txBody>
        </p:sp>
        <p:sp>
          <p:nvSpPr>
            <p:cNvPr id="63" name="Rectangle 6"/>
            <p:cNvSpPr>
              <a:spLocks noChangeArrowheads="1"/>
            </p:cNvSpPr>
            <p:nvPr/>
          </p:nvSpPr>
          <p:spPr bwMode="auto">
            <a:xfrm>
              <a:off x="-107600" y="6236109"/>
              <a:ext cx="5623932" cy="1323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TW" dirty="0">
                  <a:solidFill>
                    <a:srgbClr val="6600FF"/>
                  </a:solidFill>
                  <a:latin typeface="+mj-ea"/>
                  <a:ea typeface="+mj-ea"/>
                </a:rPr>
                <a:t>Welcome to visit the web site of MSVLAB/NTOU</a:t>
              </a:r>
            </a:p>
          </p:txBody>
        </p:sp>
        <p:sp>
          <p:nvSpPr>
            <p:cNvPr id="59" name="Text Box 5"/>
            <p:cNvSpPr txBox="1">
              <a:spLocks noChangeArrowheads="1"/>
            </p:cNvSpPr>
            <p:nvPr/>
          </p:nvSpPr>
          <p:spPr bwMode="auto">
            <a:xfrm>
              <a:off x="891826" y="10760498"/>
              <a:ext cx="5336624" cy="400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 E mail: 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</a:rPr>
                <a:t>jtchen@mail.ntou.edu.tw</a:t>
              </a: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endParaRPr lang="en-US" altLang="zh-TW" sz="2800" i="1" u="sng" dirty="0">
                <a:solidFill>
                  <a:srgbClr val="0099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1" name="矩形圖說文字 50"/>
          <p:cNvSpPr/>
          <p:nvPr/>
        </p:nvSpPr>
        <p:spPr>
          <a:xfrm>
            <a:off x="5921375" y="549275"/>
            <a:ext cx="539750" cy="579438"/>
          </a:xfrm>
          <a:prstGeom prst="wedgeRectCallout">
            <a:avLst>
              <a:gd name="adj1" fmla="val -57787"/>
              <a:gd name="adj2" fmla="val 8221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74759" name="Picture 12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547688"/>
            <a:ext cx="4968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2" descr="C:\Users\0605CKI\Desktop\chen\MSV2014-OCT15.JPG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984375"/>
            <a:ext cx="5583238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 Box 49"/>
          <p:cNvSpPr txBox="1">
            <a:spLocks noChangeArrowheads="1"/>
          </p:cNvSpPr>
          <p:nvPr/>
        </p:nvSpPr>
        <p:spPr bwMode="auto">
          <a:xfrm>
            <a:off x="7036370" y="5070053"/>
            <a:ext cx="2216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台灣天下</a:t>
            </a:r>
          </a:p>
          <a:p>
            <a:pPr eaLnBrk="1" hangingPunct="1"/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捨我其誰</a:t>
            </a:r>
          </a:p>
        </p:txBody>
      </p:sp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-1046933" y="508610"/>
            <a:ext cx="61229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600" dirty="0">
                <a:solidFill>
                  <a:srgbClr val="009900"/>
                </a:solidFill>
                <a:latin typeface="+mj-ea"/>
                <a:ea typeface="+mj-ea"/>
              </a:rPr>
              <a:t> </a:t>
            </a:r>
            <a:r>
              <a:rPr lang="zh-TW" altLang="en-US" sz="2000" u="sng" dirty="0">
                <a:solidFill>
                  <a:srgbClr val="009900"/>
                </a:solidFill>
                <a:latin typeface="+mj-ea"/>
                <a:ea typeface="+mj-ea"/>
              </a:rPr>
              <a:t>台灣</a:t>
            </a:r>
            <a:r>
              <a:rPr lang="zh-TW" altLang="en-US" sz="2000" u="sng" dirty="0" smtClean="0">
                <a:solidFill>
                  <a:srgbClr val="009900"/>
                </a:solidFill>
                <a:latin typeface="+mj-ea"/>
                <a:ea typeface="+mj-ea"/>
              </a:rPr>
              <a:t>製造 輸出中國</a:t>
            </a:r>
            <a:endParaRPr lang="en-US" altLang="zh-TW" sz="2000" dirty="0">
              <a:solidFill>
                <a:srgbClr val="009900"/>
              </a:solidFill>
              <a:latin typeface="+mj-ea"/>
              <a:ea typeface="+mj-ea"/>
            </a:endParaRPr>
          </a:p>
        </p:txBody>
      </p:sp>
      <p:sp>
        <p:nvSpPr>
          <p:cNvPr id="66" name="Text Box 48"/>
          <p:cNvSpPr txBox="1">
            <a:spLocks noChangeArrowheads="1"/>
          </p:cNvSpPr>
          <p:nvPr/>
        </p:nvSpPr>
        <p:spPr bwMode="auto">
          <a:xfrm>
            <a:off x="-36512" y="855117"/>
            <a:ext cx="4995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NTOU/MSV </a:t>
            </a:r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有您真好</a:t>
            </a:r>
          </a:p>
        </p:txBody>
      </p:sp>
      <p:pic>
        <p:nvPicPr>
          <p:cNvPr id="96258" name="Picture 2" descr="C:\Users\0605CKI\Desktop\ctchen.jpg"/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39" y="332656"/>
            <a:ext cx="544141" cy="73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64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Line 2"/>
          <p:cNvSpPr>
            <a:spLocks noChangeAspect="1" noChangeShapeType="1"/>
          </p:cNvSpPr>
          <p:nvPr/>
        </p:nvSpPr>
        <p:spPr bwMode="auto">
          <a:xfrm flipV="1">
            <a:off x="461963" y="4637088"/>
            <a:ext cx="0" cy="190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9267" name="Text Box 3"/>
          <p:cNvSpPr txBox="1">
            <a:spLocks noChangeAspect="1" noChangeArrowheads="1"/>
          </p:cNvSpPr>
          <p:nvPr/>
        </p:nvSpPr>
        <p:spPr bwMode="auto">
          <a:xfrm>
            <a:off x="2143125" y="6491288"/>
            <a:ext cx="4603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600" b="1">
                <a:solidFill>
                  <a:srgbClr val="9C0298"/>
                </a:solidFill>
              </a:rPr>
              <a:t>工程</a:t>
            </a:r>
          </a:p>
        </p:txBody>
      </p:sp>
      <p:sp>
        <p:nvSpPr>
          <p:cNvPr id="779268" name="Text Box 4"/>
          <p:cNvSpPr txBox="1">
            <a:spLocks noChangeAspect="1" noChangeArrowheads="1"/>
          </p:cNvSpPr>
          <p:nvPr/>
        </p:nvSpPr>
        <p:spPr bwMode="auto">
          <a:xfrm>
            <a:off x="774700" y="6491288"/>
            <a:ext cx="4603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600" b="1">
                <a:solidFill>
                  <a:srgbClr val="008000"/>
                </a:solidFill>
              </a:rPr>
              <a:t>數學</a:t>
            </a:r>
          </a:p>
        </p:txBody>
      </p:sp>
      <p:sp>
        <p:nvSpPr>
          <p:cNvPr id="779269" name="Line 5"/>
          <p:cNvSpPr>
            <a:spLocks noChangeAspect="1" noChangeShapeType="1"/>
          </p:cNvSpPr>
          <p:nvPr/>
        </p:nvSpPr>
        <p:spPr bwMode="auto">
          <a:xfrm>
            <a:off x="1058863" y="5002213"/>
            <a:ext cx="1587" cy="1519237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79270" name="Line 6"/>
          <p:cNvSpPr>
            <a:spLocks noChangeAspect="1" noChangeShapeType="1"/>
          </p:cNvSpPr>
          <p:nvPr/>
        </p:nvSpPr>
        <p:spPr bwMode="auto">
          <a:xfrm>
            <a:off x="2416175" y="4962525"/>
            <a:ext cx="1588" cy="1558925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87313" y="-315913"/>
            <a:ext cx="1082198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2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臺灣數學與工程互動</a:t>
            </a:r>
            <a:r>
              <a:rPr lang="en-US" altLang="zh-TW" sz="2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(Bridge: computational mechanics)</a:t>
            </a:r>
          </a:p>
        </p:txBody>
      </p:sp>
      <p:sp>
        <p:nvSpPr>
          <p:cNvPr id="779272" name="Text Box 8"/>
          <p:cNvSpPr txBox="1">
            <a:spLocks noChangeArrowheads="1"/>
          </p:cNvSpPr>
          <p:nvPr/>
        </p:nvSpPr>
        <p:spPr bwMode="auto">
          <a:xfrm>
            <a:off x="635000" y="836613"/>
            <a:ext cx="41529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lnSpc>
                <a:spcPct val="130000"/>
              </a:lnSpc>
              <a:buClr>
                <a:srgbClr val="CC0099"/>
              </a:buClr>
              <a:buFont typeface="Wingdings" pitchFamily="2" charset="2"/>
              <a:buChar char="Ø"/>
            </a:pPr>
            <a:r>
              <a:rPr kumimoji="0" lang="en-US" altLang="zh-TW" sz="2000" b="1">
                <a:solidFill>
                  <a:srgbClr val="0000FF"/>
                </a:solidFill>
                <a:ea typeface="標楷體" pitchFamily="65" charset="-120"/>
              </a:rPr>
              <a:t>             Taiwan SIAM </a:t>
            </a:r>
            <a:r>
              <a:rPr kumimoji="0" lang="zh-TW" altLang="en-US" sz="2000" b="1">
                <a:solidFill>
                  <a:srgbClr val="0000FF"/>
                </a:solidFill>
                <a:ea typeface="標楷體" pitchFamily="65" charset="-120"/>
              </a:rPr>
              <a:t>扮</a:t>
            </a:r>
            <a:r>
              <a:rPr lang="zh-TW" altLang="en-US" sz="2000" b="1">
                <a:solidFill>
                  <a:srgbClr val="0000FF"/>
                </a:solidFill>
                <a:ea typeface="標楷體" pitchFamily="65" charset="-120"/>
              </a:rPr>
              <a:t>演的角色</a:t>
            </a:r>
          </a:p>
          <a:p>
            <a:pPr lvl="1">
              <a:lnSpc>
                <a:spcPct val="130000"/>
              </a:lnSpc>
              <a:buClr>
                <a:srgbClr val="CC0099"/>
              </a:buClr>
              <a:buFont typeface="Wingdings" pitchFamily="2" charset="2"/>
              <a:buChar char="Ø"/>
            </a:pPr>
            <a:r>
              <a:rPr lang="zh-TW" altLang="en-US" sz="2000">
                <a:solidFill>
                  <a:srgbClr val="990033"/>
                </a:solidFill>
                <a:ea typeface="標楷體" pitchFamily="65" charset="-120"/>
              </a:rPr>
              <a:t>建立數學與工程的連接橋樑</a:t>
            </a:r>
          </a:p>
          <a:p>
            <a:pPr lvl="1">
              <a:lnSpc>
                <a:spcPct val="130000"/>
              </a:lnSpc>
              <a:buClr>
                <a:srgbClr val="CC0099"/>
              </a:buClr>
              <a:buFont typeface="Wingdings" pitchFamily="2" charset="2"/>
              <a:buChar char="Ø"/>
            </a:pPr>
            <a:r>
              <a:rPr lang="en-US" altLang="zh-TW" sz="2000">
                <a:solidFill>
                  <a:srgbClr val="990033"/>
                </a:solidFill>
                <a:ea typeface="標楷體" pitchFamily="65" charset="-120"/>
              </a:rPr>
              <a:t>Mathematics</a:t>
            </a:r>
            <a:r>
              <a:rPr lang="zh-TW" altLang="en-US" sz="2000">
                <a:solidFill>
                  <a:srgbClr val="990033"/>
                </a:solidFill>
                <a:ea typeface="標楷體" pitchFamily="65" charset="-120"/>
              </a:rPr>
              <a:t>與</a:t>
            </a:r>
            <a:r>
              <a:rPr lang="en-US" altLang="zh-TW" sz="2000">
                <a:solidFill>
                  <a:srgbClr val="990033"/>
                </a:solidFill>
                <a:ea typeface="標楷體" pitchFamily="65" charset="-120"/>
              </a:rPr>
              <a:t>Engineering</a:t>
            </a:r>
            <a:r>
              <a:rPr lang="zh-TW" altLang="en-US" sz="2000">
                <a:solidFill>
                  <a:srgbClr val="990033"/>
                </a:solidFill>
                <a:ea typeface="標楷體" pitchFamily="65" charset="-120"/>
              </a:rPr>
              <a:t>並重</a:t>
            </a:r>
          </a:p>
        </p:txBody>
      </p:sp>
      <p:sp>
        <p:nvSpPr>
          <p:cNvPr id="779273" name="Text Box 9"/>
          <p:cNvSpPr txBox="1">
            <a:spLocks noChangeAspect="1" noChangeArrowheads="1"/>
          </p:cNvSpPr>
          <p:nvPr/>
        </p:nvSpPr>
        <p:spPr bwMode="auto">
          <a:xfrm>
            <a:off x="7740650" y="3298825"/>
            <a:ext cx="7064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600" b="1">
                <a:solidFill>
                  <a:srgbClr val="9C0298"/>
                </a:solidFill>
                <a:latin typeface="Tahoma" pitchFamily="34" charset="0"/>
              </a:rPr>
              <a:t>工程</a:t>
            </a:r>
          </a:p>
        </p:txBody>
      </p:sp>
      <p:sp>
        <p:nvSpPr>
          <p:cNvPr id="779274" name="Text Box 10"/>
          <p:cNvSpPr txBox="1">
            <a:spLocks noChangeAspect="1" noChangeArrowheads="1"/>
          </p:cNvSpPr>
          <p:nvPr/>
        </p:nvSpPr>
        <p:spPr bwMode="auto">
          <a:xfrm>
            <a:off x="6372225" y="3298825"/>
            <a:ext cx="7064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600" b="1">
                <a:solidFill>
                  <a:srgbClr val="008000"/>
                </a:solidFill>
                <a:latin typeface="Tahoma" pitchFamily="34" charset="0"/>
              </a:rPr>
              <a:t>數學</a:t>
            </a:r>
          </a:p>
        </p:txBody>
      </p:sp>
      <p:sp>
        <p:nvSpPr>
          <p:cNvPr id="779275" name="Line 11"/>
          <p:cNvSpPr>
            <a:spLocks noChangeAspect="1" noChangeShapeType="1"/>
          </p:cNvSpPr>
          <p:nvPr/>
        </p:nvSpPr>
        <p:spPr bwMode="auto">
          <a:xfrm flipV="1">
            <a:off x="5854700" y="993775"/>
            <a:ext cx="0" cy="2312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9276" name="Line 12"/>
          <p:cNvSpPr>
            <a:spLocks noChangeAspect="1" noChangeShapeType="1"/>
          </p:cNvSpPr>
          <p:nvPr/>
        </p:nvSpPr>
        <p:spPr bwMode="auto">
          <a:xfrm>
            <a:off x="5854700" y="3306763"/>
            <a:ext cx="31099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9277" name="Freeform 13"/>
          <p:cNvSpPr>
            <a:spLocks noChangeAspect="1"/>
          </p:cNvSpPr>
          <p:nvPr/>
        </p:nvSpPr>
        <p:spPr bwMode="auto">
          <a:xfrm>
            <a:off x="5953125" y="1600200"/>
            <a:ext cx="1790700" cy="1674813"/>
          </a:xfrm>
          <a:custGeom>
            <a:avLst/>
            <a:gdLst>
              <a:gd name="T0" fmla="*/ 0 w 1344"/>
              <a:gd name="T1" fmla="*/ 2147483647 h 1318"/>
              <a:gd name="T2" fmla="*/ 2147483647 w 1344"/>
              <a:gd name="T3" fmla="*/ 2147483647 h 1318"/>
              <a:gd name="T4" fmla="*/ 2147483647 w 1344"/>
              <a:gd name="T5" fmla="*/ 2147483647 h 1318"/>
              <a:gd name="T6" fmla="*/ 2147483647 w 1344"/>
              <a:gd name="T7" fmla="*/ 2147483647 h 1318"/>
              <a:gd name="T8" fmla="*/ 2147483647 w 1344"/>
              <a:gd name="T9" fmla="*/ 2147483647 h 13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4"/>
              <a:gd name="T16" fmla="*/ 0 h 1318"/>
              <a:gd name="T17" fmla="*/ 1344 w 1344"/>
              <a:gd name="T18" fmla="*/ 1318 h 13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4" h="1318">
                <a:moveTo>
                  <a:pt x="0" y="1274"/>
                </a:moveTo>
                <a:cubicBezTo>
                  <a:pt x="35" y="1246"/>
                  <a:pt x="113" y="1318"/>
                  <a:pt x="210" y="1106"/>
                </a:cubicBezTo>
                <a:cubicBezTo>
                  <a:pt x="307" y="894"/>
                  <a:pt x="463" y="4"/>
                  <a:pt x="582" y="2"/>
                </a:cubicBezTo>
                <a:cubicBezTo>
                  <a:pt x="701" y="0"/>
                  <a:pt x="797" y="877"/>
                  <a:pt x="924" y="1093"/>
                </a:cubicBezTo>
                <a:cubicBezTo>
                  <a:pt x="1051" y="1309"/>
                  <a:pt x="1257" y="1255"/>
                  <a:pt x="1344" y="1297"/>
                </a:cubicBezTo>
              </a:path>
            </a:pathLst>
          </a:custGeom>
          <a:noFill/>
          <a:ln w="28575" cap="flat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9278" name="Freeform 14"/>
          <p:cNvSpPr>
            <a:spLocks noChangeAspect="1"/>
          </p:cNvSpPr>
          <p:nvPr/>
        </p:nvSpPr>
        <p:spPr bwMode="auto">
          <a:xfrm>
            <a:off x="6845300" y="1600200"/>
            <a:ext cx="2022475" cy="1681163"/>
          </a:xfrm>
          <a:custGeom>
            <a:avLst/>
            <a:gdLst>
              <a:gd name="T0" fmla="*/ 0 w 1524"/>
              <a:gd name="T1" fmla="*/ 2147483647 h 1329"/>
              <a:gd name="T2" fmla="*/ 2147483647 w 1524"/>
              <a:gd name="T3" fmla="*/ 2147483647 h 1329"/>
              <a:gd name="T4" fmla="*/ 2147483647 w 1524"/>
              <a:gd name="T5" fmla="*/ 2147483647 h 1329"/>
              <a:gd name="T6" fmla="*/ 2147483647 w 1524"/>
              <a:gd name="T7" fmla="*/ 2147483647 h 1329"/>
              <a:gd name="T8" fmla="*/ 2147483647 w 1524"/>
              <a:gd name="T9" fmla="*/ 2147483647 h 1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4"/>
              <a:gd name="T16" fmla="*/ 0 h 1329"/>
              <a:gd name="T17" fmla="*/ 1524 w 1524"/>
              <a:gd name="T18" fmla="*/ 1329 h 1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4" h="1329">
                <a:moveTo>
                  <a:pt x="0" y="1312"/>
                </a:moveTo>
                <a:cubicBezTo>
                  <a:pt x="67" y="1279"/>
                  <a:pt x="278" y="1329"/>
                  <a:pt x="408" y="1112"/>
                </a:cubicBezTo>
                <a:cubicBezTo>
                  <a:pt x="538" y="895"/>
                  <a:pt x="664" y="16"/>
                  <a:pt x="780" y="8"/>
                </a:cubicBezTo>
                <a:cubicBezTo>
                  <a:pt x="896" y="0"/>
                  <a:pt x="980" y="856"/>
                  <a:pt x="1104" y="1066"/>
                </a:cubicBezTo>
                <a:cubicBezTo>
                  <a:pt x="1228" y="1276"/>
                  <a:pt x="1437" y="1228"/>
                  <a:pt x="1524" y="1270"/>
                </a:cubicBezTo>
              </a:path>
            </a:pathLst>
          </a:custGeom>
          <a:noFill/>
          <a:ln w="28575" cap="flat">
            <a:solidFill>
              <a:srgbClr val="0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9279" name="Freeform 15"/>
          <p:cNvSpPr>
            <a:spLocks noChangeAspect="1"/>
          </p:cNvSpPr>
          <p:nvPr/>
        </p:nvSpPr>
        <p:spPr bwMode="auto">
          <a:xfrm>
            <a:off x="5891213" y="1436688"/>
            <a:ext cx="3011487" cy="1792287"/>
          </a:xfrm>
          <a:custGeom>
            <a:avLst/>
            <a:gdLst>
              <a:gd name="T0" fmla="*/ 2147483647 w 2262"/>
              <a:gd name="T1" fmla="*/ 2147483647 h 1411"/>
              <a:gd name="T2" fmla="*/ 2147483647 w 2262"/>
              <a:gd name="T3" fmla="*/ 2147483647 h 1411"/>
              <a:gd name="T4" fmla="*/ 2147483647 w 2262"/>
              <a:gd name="T5" fmla="*/ 2147483647 h 1411"/>
              <a:gd name="T6" fmla="*/ 2147483647 w 2262"/>
              <a:gd name="T7" fmla="*/ 2147483647 h 1411"/>
              <a:gd name="T8" fmla="*/ 2147483647 w 2262"/>
              <a:gd name="T9" fmla="*/ 2147483647 h 1411"/>
              <a:gd name="T10" fmla="*/ 2147483647 w 2262"/>
              <a:gd name="T11" fmla="*/ 2147483647 h 1411"/>
              <a:gd name="T12" fmla="*/ 2147483647 w 2262"/>
              <a:gd name="T13" fmla="*/ 2147483647 h 1411"/>
              <a:gd name="T14" fmla="*/ 2147483647 w 2262"/>
              <a:gd name="T15" fmla="*/ 2147483647 h 1411"/>
              <a:gd name="T16" fmla="*/ 2147483647 w 2262"/>
              <a:gd name="T17" fmla="*/ 2147483647 h 1411"/>
              <a:gd name="T18" fmla="*/ 2147483647 w 2262"/>
              <a:gd name="T19" fmla="*/ 2147483647 h 1411"/>
              <a:gd name="T20" fmla="*/ 2147483647 w 2262"/>
              <a:gd name="T21" fmla="*/ 2147483647 h 1411"/>
              <a:gd name="T22" fmla="*/ 2147483647 w 2262"/>
              <a:gd name="T23" fmla="*/ 2147483647 h 1411"/>
              <a:gd name="T24" fmla="*/ 2147483647 w 2262"/>
              <a:gd name="T25" fmla="*/ 2147483647 h 1411"/>
              <a:gd name="T26" fmla="*/ 2147483647 w 2262"/>
              <a:gd name="T27" fmla="*/ 2147483647 h 141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62"/>
              <a:gd name="T43" fmla="*/ 0 h 1411"/>
              <a:gd name="T44" fmla="*/ 2262 w 2262"/>
              <a:gd name="T45" fmla="*/ 1411 h 141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62" h="1411">
                <a:moveTo>
                  <a:pt x="43" y="1396"/>
                </a:moveTo>
                <a:cubicBezTo>
                  <a:pt x="43" y="1393"/>
                  <a:pt x="45" y="1378"/>
                  <a:pt x="43" y="1376"/>
                </a:cubicBezTo>
                <a:cubicBezTo>
                  <a:pt x="41" y="1374"/>
                  <a:pt x="0" y="1411"/>
                  <a:pt x="33" y="1381"/>
                </a:cubicBezTo>
                <a:cubicBezTo>
                  <a:pt x="66" y="1351"/>
                  <a:pt x="163" y="1370"/>
                  <a:pt x="239" y="1195"/>
                </a:cubicBezTo>
                <a:cubicBezTo>
                  <a:pt x="315" y="1020"/>
                  <a:pt x="439" y="498"/>
                  <a:pt x="489" y="329"/>
                </a:cubicBezTo>
                <a:cubicBezTo>
                  <a:pt x="539" y="160"/>
                  <a:pt x="519" y="223"/>
                  <a:pt x="539" y="184"/>
                </a:cubicBezTo>
                <a:cubicBezTo>
                  <a:pt x="559" y="145"/>
                  <a:pt x="583" y="93"/>
                  <a:pt x="609" y="93"/>
                </a:cubicBezTo>
                <a:cubicBezTo>
                  <a:pt x="635" y="93"/>
                  <a:pt x="621" y="55"/>
                  <a:pt x="694" y="184"/>
                </a:cubicBezTo>
                <a:cubicBezTo>
                  <a:pt x="767" y="313"/>
                  <a:pt x="928" y="875"/>
                  <a:pt x="1045" y="865"/>
                </a:cubicBezTo>
                <a:cubicBezTo>
                  <a:pt x="1162" y="855"/>
                  <a:pt x="1313" y="248"/>
                  <a:pt x="1396" y="124"/>
                </a:cubicBezTo>
                <a:cubicBezTo>
                  <a:pt x="1479" y="0"/>
                  <a:pt x="1510" y="79"/>
                  <a:pt x="1546" y="119"/>
                </a:cubicBezTo>
                <a:cubicBezTo>
                  <a:pt x="1582" y="159"/>
                  <a:pt x="1563" y="189"/>
                  <a:pt x="1611" y="364"/>
                </a:cubicBezTo>
                <a:cubicBezTo>
                  <a:pt x="1659" y="539"/>
                  <a:pt x="1728" y="1002"/>
                  <a:pt x="1836" y="1170"/>
                </a:cubicBezTo>
                <a:cubicBezTo>
                  <a:pt x="1944" y="1338"/>
                  <a:pt x="2173" y="1329"/>
                  <a:pt x="2262" y="1371"/>
                </a:cubicBezTo>
              </a:path>
            </a:pathLst>
          </a:custGeom>
          <a:noFill/>
          <a:ln w="50800" cap="flat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9280" name="Text Box 16"/>
          <p:cNvSpPr txBox="1">
            <a:spLocks noChangeAspect="1" noChangeArrowheads="1"/>
          </p:cNvSpPr>
          <p:nvPr/>
        </p:nvSpPr>
        <p:spPr bwMode="auto">
          <a:xfrm>
            <a:off x="5580063" y="1484313"/>
            <a:ext cx="3048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600" b="1"/>
              <a:t>研究強度</a:t>
            </a:r>
          </a:p>
        </p:txBody>
      </p:sp>
      <p:grpSp>
        <p:nvGrpSpPr>
          <p:cNvPr id="779281" name="Group 17"/>
          <p:cNvGrpSpPr>
            <a:grpSpLocks/>
          </p:cNvGrpSpPr>
          <p:nvPr/>
        </p:nvGrpSpPr>
        <p:grpSpPr bwMode="auto">
          <a:xfrm>
            <a:off x="3492500" y="3298825"/>
            <a:ext cx="1247775" cy="992188"/>
            <a:chOff x="2238" y="1344"/>
            <a:chExt cx="786" cy="625"/>
          </a:xfrm>
        </p:grpSpPr>
        <p:sp>
          <p:nvSpPr>
            <p:cNvPr id="779282" name="Freeform 18"/>
            <p:cNvSpPr>
              <a:spLocks noChangeAspect="1"/>
            </p:cNvSpPr>
            <p:nvPr/>
          </p:nvSpPr>
          <p:spPr bwMode="auto">
            <a:xfrm>
              <a:off x="2238" y="1536"/>
              <a:ext cx="417" cy="405"/>
            </a:xfrm>
            <a:custGeom>
              <a:avLst/>
              <a:gdLst>
                <a:gd name="T0" fmla="*/ 0 w 1359"/>
                <a:gd name="T1" fmla="*/ 0 h 1318"/>
                <a:gd name="T2" fmla="*/ 0 w 1359"/>
                <a:gd name="T3" fmla="*/ 0 h 1318"/>
                <a:gd name="T4" fmla="*/ 0 w 1359"/>
                <a:gd name="T5" fmla="*/ 0 h 1318"/>
                <a:gd name="T6" fmla="*/ 0 w 1359"/>
                <a:gd name="T7" fmla="*/ 0 h 1318"/>
                <a:gd name="T8" fmla="*/ 0 w 1359"/>
                <a:gd name="T9" fmla="*/ 0 h 13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9"/>
                <a:gd name="T16" fmla="*/ 0 h 1318"/>
                <a:gd name="T17" fmla="*/ 1359 w 1359"/>
                <a:gd name="T18" fmla="*/ 1318 h 13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9" h="1318">
                  <a:moveTo>
                    <a:pt x="0" y="1274"/>
                  </a:moveTo>
                  <a:cubicBezTo>
                    <a:pt x="35" y="1246"/>
                    <a:pt x="113" y="1318"/>
                    <a:pt x="210" y="1106"/>
                  </a:cubicBezTo>
                  <a:cubicBezTo>
                    <a:pt x="307" y="894"/>
                    <a:pt x="463" y="4"/>
                    <a:pt x="582" y="2"/>
                  </a:cubicBezTo>
                  <a:cubicBezTo>
                    <a:pt x="701" y="0"/>
                    <a:pt x="794" y="885"/>
                    <a:pt x="924" y="1093"/>
                  </a:cubicBezTo>
                  <a:cubicBezTo>
                    <a:pt x="1054" y="1301"/>
                    <a:pt x="1269" y="1217"/>
                    <a:pt x="1359" y="1249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79283" name="Freeform 19"/>
            <p:cNvSpPr>
              <a:spLocks noChangeAspect="1"/>
            </p:cNvSpPr>
            <p:nvPr/>
          </p:nvSpPr>
          <p:spPr bwMode="auto">
            <a:xfrm>
              <a:off x="2496" y="1536"/>
              <a:ext cx="417" cy="421"/>
            </a:xfrm>
            <a:custGeom>
              <a:avLst/>
              <a:gdLst>
                <a:gd name="T0" fmla="*/ 0 w 1314"/>
                <a:gd name="T1" fmla="*/ 0 h 1329"/>
                <a:gd name="T2" fmla="*/ 0 w 1314"/>
                <a:gd name="T3" fmla="*/ 0 h 1329"/>
                <a:gd name="T4" fmla="*/ 0 w 1314"/>
                <a:gd name="T5" fmla="*/ 0 h 1329"/>
                <a:gd name="T6" fmla="*/ 0 w 1314"/>
                <a:gd name="T7" fmla="*/ 0 h 1329"/>
                <a:gd name="T8" fmla="*/ 0 w 1314"/>
                <a:gd name="T9" fmla="*/ 0 h 13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4"/>
                <a:gd name="T16" fmla="*/ 0 h 1329"/>
                <a:gd name="T17" fmla="*/ 1314 w 1314"/>
                <a:gd name="T18" fmla="*/ 1329 h 13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4" h="1329">
                  <a:moveTo>
                    <a:pt x="0" y="1312"/>
                  </a:moveTo>
                  <a:cubicBezTo>
                    <a:pt x="67" y="1279"/>
                    <a:pt x="278" y="1329"/>
                    <a:pt x="408" y="1112"/>
                  </a:cubicBezTo>
                  <a:cubicBezTo>
                    <a:pt x="538" y="895"/>
                    <a:pt x="664" y="16"/>
                    <a:pt x="780" y="8"/>
                  </a:cubicBezTo>
                  <a:cubicBezTo>
                    <a:pt x="896" y="0"/>
                    <a:pt x="1015" y="853"/>
                    <a:pt x="1104" y="1066"/>
                  </a:cubicBezTo>
                  <a:cubicBezTo>
                    <a:pt x="1193" y="1279"/>
                    <a:pt x="1270" y="1239"/>
                    <a:pt x="1314" y="1284"/>
                  </a:cubicBezTo>
                </a:path>
              </a:pathLst>
            </a:custGeom>
            <a:noFill/>
            <a:ln w="158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79284" name="Line 20"/>
            <p:cNvSpPr>
              <a:spLocks noChangeShapeType="1"/>
            </p:cNvSpPr>
            <p:nvPr/>
          </p:nvSpPr>
          <p:spPr bwMode="auto">
            <a:xfrm flipV="1">
              <a:off x="2238" y="1344"/>
              <a:ext cx="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79285" name="Line 21"/>
            <p:cNvSpPr>
              <a:spLocks noChangeAspect="1" noChangeShapeType="1"/>
            </p:cNvSpPr>
            <p:nvPr/>
          </p:nvSpPr>
          <p:spPr bwMode="auto">
            <a:xfrm>
              <a:off x="2238" y="1968"/>
              <a:ext cx="78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779286" name="Group 22"/>
          <p:cNvGrpSpPr>
            <a:grpSpLocks/>
          </p:cNvGrpSpPr>
          <p:nvPr/>
        </p:nvGrpSpPr>
        <p:grpSpPr bwMode="auto">
          <a:xfrm>
            <a:off x="4578350" y="2708275"/>
            <a:ext cx="1247775" cy="992188"/>
            <a:chOff x="2016" y="1871"/>
            <a:chExt cx="786" cy="625"/>
          </a:xfrm>
        </p:grpSpPr>
        <p:grpSp>
          <p:nvGrpSpPr>
            <p:cNvPr id="779287" name="Group 23"/>
            <p:cNvGrpSpPr>
              <a:grpSpLocks/>
            </p:cNvGrpSpPr>
            <p:nvPr/>
          </p:nvGrpSpPr>
          <p:grpSpPr bwMode="auto">
            <a:xfrm>
              <a:off x="2016" y="1871"/>
              <a:ext cx="657" cy="624"/>
              <a:chOff x="2016" y="1871"/>
              <a:chExt cx="657" cy="624"/>
            </a:xfrm>
          </p:grpSpPr>
          <p:sp>
            <p:nvSpPr>
              <p:cNvPr id="779288" name="Freeform 24"/>
              <p:cNvSpPr>
                <a:spLocks noChangeAspect="1"/>
              </p:cNvSpPr>
              <p:nvPr/>
            </p:nvSpPr>
            <p:spPr bwMode="auto">
              <a:xfrm>
                <a:off x="2112" y="2063"/>
                <a:ext cx="417" cy="405"/>
              </a:xfrm>
              <a:custGeom>
                <a:avLst/>
                <a:gdLst>
                  <a:gd name="T0" fmla="*/ 0 w 1359"/>
                  <a:gd name="T1" fmla="*/ 0 h 1318"/>
                  <a:gd name="T2" fmla="*/ 0 w 1359"/>
                  <a:gd name="T3" fmla="*/ 0 h 1318"/>
                  <a:gd name="T4" fmla="*/ 0 w 1359"/>
                  <a:gd name="T5" fmla="*/ 0 h 1318"/>
                  <a:gd name="T6" fmla="*/ 0 w 1359"/>
                  <a:gd name="T7" fmla="*/ 0 h 1318"/>
                  <a:gd name="T8" fmla="*/ 0 w 1359"/>
                  <a:gd name="T9" fmla="*/ 0 h 13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9"/>
                  <a:gd name="T16" fmla="*/ 0 h 1318"/>
                  <a:gd name="T17" fmla="*/ 1359 w 1359"/>
                  <a:gd name="T18" fmla="*/ 1318 h 13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9" h="1318">
                    <a:moveTo>
                      <a:pt x="0" y="1274"/>
                    </a:moveTo>
                    <a:cubicBezTo>
                      <a:pt x="35" y="1246"/>
                      <a:pt x="113" y="1318"/>
                      <a:pt x="210" y="1106"/>
                    </a:cubicBezTo>
                    <a:cubicBezTo>
                      <a:pt x="307" y="894"/>
                      <a:pt x="463" y="4"/>
                      <a:pt x="582" y="2"/>
                    </a:cubicBezTo>
                    <a:cubicBezTo>
                      <a:pt x="701" y="0"/>
                      <a:pt x="794" y="885"/>
                      <a:pt x="924" y="1093"/>
                    </a:cubicBezTo>
                    <a:cubicBezTo>
                      <a:pt x="1054" y="1301"/>
                      <a:pt x="1269" y="1217"/>
                      <a:pt x="1359" y="1249"/>
                    </a:cubicBezTo>
                  </a:path>
                </a:pathLst>
              </a:cu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79289" name="Freeform 25"/>
              <p:cNvSpPr>
                <a:spLocks noChangeAspect="1"/>
              </p:cNvSpPr>
              <p:nvPr/>
            </p:nvSpPr>
            <p:spPr bwMode="auto">
              <a:xfrm>
                <a:off x="2256" y="2063"/>
                <a:ext cx="417" cy="421"/>
              </a:xfrm>
              <a:custGeom>
                <a:avLst/>
                <a:gdLst>
                  <a:gd name="T0" fmla="*/ 0 w 1314"/>
                  <a:gd name="T1" fmla="*/ 0 h 1329"/>
                  <a:gd name="T2" fmla="*/ 0 w 1314"/>
                  <a:gd name="T3" fmla="*/ 0 h 1329"/>
                  <a:gd name="T4" fmla="*/ 0 w 1314"/>
                  <a:gd name="T5" fmla="*/ 0 h 1329"/>
                  <a:gd name="T6" fmla="*/ 0 w 1314"/>
                  <a:gd name="T7" fmla="*/ 0 h 1329"/>
                  <a:gd name="T8" fmla="*/ 0 w 1314"/>
                  <a:gd name="T9" fmla="*/ 0 h 13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4"/>
                  <a:gd name="T16" fmla="*/ 0 h 1329"/>
                  <a:gd name="T17" fmla="*/ 1314 w 1314"/>
                  <a:gd name="T18" fmla="*/ 1329 h 13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4" h="1329">
                    <a:moveTo>
                      <a:pt x="0" y="1312"/>
                    </a:moveTo>
                    <a:cubicBezTo>
                      <a:pt x="67" y="1279"/>
                      <a:pt x="278" y="1329"/>
                      <a:pt x="408" y="1112"/>
                    </a:cubicBezTo>
                    <a:cubicBezTo>
                      <a:pt x="538" y="895"/>
                      <a:pt x="664" y="16"/>
                      <a:pt x="780" y="8"/>
                    </a:cubicBezTo>
                    <a:cubicBezTo>
                      <a:pt x="896" y="0"/>
                      <a:pt x="1015" y="853"/>
                      <a:pt x="1104" y="1066"/>
                    </a:cubicBezTo>
                    <a:cubicBezTo>
                      <a:pt x="1193" y="1279"/>
                      <a:pt x="1270" y="1239"/>
                      <a:pt x="1314" y="1284"/>
                    </a:cubicBezTo>
                  </a:path>
                </a:pathLst>
              </a:custGeom>
              <a:noFill/>
              <a:ln w="15875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79290" name="Line 26"/>
              <p:cNvSpPr>
                <a:spLocks noChangeShapeType="1"/>
              </p:cNvSpPr>
              <p:nvPr/>
            </p:nvSpPr>
            <p:spPr bwMode="auto">
              <a:xfrm flipV="1">
                <a:off x="2016" y="1871"/>
                <a:ext cx="0" cy="6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779291" name="Line 27"/>
            <p:cNvSpPr>
              <a:spLocks noChangeAspect="1" noChangeShapeType="1"/>
            </p:cNvSpPr>
            <p:nvPr/>
          </p:nvSpPr>
          <p:spPr bwMode="auto">
            <a:xfrm>
              <a:off x="2016" y="2495"/>
              <a:ext cx="78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779292" name="Line 28"/>
          <p:cNvSpPr>
            <a:spLocks noChangeAspect="1" noChangeShapeType="1"/>
          </p:cNvSpPr>
          <p:nvPr/>
        </p:nvSpPr>
        <p:spPr bwMode="auto">
          <a:xfrm>
            <a:off x="461963" y="6521450"/>
            <a:ext cx="24431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9293" name="Text Box 29"/>
          <p:cNvSpPr txBox="1">
            <a:spLocks noChangeAspect="1" noChangeArrowheads="1"/>
          </p:cNvSpPr>
          <p:nvPr/>
        </p:nvSpPr>
        <p:spPr bwMode="auto">
          <a:xfrm>
            <a:off x="252413" y="4694238"/>
            <a:ext cx="29829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1400" b="1" dirty="0">
                <a:solidFill>
                  <a:srgbClr val="990033"/>
                </a:solidFill>
              </a:rPr>
              <a:t>Mathematics &amp; Engineering</a:t>
            </a:r>
          </a:p>
          <a:p>
            <a:pPr algn="ctr"/>
            <a:r>
              <a:rPr lang="en-US" altLang="zh-TW" sz="1400" b="1" dirty="0">
                <a:solidFill>
                  <a:srgbClr val="990033"/>
                </a:solidFill>
              </a:rPr>
              <a:t>(Taiwan SIAM)  may bridge the gap </a:t>
            </a:r>
          </a:p>
        </p:txBody>
      </p:sp>
      <p:sp>
        <p:nvSpPr>
          <p:cNvPr id="779294" name="Freeform 30"/>
          <p:cNvSpPr>
            <a:spLocks noChangeAspect="1"/>
          </p:cNvSpPr>
          <p:nvPr/>
        </p:nvSpPr>
        <p:spPr bwMode="auto">
          <a:xfrm>
            <a:off x="569913" y="5326063"/>
            <a:ext cx="1152525" cy="1119187"/>
          </a:xfrm>
          <a:custGeom>
            <a:avLst/>
            <a:gdLst>
              <a:gd name="T0" fmla="*/ 0 w 1359"/>
              <a:gd name="T1" fmla="*/ 2147483647 h 1318"/>
              <a:gd name="T2" fmla="*/ 2147483647 w 1359"/>
              <a:gd name="T3" fmla="*/ 2147483647 h 1318"/>
              <a:gd name="T4" fmla="*/ 2147483647 w 1359"/>
              <a:gd name="T5" fmla="*/ 2147483647 h 1318"/>
              <a:gd name="T6" fmla="*/ 2147483647 w 1359"/>
              <a:gd name="T7" fmla="*/ 2147483647 h 1318"/>
              <a:gd name="T8" fmla="*/ 2147483647 w 1359"/>
              <a:gd name="T9" fmla="*/ 2147483647 h 13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59"/>
              <a:gd name="T16" fmla="*/ 0 h 1318"/>
              <a:gd name="T17" fmla="*/ 1359 w 1359"/>
              <a:gd name="T18" fmla="*/ 1318 h 13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59" h="1318">
                <a:moveTo>
                  <a:pt x="0" y="1274"/>
                </a:moveTo>
                <a:cubicBezTo>
                  <a:pt x="35" y="1246"/>
                  <a:pt x="113" y="1318"/>
                  <a:pt x="210" y="1106"/>
                </a:cubicBezTo>
                <a:cubicBezTo>
                  <a:pt x="307" y="894"/>
                  <a:pt x="463" y="4"/>
                  <a:pt x="582" y="2"/>
                </a:cubicBezTo>
                <a:cubicBezTo>
                  <a:pt x="701" y="0"/>
                  <a:pt x="794" y="885"/>
                  <a:pt x="924" y="1093"/>
                </a:cubicBezTo>
                <a:cubicBezTo>
                  <a:pt x="1054" y="1301"/>
                  <a:pt x="1269" y="1217"/>
                  <a:pt x="1359" y="1249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9295" name="Text Box 31"/>
          <p:cNvSpPr txBox="1">
            <a:spLocks noChangeAspect="1" noChangeArrowheads="1"/>
          </p:cNvSpPr>
          <p:nvPr/>
        </p:nvSpPr>
        <p:spPr bwMode="auto">
          <a:xfrm>
            <a:off x="298450" y="4783138"/>
            <a:ext cx="23018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600" b="1"/>
              <a:t>研究強度</a:t>
            </a:r>
          </a:p>
        </p:txBody>
      </p:sp>
      <p:sp>
        <p:nvSpPr>
          <p:cNvPr id="779296" name="Freeform 32"/>
          <p:cNvSpPr>
            <a:spLocks noChangeAspect="1"/>
          </p:cNvSpPr>
          <p:nvPr/>
        </p:nvSpPr>
        <p:spPr bwMode="auto">
          <a:xfrm>
            <a:off x="1724025" y="5289550"/>
            <a:ext cx="1114425" cy="1127125"/>
          </a:xfrm>
          <a:custGeom>
            <a:avLst/>
            <a:gdLst>
              <a:gd name="T0" fmla="*/ 0 w 1314"/>
              <a:gd name="T1" fmla="*/ 2147483647 h 1329"/>
              <a:gd name="T2" fmla="*/ 2147483647 w 1314"/>
              <a:gd name="T3" fmla="*/ 2147483647 h 1329"/>
              <a:gd name="T4" fmla="*/ 2147483647 w 1314"/>
              <a:gd name="T5" fmla="*/ 2147483647 h 1329"/>
              <a:gd name="T6" fmla="*/ 2147483647 w 1314"/>
              <a:gd name="T7" fmla="*/ 2147483647 h 1329"/>
              <a:gd name="T8" fmla="*/ 2147483647 w 1314"/>
              <a:gd name="T9" fmla="*/ 2147483647 h 1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14"/>
              <a:gd name="T16" fmla="*/ 0 h 1329"/>
              <a:gd name="T17" fmla="*/ 1314 w 1314"/>
              <a:gd name="T18" fmla="*/ 1329 h 1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14" h="1329">
                <a:moveTo>
                  <a:pt x="0" y="1312"/>
                </a:moveTo>
                <a:cubicBezTo>
                  <a:pt x="67" y="1279"/>
                  <a:pt x="278" y="1329"/>
                  <a:pt x="408" y="1112"/>
                </a:cubicBezTo>
                <a:cubicBezTo>
                  <a:pt x="538" y="895"/>
                  <a:pt x="664" y="16"/>
                  <a:pt x="780" y="8"/>
                </a:cubicBezTo>
                <a:cubicBezTo>
                  <a:pt x="896" y="0"/>
                  <a:pt x="1015" y="853"/>
                  <a:pt x="1104" y="1066"/>
                </a:cubicBezTo>
                <a:cubicBezTo>
                  <a:pt x="1193" y="1279"/>
                  <a:pt x="1270" y="1239"/>
                  <a:pt x="1314" y="1284"/>
                </a:cubicBezTo>
              </a:path>
            </a:pathLst>
          </a:cu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3809" name="Text Box 33"/>
          <p:cNvSpPr txBox="1">
            <a:spLocks noChangeArrowheads="1"/>
          </p:cNvSpPr>
          <p:nvPr/>
        </p:nvSpPr>
        <p:spPr bwMode="auto">
          <a:xfrm>
            <a:off x="3708400" y="4860925"/>
            <a:ext cx="1535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6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Time Evolution</a:t>
            </a:r>
          </a:p>
        </p:txBody>
      </p:sp>
      <p:sp>
        <p:nvSpPr>
          <p:cNvPr id="779298" name="AutoShape 34"/>
          <p:cNvSpPr>
            <a:spLocks noChangeArrowheads="1"/>
          </p:cNvSpPr>
          <p:nvPr/>
        </p:nvSpPr>
        <p:spPr bwMode="auto">
          <a:xfrm rot="-1993870">
            <a:off x="4191000" y="1905000"/>
            <a:ext cx="976313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CC0099"/>
              </a:gs>
              <a:gs pos="100000">
                <a:srgbClr val="F8DAF0"/>
              </a:gs>
            </a:gsLst>
            <a:lin ang="18900000" scaled="1"/>
          </a:gradFill>
          <a:ln w="952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79299" name="投影片編號版面配置區 35"/>
          <p:cNvSpPr txBox="1">
            <a:spLocks noGrp="1"/>
          </p:cNvSpPr>
          <p:nvPr/>
        </p:nvSpPr>
        <p:spPr bwMode="auto">
          <a:xfrm>
            <a:off x="6481763" y="627538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/>
            <a:fld id="{3244532C-8BBF-4E93-B88C-FFD2620EF48F}" type="slidenum">
              <a:rPr kumimoji="0" lang="en-US" altLang="zh-TW" sz="1400">
                <a:latin typeface="Tahoma" pitchFamily="34" charset="0"/>
              </a:rPr>
              <a:pPr algn="r"/>
              <a:t>33</a:t>
            </a:fld>
            <a:endParaRPr kumimoji="0" lang="en-US" altLang="zh-TW" sz="1400">
              <a:latin typeface="Tahoma" pitchFamily="34" charset="0"/>
            </a:endParaRPr>
          </a:p>
        </p:txBody>
      </p:sp>
      <p:sp>
        <p:nvSpPr>
          <p:cNvPr id="779300" name="Text Box 36"/>
          <p:cNvSpPr txBox="1">
            <a:spLocks noChangeArrowheads="1"/>
          </p:cNvSpPr>
          <p:nvPr/>
        </p:nvSpPr>
        <p:spPr bwMode="auto">
          <a:xfrm>
            <a:off x="4932363" y="5949950"/>
            <a:ext cx="5040312" cy="9445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>
                <a:solidFill>
                  <a:srgbClr val="0000CC"/>
                </a:solidFill>
                <a:ea typeface="新細明體" pitchFamily="18" charset="-120"/>
              </a:rPr>
              <a:t>Taiwan BEM</a:t>
            </a:r>
          </a:p>
          <a:p>
            <a:pPr>
              <a:spcBef>
                <a:spcPct val="50000"/>
              </a:spcBef>
            </a:pPr>
            <a:r>
              <a:rPr lang="en-US" altLang="zh-TW" b="1">
                <a:solidFill>
                  <a:srgbClr val="0000CC"/>
                </a:solidFill>
                <a:ea typeface="新細明體" pitchFamily="18" charset="-120"/>
              </a:rPr>
              <a:t> series meeting</a:t>
            </a:r>
            <a:r>
              <a:rPr lang="en-US" altLang="zh-TW" sz="2400" b="1">
                <a:solidFill>
                  <a:srgbClr val="0000CC"/>
                </a:solidFill>
                <a:latin typeface="Tahoma" pitchFamily="34" charset="0"/>
                <a:ea typeface="新細明體" pitchFamily="18" charset="-120"/>
              </a:rPr>
              <a:t> </a:t>
            </a:r>
            <a:endParaRPr lang="en-US" altLang="zh-TW" sz="2400" b="1">
              <a:solidFill>
                <a:srgbClr val="0000CC"/>
              </a:solidFill>
              <a:latin typeface="Tahoma" pitchFamily="34" charset="0"/>
            </a:endParaRPr>
          </a:p>
        </p:txBody>
      </p:sp>
      <p:sp>
        <p:nvSpPr>
          <p:cNvPr id="779301" name="Text Box 37"/>
          <p:cNvSpPr txBox="1">
            <a:spLocks noChangeArrowheads="1"/>
          </p:cNvSpPr>
          <p:nvPr/>
        </p:nvSpPr>
        <p:spPr bwMode="auto">
          <a:xfrm>
            <a:off x="7197725" y="6640513"/>
            <a:ext cx="1874838" cy="2444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000" b="1">
                <a:solidFill>
                  <a:schemeClr val="tx1"/>
                </a:solidFill>
                <a:ea typeface="新細明體" pitchFamily="18" charset="-120"/>
              </a:rPr>
              <a:t>Filename: NTOUMSV</a:t>
            </a:r>
            <a:r>
              <a:rPr lang="zh-TW" altLang="en-US" sz="1000" b="1">
                <a:solidFill>
                  <a:schemeClr val="tx1"/>
                </a:solidFill>
                <a:ea typeface="新細明體" pitchFamily="18" charset="-120"/>
              </a:rPr>
              <a:t>交叉</a:t>
            </a:r>
            <a:r>
              <a:rPr lang="en-US" altLang="zh-TW" sz="1000" b="1">
                <a:solidFill>
                  <a:schemeClr val="tx1"/>
                </a:solidFill>
                <a:ea typeface="新細明體" pitchFamily="18" charset="-120"/>
              </a:rPr>
              <a:t>.ppt</a:t>
            </a:r>
          </a:p>
        </p:txBody>
      </p:sp>
      <p:sp>
        <p:nvSpPr>
          <p:cNvPr id="779302" name="AutoShape 38"/>
          <p:cNvSpPr>
            <a:spLocks noChangeArrowheads="1"/>
          </p:cNvSpPr>
          <p:nvPr/>
        </p:nvSpPr>
        <p:spPr bwMode="auto">
          <a:xfrm>
            <a:off x="6588125" y="6337300"/>
            <a:ext cx="1512888" cy="431800"/>
          </a:xfrm>
          <a:prstGeom prst="leftArrow">
            <a:avLst>
              <a:gd name="adj1" fmla="val 50000"/>
              <a:gd name="adj2" fmla="val 87592"/>
            </a:avLst>
          </a:prstGeom>
          <a:solidFill>
            <a:srgbClr val="800080"/>
          </a:solidFill>
          <a:ln>
            <a:noFill/>
          </a:ln>
          <a:effectLst>
            <a:prstShdw prst="shdw17" dist="17961" dir="2700000">
              <a:srgbClr val="800080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79303" name="AutoShape 39"/>
          <p:cNvSpPr>
            <a:spLocks noChangeArrowheads="1"/>
          </p:cNvSpPr>
          <p:nvPr/>
        </p:nvSpPr>
        <p:spPr bwMode="auto">
          <a:xfrm>
            <a:off x="34925" y="4221163"/>
            <a:ext cx="1655763" cy="431800"/>
          </a:xfrm>
          <a:prstGeom prst="rightArrow">
            <a:avLst>
              <a:gd name="adj1" fmla="val 50000"/>
              <a:gd name="adj2" fmla="val 95864"/>
            </a:avLst>
          </a:prstGeom>
          <a:solidFill>
            <a:srgbClr val="339933"/>
          </a:solidFill>
          <a:ln>
            <a:noFill/>
          </a:ln>
          <a:effectLst>
            <a:prstShdw prst="shdw17" dist="17961" dir="2700000">
              <a:srgbClr val="339933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79304" name="Text Box 40"/>
          <p:cNvSpPr txBox="1">
            <a:spLocks noChangeArrowheads="1"/>
          </p:cNvSpPr>
          <p:nvPr/>
        </p:nvSpPr>
        <p:spPr bwMode="auto">
          <a:xfrm>
            <a:off x="1619250" y="4292600"/>
            <a:ext cx="2016125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339933"/>
                </a:solidFill>
                <a:latin typeface="標楷體" pitchFamily="65" charset="-120"/>
              </a:rPr>
              <a:t>(</a:t>
            </a:r>
            <a:r>
              <a:rPr lang="zh-TW" altLang="en-US" sz="1800" b="1">
                <a:solidFill>
                  <a:srgbClr val="339933"/>
                </a:solidFill>
                <a:latin typeface="標楷體" pitchFamily="65" charset="-120"/>
              </a:rPr>
              <a:t>由數學界發起的</a:t>
            </a:r>
            <a:r>
              <a:rPr lang="en-US" altLang="zh-TW" sz="1800" b="1">
                <a:solidFill>
                  <a:srgbClr val="339933"/>
                </a:solidFill>
                <a:latin typeface="標楷體" pitchFamily="65" charset="-120"/>
              </a:rPr>
              <a:t>)</a:t>
            </a:r>
          </a:p>
        </p:txBody>
      </p:sp>
      <p:sp>
        <p:nvSpPr>
          <p:cNvPr id="779305" name="Text Box 41"/>
          <p:cNvSpPr txBox="1">
            <a:spLocks noChangeArrowheads="1"/>
          </p:cNvSpPr>
          <p:nvPr/>
        </p:nvSpPr>
        <p:spPr bwMode="auto">
          <a:xfrm>
            <a:off x="7092950" y="5976938"/>
            <a:ext cx="2016125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9C0298"/>
                </a:solidFill>
                <a:latin typeface="標楷體" pitchFamily="65" charset="-120"/>
              </a:rPr>
              <a:t>(</a:t>
            </a:r>
            <a:r>
              <a:rPr lang="zh-TW" altLang="en-US" sz="1800" b="1">
                <a:solidFill>
                  <a:srgbClr val="9C0298"/>
                </a:solidFill>
                <a:latin typeface="標楷體" pitchFamily="65" charset="-120"/>
              </a:rPr>
              <a:t>由工程界發起的</a:t>
            </a:r>
            <a:r>
              <a:rPr lang="en-US" altLang="zh-TW" sz="1800" b="1">
                <a:solidFill>
                  <a:srgbClr val="9C0298"/>
                </a:solidFill>
                <a:latin typeface="標楷體" pitchFamily="65" charset="-120"/>
              </a:rPr>
              <a:t>)</a:t>
            </a:r>
          </a:p>
        </p:txBody>
      </p:sp>
      <p:pic>
        <p:nvPicPr>
          <p:cNvPr id="779306" name="Picture 42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3590925"/>
            <a:ext cx="3240087" cy="24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9307" name="Picture 43" descr="TwSI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989138"/>
            <a:ext cx="3384550" cy="22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17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6896" y="27463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TW" dirty="0" smtClean="0">
                <a:solidFill>
                  <a:srgbClr val="0000FF"/>
                </a:solidFill>
              </a:rPr>
              <a:t>TWSIAM</a:t>
            </a:r>
            <a:endParaRPr kumimoji="1" lang="zh-TW" altLang="en-US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 smtClean="0"/>
              <a:t>Establish:  non-profit academic society established on June 26, 2012</a:t>
            </a:r>
          </a:p>
          <a:p>
            <a:r>
              <a:rPr kumimoji="1" lang="en-US" altLang="zh-TW" dirty="0" smtClean="0"/>
              <a:t>Aim:</a:t>
            </a:r>
          </a:p>
          <a:p>
            <a:pPr lvl="1"/>
            <a:r>
              <a:rPr kumimoji="1" lang="en-US" altLang="zh-TW" dirty="0" smtClean="0"/>
              <a:t>To promote research and education of applied mathematics</a:t>
            </a:r>
          </a:p>
          <a:p>
            <a:pPr lvl="1"/>
            <a:r>
              <a:rPr kumimoji="1" lang="en-US" altLang="zh-TW" dirty="0" smtClean="0"/>
              <a:t>To bridge mathematics and industry communities</a:t>
            </a:r>
          </a:p>
          <a:p>
            <a:r>
              <a:rPr kumimoji="1" lang="en-US" altLang="zh-TW" dirty="0" smtClean="0"/>
              <a:t>Members (2017):</a:t>
            </a:r>
          </a:p>
          <a:p>
            <a:pPr lvl="1"/>
            <a:r>
              <a:rPr kumimoji="1" lang="en-US" altLang="zh-TW" dirty="0" smtClean="0"/>
              <a:t>Regular members: 102</a:t>
            </a:r>
          </a:p>
          <a:p>
            <a:pPr lvl="1"/>
            <a:r>
              <a:rPr kumimoji="1" lang="en-US" altLang="zh-TW" dirty="0" smtClean="0"/>
              <a:t>Group members: 16</a:t>
            </a:r>
          </a:p>
          <a:p>
            <a:pPr lvl="1"/>
            <a:r>
              <a:rPr kumimoji="1" lang="en-US" altLang="zh-TW" dirty="0" smtClean="0"/>
              <a:t>Student members: 53</a:t>
            </a:r>
            <a:endParaRPr kumimoji="1" lang="en-US" altLang="zh-TW" dirty="0"/>
          </a:p>
          <a:p>
            <a:r>
              <a:rPr kumimoji="1" lang="en-US" altLang="zh-TW" dirty="0" smtClean="0"/>
              <a:t>Web address: </a:t>
            </a:r>
            <a:r>
              <a:rPr kumimoji="1" lang="en-US" altLang="zh-TW" dirty="0" err="1" smtClean="0">
                <a:solidFill>
                  <a:srgbClr val="0070C0"/>
                </a:solidFill>
              </a:rPr>
              <a:t>www.twsiam.org</a:t>
            </a:r>
            <a:endParaRPr kumimoji="1" lang="en-US" altLang="zh-TW" dirty="0" smtClean="0">
              <a:solidFill>
                <a:srgbClr val="0070C0"/>
              </a:solidFill>
            </a:endParaRP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9754-59F5-964C-AF1C-F6E0B36EA5AD}" type="slidenum">
              <a:rPr kumimoji="1" lang="zh-TW" altLang="en-US" smtClean="0"/>
              <a:pPr/>
              <a:t>4</a:t>
            </a:fld>
            <a:endParaRPr kumimoji="1"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61"/>
            <a:ext cx="3744416" cy="132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90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群組 11"/>
          <p:cNvGrpSpPr>
            <a:grpSpLocks/>
          </p:cNvGrpSpPr>
          <p:nvPr/>
        </p:nvGrpSpPr>
        <p:grpSpPr bwMode="auto">
          <a:xfrm>
            <a:off x="3678238" y="2176463"/>
            <a:ext cx="5286375" cy="4997450"/>
            <a:chOff x="3806497" y="1239884"/>
            <a:chExt cx="5285536" cy="4997428"/>
          </a:xfrm>
        </p:grpSpPr>
        <p:grpSp>
          <p:nvGrpSpPr>
            <p:cNvPr id="2065" name="群組 4"/>
            <p:cNvGrpSpPr>
              <a:grpSpLocks/>
            </p:cNvGrpSpPr>
            <p:nvPr/>
          </p:nvGrpSpPr>
          <p:grpSpPr bwMode="auto">
            <a:xfrm>
              <a:off x="3806497" y="1239884"/>
              <a:ext cx="4797951" cy="4997428"/>
              <a:chOff x="3585779" y="1268760"/>
              <a:chExt cx="4797951" cy="4997428"/>
            </a:xfrm>
          </p:grpSpPr>
          <p:pic>
            <p:nvPicPr>
              <p:cNvPr id="2067" name="圖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5779" y="1268760"/>
                <a:ext cx="4797951" cy="4967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矩形 3"/>
              <p:cNvSpPr/>
              <p:nvPr/>
            </p:nvSpPr>
            <p:spPr>
              <a:xfrm>
                <a:off x="3596889" y="5474028"/>
                <a:ext cx="2553882" cy="792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8" name="圓角矩形圖說文字 7"/>
            <p:cNvSpPr/>
            <p:nvPr/>
          </p:nvSpPr>
          <p:spPr>
            <a:xfrm>
              <a:off x="7141305" y="1824081"/>
              <a:ext cx="1950728" cy="2087553"/>
            </a:xfrm>
            <a:prstGeom prst="wedgeRoundRectCallout">
              <a:avLst>
                <a:gd name="adj1" fmla="val -71186"/>
                <a:gd name="adj2" fmla="val 10039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b="1" dirty="0"/>
            </a:p>
          </p:txBody>
        </p:sp>
      </p:grpSp>
      <p:pic>
        <p:nvPicPr>
          <p:cNvPr id="2051" name="圖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7325"/>
            <a:ext cx="420528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圖片 13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44675"/>
            <a:ext cx="4021138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3"/>
          <p:cNvSpPr txBox="1">
            <a:spLocks noChangeArrowheads="1"/>
          </p:cNvSpPr>
          <p:nvPr/>
        </p:nvSpPr>
        <p:spPr bwMode="auto">
          <a:xfrm>
            <a:off x="684213" y="5949950"/>
            <a:ext cx="32400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defRPr/>
            </a:pPr>
            <a:r>
              <a:rPr kumimoji="0"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</a:t>
            </a:r>
            <a:r>
              <a:rPr kumimoji="0"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 in the Earth</a:t>
            </a:r>
            <a:endParaRPr kumimoji="0" lang="zh-TW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文字方塊 2"/>
          <p:cNvSpPr txBox="1">
            <a:spLocks noChangeArrowheads="1"/>
          </p:cNvSpPr>
          <p:nvPr/>
        </p:nvSpPr>
        <p:spPr bwMode="auto">
          <a:xfrm>
            <a:off x="6421438" y="2060575"/>
            <a:ext cx="2398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B050"/>
                </a:solidFill>
                <a:latin typeface="Bodoni MT Black" panose="02070A03080606020203" pitchFamily="18" charset="0"/>
              </a:rPr>
              <a:t>Fundamental solution</a:t>
            </a:r>
            <a:endParaRPr lang="zh-TW" altLang="en-US" sz="1800">
              <a:solidFill>
                <a:srgbClr val="00B050"/>
              </a:solidFill>
              <a:latin typeface="Bodoni MT Black" panose="02070A03080606020203" pitchFamily="18" charset="0"/>
            </a:endParaRPr>
          </a:p>
        </p:txBody>
      </p:sp>
      <p:sp>
        <p:nvSpPr>
          <p:cNvPr id="3" name="文字方塊 7"/>
          <p:cNvSpPr txBox="1">
            <a:spLocks noChangeArrowheads="1"/>
          </p:cNvSpPr>
          <p:nvPr/>
        </p:nvSpPr>
        <p:spPr bwMode="auto">
          <a:xfrm>
            <a:off x="5113338" y="5876925"/>
            <a:ext cx="35274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defRPr/>
            </a:pPr>
            <a:r>
              <a:rPr kumimoji="0"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</a:t>
            </a:r>
            <a:r>
              <a:rPr kumimoji="0"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 in the BEM</a:t>
            </a:r>
            <a:endParaRPr kumimoji="0" lang="zh-TW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3016250"/>
            <a:ext cx="16383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文字方塊 6"/>
          <p:cNvSpPr txBox="1">
            <a:spLocks noChangeArrowheads="1"/>
          </p:cNvSpPr>
          <p:nvPr/>
        </p:nvSpPr>
        <p:spPr bwMode="auto">
          <a:xfrm>
            <a:off x="7092950" y="4868863"/>
            <a:ext cx="2195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6600"/>
                </a:solidFill>
                <a:latin typeface="Bodoni MT Black" panose="02070A03080606020203" pitchFamily="18" charset="0"/>
              </a:rPr>
              <a:t>Green function</a:t>
            </a:r>
            <a:endParaRPr lang="zh-TW" altLang="en-US" sz="1800">
              <a:solidFill>
                <a:srgbClr val="FF66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2058" name="文字方塊 15"/>
          <p:cNvSpPr txBox="1">
            <a:spLocks noChangeArrowheads="1"/>
          </p:cNvSpPr>
          <p:nvPr/>
        </p:nvSpPr>
        <p:spPr bwMode="auto">
          <a:xfrm>
            <a:off x="4572000" y="2636838"/>
            <a:ext cx="1008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Bodoni MT Black" panose="02070A03080606020203" pitchFamily="18" charset="0"/>
              </a:rPr>
              <a:t>BEM</a:t>
            </a:r>
            <a:endParaRPr lang="zh-TW" altLang="en-US" sz="180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13" name="閃電 12"/>
          <p:cNvSpPr/>
          <p:nvPr/>
        </p:nvSpPr>
        <p:spPr>
          <a:xfrm>
            <a:off x="4284663" y="0"/>
            <a:ext cx="287337" cy="68580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60" name="文字方塊 17"/>
          <p:cNvSpPr txBox="1">
            <a:spLocks noChangeArrowheads="1"/>
          </p:cNvSpPr>
          <p:nvPr/>
        </p:nvSpPr>
        <p:spPr bwMode="auto">
          <a:xfrm>
            <a:off x="323850" y="4108450"/>
            <a:ext cx="1223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Bodoni MT Black" panose="02070A03080606020203" pitchFamily="18" charset="0"/>
              </a:rPr>
              <a:t>Suzhou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Bodoni MT Black" panose="02070A03080606020203" pitchFamily="18" charset="0"/>
              </a:rPr>
              <a:t>2008</a:t>
            </a:r>
            <a:endParaRPr lang="zh-TW" altLang="en-US" sz="1800">
              <a:solidFill>
                <a:srgbClr val="00B050"/>
              </a:solidFill>
              <a:latin typeface="Bodoni MT Black" panose="02070A03080606020203" pitchFamily="18" charset="0"/>
            </a:endParaRPr>
          </a:p>
        </p:txBody>
      </p:sp>
      <p:sp>
        <p:nvSpPr>
          <p:cNvPr id="2061" name="文字方塊 18"/>
          <p:cNvSpPr txBox="1">
            <a:spLocks noChangeArrowheads="1"/>
          </p:cNvSpPr>
          <p:nvPr/>
        </p:nvSpPr>
        <p:spPr bwMode="auto">
          <a:xfrm>
            <a:off x="2339975" y="4035425"/>
            <a:ext cx="2195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6600"/>
                </a:solidFill>
                <a:latin typeface="Bodoni MT Black" panose="02070A03080606020203" pitchFamily="18" charset="0"/>
              </a:rPr>
              <a:t>Hangzhou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6600"/>
                </a:solidFill>
                <a:latin typeface="Bodoni MT Black" panose="02070A03080606020203" pitchFamily="18" charset="0"/>
              </a:rPr>
              <a:t>2015</a:t>
            </a:r>
            <a:endParaRPr lang="zh-TW" altLang="en-US" sz="1800">
              <a:solidFill>
                <a:srgbClr val="FF66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51874" y="44624"/>
            <a:ext cx="798782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0" lang="en-US" altLang="zh-TW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  <a:t>Paradise </a:t>
            </a:r>
            <a:r>
              <a:rPr kumimoji="0" lang="en-US" altLang="zh-TW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  <a:t>    parasite</a:t>
            </a:r>
            <a:endParaRPr lang="zh-TW" alt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新細明體" charset="-120"/>
            </a:endParaRPr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-4212976" y="1384300"/>
            <a:ext cx="41036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defRPr/>
            </a:pPr>
            <a:endParaRPr kumimoji="0"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kumimoji="0" lang="zh-TW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4787900" y="980728"/>
            <a:ext cx="3960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BEM always needs fundamental solution or Green function</a:t>
            </a:r>
          </a:p>
          <a:p>
            <a:pPr algn="ctr">
              <a:defRPr/>
            </a:pPr>
            <a:r>
              <a:rPr kumimoji="0"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邊界元素法有格林函數與基本解</a:t>
            </a:r>
            <a:endParaRPr kumimoji="0"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天堂</a:t>
            </a:r>
            <a:r>
              <a:rPr kumimoji="0"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(paradise)??</a:t>
            </a:r>
            <a:r>
              <a:rPr kumimoji="0"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寄生蟲</a:t>
            </a:r>
            <a:r>
              <a:rPr kumimoji="0"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(parasite)??</a:t>
            </a:r>
            <a:endParaRPr kumimoji="0"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字方塊 3"/>
          <p:cNvSpPr txBox="1">
            <a:spLocks noChangeArrowheads="1"/>
          </p:cNvSpPr>
          <p:nvPr/>
        </p:nvSpPr>
        <p:spPr bwMode="auto">
          <a:xfrm>
            <a:off x="-324544" y="836712"/>
            <a:ext cx="50058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the sky, there is a paradise</a:t>
            </a:r>
          </a:p>
          <a:p>
            <a:pPr algn="ctr">
              <a:defRPr/>
            </a:pPr>
            <a:r>
              <a:rPr kumimoji="0"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the earth, there is </a:t>
            </a:r>
            <a:r>
              <a:rPr kumimoji="0" lang="en-US" altLang="zh-TW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Suchou</a:t>
            </a:r>
            <a:r>
              <a:rPr kumimoji="0"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Hangzhou</a:t>
            </a:r>
          </a:p>
          <a:p>
            <a:pPr algn="ctr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kumimoji="0"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天堂  下有蘇杭</a:t>
            </a:r>
            <a:endParaRPr kumimoji="0"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kumimoji="0"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99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752600"/>
            <a:ext cx="405765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矩形 34"/>
          <p:cNvSpPr/>
          <p:nvPr/>
        </p:nvSpPr>
        <p:spPr>
          <a:xfrm>
            <a:off x="469046" y="188640"/>
            <a:ext cx="8170827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48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Paradise</a:t>
            </a:r>
            <a:r>
              <a:rPr lang="zh-TW" altLang="en-US" sz="48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altLang="zh-TW" sz="48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of BEM </a:t>
            </a:r>
            <a:r>
              <a:rPr lang="en-US" altLang="zh-TW" sz="32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(1984-2000)</a:t>
            </a:r>
            <a:endParaRPr lang="zh-TW" altLang="en-US" sz="3200" b="1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458230" y="3024336"/>
            <a:ext cx="318228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Paradise</a:t>
            </a:r>
            <a:endParaRPr lang="zh-TW" alt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101" name="群組 63"/>
          <p:cNvGrpSpPr>
            <a:grpSpLocks/>
          </p:cNvGrpSpPr>
          <p:nvPr/>
        </p:nvGrpSpPr>
        <p:grpSpPr bwMode="auto">
          <a:xfrm>
            <a:off x="360363" y="3886200"/>
            <a:ext cx="3297237" cy="2286000"/>
            <a:chOff x="329877" y="4410201"/>
            <a:chExt cx="3296794" cy="2286000"/>
          </a:xfrm>
        </p:grpSpPr>
        <p:sp>
          <p:nvSpPr>
            <p:cNvPr id="49" name="圓角矩形 48"/>
            <p:cNvSpPr/>
            <p:nvPr/>
          </p:nvSpPr>
          <p:spPr>
            <a:xfrm>
              <a:off x="329877" y="4653089"/>
              <a:ext cx="3296794" cy="2043112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960029" y="4410201"/>
              <a:ext cx="2228551" cy="36988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dirty="0">
                  <a:solidFill>
                    <a:schemeClr val="bg1"/>
                  </a:solidFill>
                </a:rPr>
                <a:t>Stress concentration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02" name="群組 70"/>
          <p:cNvGrpSpPr>
            <a:grpSpLocks/>
          </p:cNvGrpSpPr>
          <p:nvPr/>
        </p:nvGrpSpPr>
        <p:grpSpPr bwMode="auto">
          <a:xfrm>
            <a:off x="5568950" y="3886200"/>
            <a:ext cx="3346450" cy="2209800"/>
            <a:chOff x="5652120" y="4365104"/>
            <a:chExt cx="3346307" cy="2210180"/>
          </a:xfrm>
        </p:grpSpPr>
        <p:pic>
          <p:nvPicPr>
            <p:cNvPr id="4145" name="Picture 3" descr="d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" t="75865" r="51544" b="4279"/>
            <a:stretch>
              <a:fillRect/>
            </a:stretch>
          </p:blipFill>
          <p:spPr bwMode="auto">
            <a:xfrm>
              <a:off x="5652120" y="5085184"/>
              <a:ext cx="3346307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46" name="群組 54"/>
            <p:cNvGrpSpPr>
              <a:grpSpLocks/>
            </p:cNvGrpSpPr>
            <p:nvPr/>
          </p:nvGrpSpPr>
          <p:grpSpPr bwMode="auto">
            <a:xfrm>
              <a:off x="5667994" y="4365104"/>
              <a:ext cx="3297097" cy="2210180"/>
              <a:chOff x="1547988" y="4171148"/>
              <a:chExt cx="3297097" cy="2448761"/>
            </a:xfrm>
          </p:grpSpPr>
          <p:sp>
            <p:nvSpPr>
              <p:cNvPr id="56" name="圓角矩形 55"/>
              <p:cNvSpPr/>
              <p:nvPr/>
            </p:nvSpPr>
            <p:spPr>
              <a:xfrm>
                <a:off x="1547988" y="4355861"/>
                <a:ext cx="3297097" cy="2264048"/>
              </a:xfrm>
              <a:prstGeom prst="round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57" name="文字方塊 56"/>
              <p:cNvSpPr txBox="1"/>
              <p:nvPr/>
            </p:nvSpPr>
            <p:spPr>
              <a:xfrm>
                <a:off x="2059141" y="4171148"/>
                <a:ext cx="2389086" cy="409887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zh-TW" dirty="0">
                    <a:solidFill>
                      <a:schemeClr val="bg1"/>
                    </a:solidFill>
                  </a:rPr>
                  <a:t>Fracture and fatigue</a:t>
                </a:r>
              </a:p>
            </p:txBody>
          </p:sp>
        </p:grpSp>
      </p:grpSp>
      <p:grpSp>
        <p:nvGrpSpPr>
          <p:cNvPr id="4103" name="群組 23"/>
          <p:cNvGrpSpPr>
            <a:grpSpLocks/>
          </p:cNvGrpSpPr>
          <p:nvPr/>
        </p:nvGrpSpPr>
        <p:grpSpPr bwMode="auto">
          <a:xfrm>
            <a:off x="723900" y="1447800"/>
            <a:ext cx="2705100" cy="1819275"/>
            <a:chOff x="571606" y="1199456"/>
            <a:chExt cx="2704994" cy="1818784"/>
          </a:xfrm>
        </p:grpSpPr>
        <p:grpSp>
          <p:nvGrpSpPr>
            <p:cNvPr id="4124" name="群組 22"/>
            <p:cNvGrpSpPr>
              <a:grpSpLocks/>
            </p:cNvGrpSpPr>
            <p:nvPr/>
          </p:nvGrpSpPr>
          <p:grpSpPr bwMode="auto">
            <a:xfrm>
              <a:off x="684316" y="1351814"/>
              <a:ext cx="2449416" cy="1003029"/>
              <a:chOff x="684316" y="1351814"/>
              <a:chExt cx="2449416" cy="1003029"/>
            </a:xfrm>
          </p:grpSpPr>
          <p:grpSp>
            <p:nvGrpSpPr>
              <p:cNvPr id="4128" name="群組 4"/>
              <p:cNvGrpSpPr>
                <a:grpSpLocks/>
              </p:cNvGrpSpPr>
              <p:nvPr/>
            </p:nvGrpSpPr>
            <p:grpSpPr bwMode="auto">
              <a:xfrm>
                <a:off x="684316" y="1361337"/>
                <a:ext cx="984211" cy="993506"/>
                <a:chOff x="5409971" y="278666"/>
                <a:chExt cx="1640351" cy="1655843"/>
              </a:xfrm>
            </p:grpSpPr>
            <p:sp>
              <p:nvSpPr>
                <p:cNvPr id="6" name="立方體 5"/>
                <p:cNvSpPr>
                  <a:spLocks noChangeAspect="1"/>
                </p:cNvSpPr>
                <p:nvPr/>
              </p:nvSpPr>
              <p:spPr>
                <a:xfrm>
                  <a:off x="5669251" y="1249426"/>
                  <a:ext cx="685243" cy="682441"/>
                </a:xfrm>
                <a:prstGeom prst="cub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7" name="立方體 6"/>
                <p:cNvSpPr>
                  <a:spLocks noChangeAspect="1"/>
                </p:cNvSpPr>
                <p:nvPr/>
              </p:nvSpPr>
              <p:spPr>
                <a:xfrm>
                  <a:off x="5669251" y="278666"/>
                  <a:ext cx="685243" cy="685087"/>
                </a:xfrm>
                <a:prstGeom prst="cub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8" name="立方體 7"/>
                <p:cNvSpPr>
                  <a:spLocks noChangeAspect="1"/>
                </p:cNvSpPr>
                <p:nvPr/>
              </p:nvSpPr>
              <p:spPr>
                <a:xfrm>
                  <a:off x="6365076" y="976977"/>
                  <a:ext cx="685244" cy="682441"/>
                </a:xfrm>
                <a:prstGeom prst="cub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9" name="立方體 8"/>
                <p:cNvSpPr>
                  <a:spLocks noChangeAspect="1"/>
                </p:cNvSpPr>
                <p:nvPr/>
              </p:nvSpPr>
              <p:spPr>
                <a:xfrm>
                  <a:off x="6365076" y="278666"/>
                  <a:ext cx="685244" cy="685087"/>
                </a:xfrm>
                <a:prstGeom prst="cub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10" name="立方體 9"/>
                <p:cNvSpPr>
                  <a:spLocks noChangeAspect="1"/>
                </p:cNvSpPr>
                <p:nvPr/>
              </p:nvSpPr>
              <p:spPr>
                <a:xfrm>
                  <a:off x="5409969" y="1249426"/>
                  <a:ext cx="685243" cy="685085"/>
                </a:xfrm>
                <a:prstGeom prst="cub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11" name="立方體 10"/>
                <p:cNvSpPr>
                  <a:spLocks noChangeAspect="1"/>
                </p:cNvSpPr>
                <p:nvPr/>
              </p:nvSpPr>
              <p:spPr>
                <a:xfrm>
                  <a:off x="5441718" y="545824"/>
                  <a:ext cx="685243" cy="682441"/>
                </a:xfrm>
                <a:prstGeom prst="cub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12" name="立方體 11"/>
                <p:cNvSpPr>
                  <a:spLocks noChangeAspect="1"/>
                </p:cNvSpPr>
                <p:nvPr/>
              </p:nvSpPr>
              <p:spPr>
                <a:xfrm>
                  <a:off x="6095212" y="1230909"/>
                  <a:ext cx="685244" cy="685087"/>
                </a:xfrm>
                <a:prstGeom prst="cub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13" name="立方體 12"/>
                <p:cNvSpPr>
                  <a:spLocks noChangeAspect="1"/>
                </p:cNvSpPr>
                <p:nvPr/>
              </p:nvSpPr>
              <p:spPr>
                <a:xfrm>
                  <a:off x="6137544" y="545824"/>
                  <a:ext cx="682598" cy="682441"/>
                </a:xfrm>
                <a:prstGeom prst="cub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</p:grpSp>
          <p:grpSp>
            <p:nvGrpSpPr>
              <p:cNvPr id="4129" name="群組 13"/>
              <p:cNvGrpSpPr>
                <a:grpSpLocks/>
              </p:cNvGrpSpPr>
              <p:nvPr/>
            </p:nvGrpSpPr>
            <p:grpSpPr bwMode="auto">
              <a:xfrm>
                <a:off x="2047925" y="1351814"/>
                <a:ext cx="1085807" cy="977636"/>
                <a:chOff x="5385490" y="4274203"/>
                <a:chExt cx="1809678" cy="1629393"/>
              </a:xfrm>
            </p:grpSpPr>
            <p:sp>
              <p:nvSpPr>
                <p:cNvPr id="15" name="菱形 5"/>
                <p:cNvSpPr>
                  <a:spLocks noChangeAspect="1"/>
                </p:cNvSpPr>
                <p:nvPr/>
              </p:nvSpPr>
              <p:spPr>
                <a:xfrm rot="1206991">
                  <a:off x="5385488" y="4517556"/>
                  <a:ext cx="500043" cy="1256432"/>
                </a:xfrm>
                <a:custGeom>
                  <a:avLst/>
                  <a:gdLst>
                    <a:gd name="connsiteX0" fmla="*/ 0 w 648072"/>
                    <a:gd name="connsiteY0" fmla="*/ 466751 h 933502"/>
                    <a:gd name="connsiteX1" fmla="*/ 324036 w 648072"/>
                    <a:gd name="connsiteY1" fmla="*/ 0 h 933502"/>
                    <a:gd name="connsiteX2" fmla="*/ 648072 w 648072"/>
                    <a:gd name="connsiteY2" fmla="*/ 466751 h 933502"/>
                    <a:gd name="connsiteX3" fmla="*/ 324036 w 648072"/>
                    <a:gd name="connsiteY3" fmla="*/ 933502 h 933502"/>
                    <a:gd name="connsiteX4" fmla="*/ 0 w 648072"/>
                    <a:gd name="connsiteY4" fmla="*/ 466751 h 933502"/>
                    <a:gd name="connsiteX0" fmla="*/ 0 w 648072"/>
                    <a:gd name="connsiteY0" fmla="*/ 466751 h 1121870"/>
                    <a:gd name="connsiteX1" fmla="*/ 324036 w 648072"/>
                    <a:gd name="connsiteY1" fmla="*/ 0 h 1121870"/>
                    <a:gd name="connsiteX2" fmla="*/ 648072 w 648072"/>
                    <a:gd name="connsiteY2" fmla="*/ 466751 h 1121870"/>
                    <a:gd name="connsiteX3" fmla="*/ 245946 w 648072"/>
                    <a:gd name="connsiteY3" fmla="*/ 1121870 h 1121870"/>
                    <a:gd name="connsiteX4" fmla="*/ 0 w 648072"/>
                    <a:gd name="connsiteY4" fmla="*/ 466751 h 1121870"/>
                    <a:gd name="connsiteX0" fmla="*/ 0 w 648072"/>
                    <a:gd name="connsiteY0" fmla="*/ 293399 h 948518"/>
                    <a:gd name="connsiteX1" fmla="*/ 141544 w 648072"/>
                    <a:gd name="connsiteY1" fmla="*/ 0 h 948518"/>
                    <a:gd name="connsiteX2" fmla="*/ 648072 w 648072"/>
                    <a:gd name="connsiteY2" fmla="*/ 293399 h 948518"/>
                    <a:gd name="connsiteX3" fmla="*/ 245946 w 648072"/>
                    <a:gd name="connsiteY3" fmla="*/ 948518 h 948518"/>
                    <a:gd name="connsiteX4" fmla="*/ 0 w 648072"/>
                    <a:gd name="connsiteY4" fmla="*/ 293399 h 948518"/>
                    <a:gd name="connsiteX0" fmla="*/ 0 w 362542"/>
                    <a:gd name="connsiteY0" fmla="*/ 293399 h 948518"/>
                    <a:gd name="connsiteX1" fmla="*/ 141544 w 362542"/>
                    <a:gd name="connsiteY1" fmla="*/ 0 h 948518"/>
                    <a:gd name="connsiteX2" fmla="*/ 362542 w 362542"/>
                    <a:gd name="connsiteY2" fmla="*/ 600858 h 948518"/>
                    <a:gd name="connsiteX3" fmla="*/ 245946 w 362542"/>
                    <a:gd name="connsiteY3" fmla="*/ 948518 h 948518"/>
                    <a:gd name="connsiteX4" fmla="*/ 0 w 362542"/>
                    <a:gd name="connsiteY4" fmla="*/ 293399 h 948518"/>
                    <a:gd name="connsiteX0" fmla="*/ 0 w 385252"/>
                    <a:gd name="connsiteY0" fmla="*/ 293399 h 948518"/>
                    <a:gd name="connsiteX1" fmla="*/ 141544 w 385252"/>
                    <a:gd name="connsiteY1" fmla="*/ 0 h 948518"/>
                    <a:gd name="connsiteX2" fmla="*/ 385252 w 385252"/>
                    <a:gd name="connsiteY2" fmla="*/ 655939 h 948518"/>
                    <a:gd name="connsiteX3" fmla="*/ 245946 w 385252"/>
                    <a:gd name="connsiteY3" fmla="*/ 948518 h 948518"/>
                    <a:gd name="connsiteX4" fmla="*/ 0 w 385252"/>
                    <a:gd name="connsiteY4" fmla="*/ 293399 h 948518"/>
                    <a:gd name="connsiteX0" fmla="*/ 0 w 385252"/>
                    <a:gd name="connsiteY0" fmla="*/ 295037 h 950156"/>
                    <a:gd name="connsiteX1" fmla="*/ 146017 w 385252"/>
                    <a:gd name="connsiteY1" fmla="*/ 0 h 950156"/>
                    <a:gd name="connsiteX2" fmla="*/ 385252 w 385252"/>
                    <a:gd name="connsiteY2" fmla="*/ 657577 h 950156"/>
                    <a:gd name="connsiteX3" fmla="*/ 245946 w 385252"/>
                    <a:gd name="connsiteY3" fmla="*/ 950156 h 950156"/>
                    <a:gd name="connsiteX4" fmla="*/ 0 w 385252"/>
                    <a:gd name="connsiteY4" fmla="*/ 295037 h 950156"/>
                    <a:gd name="connsiteX0" fmla="*/ 0 w 385252"/>
                    <a:gd name="connsiteY0" fmla="*/ 306217 h 961336"/>
                    <a:gd name="connsiteX1" fmla="*/ 141922 w 385252"/>
                    <a:gd name="connsiteY1" fmla="*/ 0 h 961336"/>
                    <a:gd name="connsiteX2" fmla="*/ 385252 w 385252"/>
                    <a:gd name="connsiteY2" fmla="*/ 668757 h 961336"/>
                    <a:gd name="connsiteX3" fmla="*/ 245946 w 385252"/>
                    <a:gd name="connsiteY3" fmla="*/ 961336 h 961336"/>
                    <a:gd name="connsiteX4" fmla="*/ 0 w 385252"/>
                    <a:gd name="connsiteY4" fmla="*/ 306217 h 961336"/>
                    <a:gd name="connsiteX0" fmla="*/ 0 w 378544"/>
                    <a:gd name="connsiteY0" fmla="*/ 303760 h 961336"/>
                    <a:gd name="connsiteX1" fmla="*/ 135214 w 378544"/>
                    <a:gd name="connsiteY1" fmla="*/ 0 h 961336"/>
                    <a:gd name="connsiteX2" fmla="*/ 378544 w 378544"/>
                    <a:gd name="connsiteY2" fmla="*/ 668757 h 961336"/>
                    <a:gd name="connsiteX3" fmla="*/ 239238 w 378544"/>
                    <a:gd name="connsiteY3" fmla="*/ 961336 h 961336"/>
                    <a:gd name="connsiteX4" fmla="*/ 0 w 378544"/>
                    <a:gd name="connsiteY4" fmla="*/ 303760 h 961336"/>
                    <a:gd name="connsiteX0" fmla="*/ 0 w 383614"/>
                    <a:gd name="connsiteY0" fmla="*/ 303760 h 961336"/>
                    <a:gd name="connsiteX1" fmla="*/ 135214 w 383614"/>
                    <a:gd name="connsiteY1" fmla="*/ 0 h 961336"/>
                    <a:gd name="connsiteX2" fmla="*/ 383614 w 383614"/>
                    <a:gd name="connsiteY2" fmla="*/ 661827 h 961336"/>
                    <a:gd name="connsiteX3" fmla="*/ 239238 w 383614"/>
                    <a:gd name="connsiteY3" fmla="*/ 961336 h 961336"/>
                    <a:gd name="connsiteX4" fmla="*/ 0 w 383614"/>
                    <a:gd name="connsiteY4" fmla="*/ 303760 h 961336"/>
                    <a:gd name="connsiteX0" fmla="*/ 0 w 383614"/>
                    <a:gd name="connsiteY0" fmla="*/ 308453 h 966029"/>
                    <a:gd name="connsiteX1" fmla="*/ 141104 w 383614"/>
                    <a:gd name="connsiteY1" fmla="*/ 0 h 966029"/>
                    <a:gd name="connsiteX2" fmla="*/ 383614 w 383614"/>
                    <a:gd name="connsiteY2" fmla="*/ 666520 h 966029"/>
                    <a:gd name="connsiteX3" fmla="*/ 239238 w 383614"/>
                    <a:gd name="connsiteY3" fmla="*/ 966029 h 966029"/>
                    <a:gd name="connsiteX4" fmla="*/ 0 w 383614"/>
                    <a:gd name="connsiteY4" fmla="*/ 308453 h 966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614" h="966029">
                      <a:moveTo>
                        <a:pt x="0" y="308453"/>
                      </a:moveTo>
                      <a:lnTo>
                        <a:pt x="141104" y="0"/>
                      </a:lnTo>
                      <a:lnTo>
                        <a:pt x="383614" y="666520"/>
                      </a:lnTo>
                      <a:lnTo>
                        <a:pt x="239238" y="966029"/>
                      </a:lnTo>
                      <a:lnTo>
                        <a:pt x="0" y="308453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16" name="矩形 7"/>
                <p:cNvSpPr>
                  <a:spLocks noChangeAspect="1"/>
                </p:cNvSpPr>
                <p:nvPr/>
              </p:nvSpPr>
              <p:spPr>
                <a:xfrm>
                  <a:off x="5634187" y="5586183"/>
                  <a:ext cx="1251430" cy="317414"/>
                </a:xfrm>
                <a:custGeom>
                  <a:avLst/>
                  <a:gdLst>
                    <a:gd name="connsiteX0" fmla="*/ 0 w 700524"/>
                    <a:gd name="connsiteY0" fmla="*/ 0 h 432048"/>
                    <a:gd name="connsiteX1" fmla="*/ 700524 w 700524"/>
                    <a:gd name="connsiteY1" fmla="*/ 0 h 432048"/>
                    <a:gd name="connsiteX2" fmla="*/ 700524 w 700524"/>
                    <a:gd name="connsiteY2" fmla="*/ 432048 h 432048"/>
                    <a:gd name="connsiteX3" fmla="*/ 0 w 700524"/>
                    <a:gd name="connsiteY3" fmla="*/ 432048 h 432048"/>
                    <a:gd name="connsiteX4" fmla="*/ 0 w 700524"/>
                    <a:gd name="connsiteY4" fmla="*/ 0 h 432048"/>
                    <a:gd name="connsiteX0" fmla="*/ 0 w 933887"/>
                    <a:gd name="connsiteY0" fmla="*/ 0 h 432048"/>
                    <a:gd name="connsiteX1" fmla="*/ 933887 w 933887"/>
                    <a:gd name="connsiteY1" fmla="*/ 195262 h 432048"/>
                    <a:gd name="connsiteX2" fmla="*/ 700524 w 933887"/>
                    <a:gd name="connsiteY2" fmla="*/ 432048 h 432048"/>
                    <a:gd name="connsiteX3" fmla="*/ 0 w 933887"/>
                    <a:gd name="connsiteY3" fmla="*/ 432048 h 432048"/>
                    <a:gd name="connsiteX4" fmla="*/ 0 w 933887"/>
                    <a:gd name="connsiteY4" fmla="*/ 0 h 432048"/>
                    <a:gd name="connsiteX0" fmla="*/ 252412 w 933887"/>
                    <a:gd name="connsiteY0" fmla="*/ 0 h 258217"/>
                    <a:gd name="connsiteX1" fmla="*/ 933887 w 933887"/>
                    <a:gd name="connsiteY1" fmla="*/ 21431 h 258217"/>
                    <a:gd name="connsiteX2" fmla="*/ 700524 w 933887"/>
                    <a:gd name="connsiteY2" fmla="*/ 258217 h 258217"/>
                    <a:gd name="connsiteX3" fmla="*/ 0 w 933887"/>
                    <a:gd name="connsiteY3" fmla="*/ 258217 h 258217"/>
                    <a:gd name="connsiteX4" fmla="*/ 252412 w 933887"/>
                    <a:gd name="connsiteY4" fmla="*/ 0 h 258217"/>
                    <a:gd name="connsiteX0" fmla="*/ 278606 w 933887"/>
                    <a:gd name="connsiteY0" fmla="*/ 9525 h 236786"/>
                    <a:gd name="connsiteX1" fmla="*/ 933887 w 933887"/>
                    <a:gd name="connsiteY1" fmla="*/ 0 h 236786"/>
                    <a:gd name="connsiteX2" fmla="*/ 700524 w 933887"/>
                    <a:gd name="connsiteY2" fmla="*/ 236786 h 236786"/>
                    <a:gd name="connsiteX3" fmla="*/ 0 w 933887"/>
                    <a:gd name="connsiteY3" fmla="*/ 236786 h 236786"/>
                    <a:gd name="connsiteX4" fmla="*/ 278606 w 933887"/>
                    <a:gd name="connsiteY4" fmla="*/ 9525 h 236786"/>
                    <a:gd name="connsiteX0" fmla="*/ 230981 w 933887"/>
                    <a:gd name="connsiteY0" fmla="*/ 0 h 241549"/>
                    <a:gd name="connsiteX1" fmla="*/ 933887 w 933887"/>
                    <a:gd name="connsiteY1" fmla="*/ 4763 h 241549"/>
                    <a:gd name="connsiteX2" fmla="*/ 700524 w 933887"/>
                    <a:gd name="connsiteY2" fmla="*/ 241549 h 241549"/>
                    <a:gd name="connsiteX3" fmla="*/ 0 w 933887"/>
                    <a:gd name="connsiteY3" fmla="*/ 241549 h 241549"/>
                    <a:gd name="connsiteX4" fmla="*/ 230981 w 933887"/>
                    <a:gd name="connsiteY4" fmla="*/ 0 h 241549"/>
                    <a:gd name="connsiteX0" fmla="*/ 230981 w 933887"/>
                    <a:gd name="connsiteY0" fmla="*/ 0 h 236787"/>
                    <a:gd name="connsiteX1" fmla="*/ 933887 w 933887"/>
                    <a:gd name="connsiteY1" fmla="*/ 1 h 236787"/>
                    <a:gd name="connsiteX2" fmla="*/ 700524 w 933887"/>
                    <a:gd name="connsiteY2" fmla="*/ 236787 h 236787"/>
                    <a:gd name="connsiteX3" fmla="*/ 0 w 933887"/>
                    <a:gd name="connsiteY3" fmla="*/ 236787 h 236787"/>
                    <a:gd name="connsiteX4" fmla="*/ 230981 w 933887"/>
                    <a:gd name="connsiteY4" fmla="*/ 0 h 236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887" h="236787">
                      <a:moveTo>
                        <a:pt x="230981" y="0"/>
                      </a:moveTo>
                      <a:lnTo>
                        <a:pt x="933887" y="1"/>
                      </a:lnTo>
                      <a:lnTo>
                        <a:pt x="700524" y="236787"/>
                      </a:lnTo>
                      <a:lnTo>
                        <a:pt x="0" y="236787"/>
                      </a:lnTo>
                      <a:lnTo>
                        <a:pt x="230981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17" name="矩形 16"/>
                <p:cNvSpPr>
                  <a:spLocks noChangeAspect="1"/>
                </p:cNvSpPr>
                <p:nvPr/>
              </p:nvSpPr>
              <p:spPr>
                <a:xfrm>
                  <a:off x="5970195" y="4469943"/>
                  <a:ext cx="933941" cy="933728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18" name="菱形 5"/>
                <p:cNvSpPr>
                  <a:spLocks noChangeAspect="1"/>
                </p:cNvSpPr>
                <p:nvPr/>
              </p:nvSpPr>
              <p:spPr>
                <a:xfrm rot="1206991">
                  <a:off x="6695125" y="4480524"/>
                  <a:ext cx="500042" cy="1256432"/>
                </a:xfrm>
                <a:custGeom>
                  <a:avLst/>
                  <a:gdLst>
                    <a:gd name="connsiteX0" fmla="*/ 0 w 648072"/>
                    <a:gd name="connsiteY0" fmla="*/ 466751 h 933502"/>
                    <a:gd name="connsiteX1" fmla="*/ 324036 w 648072"/>
                    <a:gd name="connsiteY1" fmla="*/ 0 h 933502"/>
                    <a:gd name="connsiteX2" fmla="*/ 648072 w 648072"/>
                    <a:gd name="connsiteY2" fmla="*/ 466751 h 933502"/>
                    <a:gd name="connsiteX3" fmla="*/ 324036 w 648072"/>
                    <a:gd name="connsiteY3" fmla="*/ 933502 h 933502"/>
                    <a:gd name="connsiteX4" fmla="*/ 0 w 648072"/>
                    <a:gd name="connsiteY4" fmla="*/ 466751 h 933502"/>
                    <a:gd name="connsiteX0" fmla="*/ 0 w 648072"/>
                    <a:gd name="connsiteY0" fmla="*/ 466751 h 1121870"/>
                    <a:gd name="connsiteX1" fmla="*/ 324036 w 648072"/>
                    <a:gd name="connsiteY1" fmla="*/ 0 h 1121870"/>
                    <a:gd name="connsiteX2" fmla="*/ 648072 w 648072"/>
                    <a:gd name="connsiteY2" fmla="*/ 466751 h 1121870"/>
                    <a:gd name="connsiteX3" fmla="*/ 245946 w 648072"/>
                    <a:gd name="connsiteY3" fmla="*/ 1121870 h 1121870"/>
                    <a:gd name="connsiteX4" fmla="*/ 0 w 648072"/>
                    <a:gd name="connsiteY4" fmla="*/ 466751 h 1121870"/>
                    <a:gd name="connsiteX0" fmla="*/ 0 w 648072"/>
                    <a:gd name="connsiteY0" fmla="*/ 293399 h 948518"/>
                    <a:gd name="connsiteX1" fmla="*/ 141544 w 648072"/>
                    <a:gd name="connsiteY1" fmla="*/ 0 h 948518"/>
                    <a:gd name="connsiteX2" fmla="*/ 648072 w 648072"/>
                    <a:gd name="connsiteY2" fmla="*/ 293399 h 948518"/>
                    <a:gd name="connsiteX3" fmla="*/ 245946 w 648072"/>
                    <a:gd name="connsiteY3" fmla="*/ 948518 h 948518"/>
                    <a:gd name="connsiteX4" fmla="*/ 0 w 648072"/>
                    <a:gd name="connsiteY4" fmla="*/ 293399 h 948518"/>
                    <a:gd name="connsiteX0" fmla="*/ 0 w 362542"/>
                    <a:gd name="connsiteY0" fmla="*/ 293399 h 948518"/>
                    <a:gd name="connsiteX1" fmla="*/ 141544 w 362542"/>
                    <a:gd name="connsiteY1" fmla="*/ 0 h 948518"/>
                    <a:gd name="connsiteX2" fmla="*/ 362542 w 362542"/>
                    <a:gd name="connsiteY2" fmla="*/ 600858 h 948518"/>
                    <a:gd name="connsiteX3" fmla="*/ 245946 w 362542"/>
                    <a:gd name="connsiteY3" fmla="*/ 948518 h 948518"/>
                    <a:gd name="connsiteX4" fmla="*/ 0 w 362542"/>
                    <a:gd name="connsiteY4" fmla="*/ 293399 h 948518"/>
                    <a:gd name="connsiteX0" fmla="*/ 0 w 385252"/>
                    <a:gd name="connsiteY0" fmla="*/ 293399 h 948518"/>
                    <a:gd name="connsiteX1" fmla="*/ 141544 w 385252"/>
                    <a:gd name="connsiteY1" fmla="*/ 0 h 948518"/>
                    <a:gd name="connsiteX2" fmla="*/ 385252 w 385252"/>
                    <a:gd name="connsiteY2" fmla="*/ 655939 h 948518"/>
                    <a:gd name="connsiteX3" fmla="*/ 245946 w 385252"/>
                    <a:gd name="connsiteY3" fmla="*/ 948518 h 948518"/>
                    <a:gd name="connsiteX4" fmla="*/ 0 w 385252"/>
                    <a:gd name="connsiteY4" fmla="*/ 293399 h 948518"/>
                    <a:gd name="connsiteX0" fmla="*/ 0 w 385252"/>
                    <a:gd name="connsiteY0" fmla="*/ 295037 h 950156"/>
                    <a:gd name="connsiteX1" fmla="*/ 146017 w 385252"/>
                    <a:gd name="connsiteY1" fmla="*/ 0 h 950156"/>
                    <a:gd name="connsiteX2" fmla="*/ 385252 w 385252"/>
                    <a:gd name="connsiteY2" fmla="*/ 657577 h 950156"/>
                    <a:gd name="connsiteX3" fmla="*/ 245946 w 385252"/>
                    <a:gd name="connsiteY3" fmla="*/ 950156 h 950156"/>
                    <a:gd name="connsiteX4" fmla="*/ 0 w 385252"/>
                    <a:gd name="connsiteY4" fmla="*/ 295037 h 950156"/>
                    <a:gd name="connsiteX0" fmla="*/ 0 w 385252"/>
                    <a:gd name="connsiteY0" fmla="*/ 306217 h 961336"/>
                    <a:gd name="connsiteX1" fmla="*/ 141922 w 385252"/>
                    <a:gd name="connsiteY1" fmla="*/ 0 h 961336"/>
                    <a:gd name="connsiteX2" fmla="*/ 385252 w 385252"/>
                    <a:gd name="connsiteY2" fmla="*/ 668757 h 961336"/>
                    <a:gd name="connsiteX3" fmla="*/ 245946 w 385252"/>
                    <a:gd name="connsiteY3" fmla="*/ 961336 h 961336"/>
                    <a:gd name="connsiteX4" fmla="*/ 0 w 385252"/>
                    <a:gd name="connsiteY4" fmla="*/ 306217 h 961336"/>
                    <a:gd name="connsiteX0" fmla="*/ 0 w 378544"/>
                    <a:gd name="connsiteY0" fmla="*/ 303760 h 961336"/>
                    <a:gd name="connsiteX1" fmla="*/ 135214 w 378544"/>
                    <a:gd name="connsiteY1" fmla="*/ 0 h 961336"/>
                    <a:gd name="connsiteX2" fmla="*/ 378544 w 378544"/>
                    <a:gd name="connsiteY2" fmla="*/ 668757 h 961336"/>
                    <a:gd name="connsiteX3" fmla="*/ 239238 w 378544"/>
                    <a:gd name="connsiteY3" fmla="*/ 961336 h 961336"/>
                    <a:gd name="connsiteX4" fmla="*/ 0 w 378544"/>
                    <a:gd name="connsiteY4" fmla="*/ 303760 h 961336"/>
                    <a:gd name="connsiteX0" fmla="*/ 0 w 383614"/>
                    <a:gd name="connsiteY0" fmla="*/ 303760 h 961336"/>
                    <a:gd name="connsiteX1" fmla="*/ 135214 w 383614"/>
                    <a:gd name="connsiteY1" fmla="*/ 0 h 961336"/>
                    <a:gd name="connsiteX2" fmla="*/ 383614 w 383614"/>
                    <a:gd name="connsiteY2" fmla="*/ 661827 h 961336"/>
                    <a:gd name="connsiteX3" fmla="*/ 239238 w 383614"/>
                    <a:gd name="connsiteY3" fmla="*/ 961336 h 961336"/>
                    <a:gd name="connsiteX4" fmla="*/ 0 w 383614"/>
                    <a:gd name="connsiteY4" fmla="*/ 303760 h 961336"/>
                    <a:gd name="connsiteX0" fmla="*/ 0 w 383614"/>
                    <a:gd name="connsiteY0" fmla="*/ 308453 h 966029"/>
                    <a:gd name="connsiteX1" fmla="*/ 141104 w 383614"/>
                    <a:gd name="connsiteY1" fmla="*/ 0 h 966029"/>
                    <a:gd name="connsiteX2" fmla="*/ 383614 w 383614"/>
                    <a:gd name="connsiteY2" fmla="*/ 666520 h 966029"/>
                    <a:gd name="connsiteX3" fmla="*/ 239238 w 383614"/>
                    <a:gd name="connsiteY3" fmla="*/ 966029 h 966029"/>
                    <a:gd name="connsiteX4" fmla="*/ 0 w 383614"/>
                    <a:gd name="connsiteY4" fmla="*/ 308453 h 966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614" h="966029">
                      <a:moveTo>
                        <a:pt x="0" y="308453"/>
                      </a:moveTo>
                      <a:lnTo>
                        <a:pt x="141104" y="0"/>
                      </a:lnTo>
                      <a:lnTo>
                        <a:pt x="383614" y="666520"/>
                      </a:lnTo>
                      <a:lnTo>
                        <a:pt x="239238" y="966029"/>
                      </a:lnTo>
                      <a:lnTo>
                        <a:pt x="0" y="308453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19" name="矩形 7"/>
                <p:cNvSpPr>
                  <a:spLocks noChangeAspect="1"/>
                </p:cNvSpPr>
                <p:nvPr/>
              </p:nvSpPr>
              <p:spPr>
                <a:xfrm>
                  <a:off x="5679165" y="4274205"/>
                  <a:ext cx="1248784" cy="317414"/>
                </a:xfrm>
                <a:custGeom>
                  <a:avLst/>
                  <a:gdLst>
                    <a:gd name="connsiteX0" fmla="*/ 0 w 700524"/>
                    <a:gd name="connsiteY0" fmla="*/ 0 h 432048"/>
                    <a:gd name="connsiteX1" fmla="*/ 700524 w 700524"/>
                    <a:gd name="connsiteY1" fmla="*/ 0 h 432048"/>
                    <a:gd name="connsiteX2" fmla="*/ 700524 w 700524"/>
                    <a:gd name="connsiteY2" fmla="*/ 432048 h 432048"/>
                    <a:gd name="connsiteX3" fmla="*/ 0 w 700524"/>
                    <a:gd name="connsiteY3" fmla="*/ 432048 h 432048"/>
                    <a:gd name="connsiteX4" fmla="*/ 0 w 700524"/>
                    <a:gd name="connsiteY4" fmla="*/ 0 h 432048"/>
                    <a:gd name="connsiteX0" fmla="*/ 0 w 933887"/>
                    <a:gd name="connsiteY0" fmla="*/ 0 h 432048"/>
                    <a:gd name="connsiteX1" fmla="*/ 933887 w 933887"/>
                    <a:gd name="connsiteY1" fmla="*/ 195262 h 432048"/>
                    <a:gd name="connsiteX2" fmla="*/ 700524 w 933887"/>
                    <a:gd name="connsiteY2" fmla="*/ 432048 h 432048"/>
                    <a:gd name="connsiteX3" fmla="*/ 0 w 933887"/>
                    <a:gd name="connsiteY3" fmla="*/ 432048 h 432048"/>
                    <a:gd name="connsiteX4" fmla="*/ 0 w 933887"/>
                    <a:gd name="connsiteY4" fmla="*/ 0 h 432048"/>
                    <a:gd name="connsiteX0" fmla="*/ 252412 w 933887"/>
                    <a:gd name="connsiteY0" fmla="*/ 0 h 258217"/>
                    <a:gd name="connsiteX1" fmla="*/ 933887 w 933887"/>
                    <a:gd name="connsiteY1" fmla="*/ 21431 h 258217"/>
                    <a:gd name="connsiteX2" fmla="*/ 700524 w 933887"/>
                    <a:gd name="connsiteY2" fmla="*/ 258217 h 258217"/>
                    <a:gd name="connsiteX3" fmla="*/ 0 w 933887"/>
                    <a:gd name="connsiteY3" fmla="*/ 258217 h 258217"/>
                    <a:gd name="connsiteX4" fmla="*/ 252412 w 933887"/>
                    <a:gd name="connsiteY4" fmla="*/ 0 h 258217"/>
                    <a:gd name="connsiteX0" fmla="*/ 278606 w 933887"/>
                    <a:gd name="connsiteY0" fmla="*/ 9525 h 236786"/>
                    <a:gd name="connsiteX1" fmla="*/ 933887 w 933887"/>
                    <a:gd name="connsiteY1" fmla="*/ 0 h 236786"/>
                    <a:gd name="connsiteX2" fmla="*/ 700524 w 933887"/>
                    <a:gd name="connsiteY2" fmla="*/ 236786 h 236786"/>
                    <a:gd name="connsiteX3" fmla="*/ 0 w 933887"/>
                    <a:gd name="connsiteY3" fmla="*/ 236786 h 236786"/>
                    <a:gd name="connsiteX4" fmla="*/ 278606 w 933887"/>
                    <a:gd name="connsiteY4" fmla="*/ 9525 h 236786"/>
                    <a:gd name="connsiteX0" fmla="*/ 230981 w 933887"/>
                    <a:gd name="connsiteY0" fmla="*/ 0 h 241549"/>
                    <a:gd name="connsiteX1" fmla="*/ 933887 w 933887"/>
                    <a:gd name="connsiteY1" fmla="*/ 4763 h 241549"/>
                    <a:gd name="connsiteX2" fmla="*/ 700524 w 933887"/>
                    <a:gd name="connsiteY2" fmla="*/ 241549 h 241549"/>
                    <a:gd name="connsiteX3" fmla="*/ 0 w 933887"/>
                    <a:gd name="connsiteY3" fmla="*/ 241549 h 241549"/>
                    <a:gd name="connsiteX4" fmla="*/ 230981 w 933887"/>
                    <a:gd name="connsiteY4" fmla="*/ 0 h 241549"/>
                    <a:gd name="connsiteX0" fmla="*/ 230981 w 933887"/>
                    <a:gd name="connsiteY0" fmla="*/ 0 h 236787"/>
                    <a:gd name="connsiteX1" fmla="*/ 933887 w 933887"/>
                    <a:gd name="connsiteY1" fmla="*/ 1 h 236787"/>
                    <a:gd name="connsiteX2" fmla="*/ 700524 w 933887"/>
                    <a:gd name="connsiteY2" fmla="*/ 236787 h 236787"/>
                    <a:gd name="connsiteX3" fmla="*/ 0 w 933887"/>
                    <a:gd name="connsiteY3" fmla="*/ 236787 h 236787"/>
                    <a:gd name="connsiteX4" fmla="*/ 230981 w 933887"/>
                    <a:gd name="connsiteY4" fmla="*/ 0 h 236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887" h="236787">
                      <a:moveTo>
                        <a:pt x="230981" y="0"/>
                      </a:moveTo>
                      <a:lnTo>
                        <a:pt x="933887" y="1"/>
                      </a:lnTo>
                      <a:lnTo>
                        <a:pt x="700524" y="236787"/>
                      </a:lnTo>
                      <a:lnTo>
                        <a:pt x="0" y="236787"/>
                      </a:lnTo>
                      <a:lnTo>
                        <a:pt x="230981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20" name="矩形 19"/>
                <p:cNvSpPr>
                  <a:spLocks noChangeAspect="1"/>
                </p:cNvSpPr>
                <p:nvPr/>
              </p:nvSpPr>
              <p:spPr>
                <a:xfrm>
                  <a:off x="5705622" y="4821745"/>
                  <a:ext cx="933941" cy="93108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</p:grpSp>
          <p:cxnSp>
            <p:nvCxnSpPr>
              <p:cNvPr id="25" name="直線單箭頭接點 24"/>
              <p:cNvCxnSpPr/>
              <p:nvPr/>
            </p:nvCxnSpPr>
            <p:spPr>
              <a:xfrm>
                <a:off x="1766948" y="1767628"/>
                <a:ext cx="227003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25" name="群組 60"/>
            <p:cNvGrpSpPr>
              <a:grpSpLocks/>
            </p:cNvGrpSpPr>
            <p:nvPr/>
          </p:nvGrpSpPr>
          <p:grpSpPr bwMode="auto">
            <a:xfrm>
              <a:off x="571606" y="1199456"/>
              <a:ext cx="2704994" cy="1818784"/>
              <a:chOff x="1129688" y="1988840"/>
              <a:chExt cx="2704994" cy="1818784"/>
            </a:xfrm>
          </p:grpSpPr>
          <p:sp>
            <p:nvSpPr>
              <p:cNvPr id="59" name="圓角矩形 58"/>
              <p:cNvSpPr/>
              <p:nvPr/>
            </p:nvSpPr>
            <p:spPr>
              <a:xfrm>
                <a:off x="1129688" y="1988840"/>
                <a:ext cx="2704994" cy="1634684"/>
              </a:xfrm>
              <a:prstGeom prst="round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60" name="文字方塊 59"/>
              <p:cNvSpPr txBox="1"/>
              <p:nvPr/>
            </p:nvSpPr>
            <p:spPr>
              <a:xfrm>
                <a:off x="1929757" y="3437837"/>
                <a:ext cx="1020723" cy="369787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TW" dirty="0">
                    <a:solidFill>
                      <a:schemeClr val="bg1"/>
                    </a:solidFill>
                  </a:rPr>
                  <a:t>3D→2D</a:t>
                </a:r>
              </a:p>
            </p:txBody>
          </p:sp>
        </p:grpSp>
      </p:grpSp>
      <p:sp>
        <p:nvSpPr>
          <p:cNvPr id="4104" name="日期版面配置區 1"/>
          <p:cNvSpPr>
            <a:spLocks noGrp="1"/>
          </p:cNvSpPr>
          <p:nvPr>
            <p:ph type="dt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1384A13-56E8-4B31-AE33-1601E21C9B44}" type="datetime1">
              <a:rPr kumimoji="0" lang="zh-TW" altLang="en-US" sz="1400" smtClean="0">
                <a:solidFill>
                  <a:schemeClr val="tx1"/>
                </a:solidFill>
                <a:latin typeface="Comic Sans MS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2018/6/23</a:t>
            </a:fld>
            <a:endParaRPr kumimoji="0" lang="en-US" altLang="zh-TW" sz="140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105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400" smtClean="0">
                <a:solidFill>
                  <a:schemeClr val="tx1"/>
                </a:solidFill>
                <a:latin typeface="Comic Sans MS" pitchFamily="66" charset="0"/>
              </a:rPr>
              <a:t>    Page </a:t>
            </a:r>
            <a:fld id="{CDFABD7A-59F6-4ADE-828A-C13F380065ED}" type="slidenum">
              <a:rPr kumimoji="0" lang="en-US" altLang="zh-TW" sz="1400" smtClean="0">
                <a:solidFill>
                  <a:schemeClr val="tx1"/>
                </a:solidFill>
                <a:latin typeface="Comic Sans MS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kumimoji="0" lang="en-US" altLang="zh-TW" sz="140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4106" name="群組 28"/>
          <p:cNvGrpSpPr>
            <a:grpSpLocks/>
          </p:cNvGrpSpPr>
          <p:nvPr/>
        </p:nvGrpSpPr>
        <p:grpSpPr bwMode="auto">
          <a:xfrm>
            <a:off x="5848350" y="1066800"/>
            <a:ext cx="3067050" cy="2165350"/>
            <a:chOff x="5848988" y="1066800"/>
            <a:chExt cx="3066412" cy="2165668"/>
          </a:xfrm>
        </p:grpSpPr>
        <p:grpSp>
          <p:nvGrpSpPr>
            <p:cNvPr id="4112" name="群組 27"/>
            <p:cNvGrpSpPr>
              <a:grpSpLocks/>
            </p:cNvGrpSpPr>
            <p:nvPr/>
          </p:nvGrpSpPr>
          <p:grpSpPr bwMode="auto">
            <a:xfrm>
              <a:off x="5848988" y="1066800"/>
              <a:ext cx="3066412" cy="2165668"/>
              <a:chOff x="5848988" y="1099264"/>
              <a:chExt cx="3066412" cy="2165668"/>
            </a:xfrm>
          </p:grpSpPr>
          <p:grpSp>
            <p:nvGrpSpPr>
              <p:cNvPr id="4114" name="群組 26"/>
              <p:cNvGrpSpPr>
                <a:grpSpLocks/>
              </p:cNvGrpSpPr>
              <p:nvPr/>
            </p:nvGrpSpPr>
            <p:grpSpPr bwMode="auto">
              <a:xfrm>
                <a:off x="5848988" y="1099264"/>
                <a:ext cx="3066412" cy="2165668"/>
                <a:chOff x="5848988" y="1099264"/>
                <a:chExt cx="3066412" cy="2165668"/>
              </a:xfrm>
            </p:grpSpPr>
            <p:sp>
              <p:nvSpPr>
                <p:cNvPr id="67" name="圓角矩形 66"/>
                <p:cNvSpPr/>
                <p:nvPr/>
              </p:nvSpPr>
              <p:spPr>
                <a:xfrm>
                  <a:off x="5848988" y="1099264"/>
                  <a:ext cx="3066412" cy="2024360"/>
                </a:xfrm>
                <a:prstGeom prst="round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68" name="文字方塊 67"/>
                <p:cNvSpPr txBox="1"/>
                <p:nvPr/>
              </p:nvSpPr>
              <p:spPr>
                <a:xfrm>
                  <a:off x="6526710" y="2894991"/>
                  <a:ext cx="1779217" cy="369941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zh-TW" dirty="0">
                      <a:solidFill>
                        <a:schemeClr val="bg1"/>
                      </a:solidFill>
                    </a:rPr>
                    <a:t>Infinite domain</a:t>
                  </a:r>
                </a:p>
              </p:txBody>
            </p:sp>
          </p:grpSp>
          <p:grpSp>
            <p:nvGrpSpPr>
              <p:cNvPr id="4115" name="群組 46"/>
              <p:cNvGrpSpPr>
                <a:grpSpLocks/>
              </p:cNvGrpSpPr>
              <p:nvPr/>
            </p:nvGrpSpPr>
            <p:grpSpPr bwMode="auto">
              <a:xfrm>
                <a:off x="5942978" y="1403683"/>
                <a:ext cx="2882425" cy="1337192"/>
                <a:chOff x="914400" y="1911417"/>
                <a:chExt cx="6248400" cy="2898709"/>
              </a:xfrm>
            </p:grpSpPr>
            <p:grpSp>
              <p:nvGrpSpPr>
                <p:cNvPr id="4116" name="群組 47"/>
                <p:cNvGrpSpPr>
                  <a:grpSpLocks/>
                </p:cNvGrpSpPr>
                <p:nvPr/>
              </p:nvGrpSpPr>
              <p:grpSpPr bwMode="auto">
                <a:xfrm>
                  <a:off x="914400" y="1914525"/>
                  <a:ext cx="2884488" cy="2895601"/>
                  <a:chOff x="914400" y="1914525"/>
                  <a:chExt cx="2884488" cy="2895601"/>
                </a:xfrm>
              </p:grpSpPr>
              <p:pic>
                <p:nvPicPr>
                  <p:cNvPr id="4120" name="Picture 8" descr="fem1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lum bright="6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14400" y="1914525"/>
                    <a:ext cx="2884488" cy="2895601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121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60790" y="2651248"/>
                    <a:ext cx="1418142" cy="141593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SzPct val="90000"/>
                      <a:buChar char="•"/>
                      <a:defRPr kumimoji="1" sz="32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8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4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zh-TW" altLang="en-US" sz="18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4117" name="群組 49"/>
                <p:cNvGrpSpPr>
                  <a:grpSpLocks/>
                </p:cNvGrpSpPr>
                <p:nvPr/>
              </p:nvGrpSpPr>
              <p:grpSpPr bwMode="auto">
                <a:xfrm>
                  <a:off x="4267200" y="1911417"/>
                  <a:ext cx="2895600" cy="2895600"/>
                  <a:chOff x="4343400" y="1911417"/>
                  <a:chExt cx="2895600" cy="2895600"/>
                </a:xfrm>
              </p:grpSpPr>
              <p:sp>
                <p:nvSpPr>
                  <p:cNvPr id="52" name="矩形 51"/>
                  <p:cNvSpPr/>
                  <p:nvPr/>
                </p:nvSpPr>
                <p:spPr>
                  <a:xfrm>
                    <a:off x="4334111" y="1912341"/>
                    <a:ext cx="2903866" cy="2894572"/>
                  </a:xfrm>
                  <a:prstGeom prst="rect">
                    <a:avLst/>
                  </a:prstGeom>
                  <a:solidFill>
                    <a:srgbClr val="87D8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/>
                  </a:p>
                </p:txBody>
              </p:sp>
              <p:sp>
                <p:nvSpPr>
                  <p:cNvPr id="4119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82129" y="2654356"/>
                    <a:ext cx="1418142" cy="1415938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0000"/>
                    </a:solidFill>
                    <a:prstDash val="sysDash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SzPct val="90000"/>
                      <a:buChar char="•"/>
                      <a:defRPr kumimoji="1" sz="32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8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4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zh-TW" altLang="en-US" sz="18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</p:grpSp>
          </p:grpSp>
        </p:grpSp>
        <p:cxnSp>
          <p:nvCxnSpPr>
            <p:cNvPr id="63" name="直線單箭頭接點 62"/>
            <p:cNvCxnSpPr/>
            <p:nvPr/>
          </p:nvCxnSpPr>
          <p:spPr>
            <a:xfrm>
              <a:off x="7274266" y="2041668"/>
              <a:ext cx="22537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7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4365625"/>
            <a:ext cx="2471737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文字方塊 52"/>
          <p:cNvSpPr txBox="1"/>
          <p:nvPr/>
        </p:nvSpPr>
        <p:spPr>
          <a:xfrm>
            <a:off x="1385763" y="990600"/>
            <a:ext cx="29702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刪繁就簡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秋樹</a:t>
            </a:r>
          </a:p>
        </p:txBody>
      </p:sp>
      <p:sp>
        <p:nvSpPr>
          <p:cNvPr id="54" name="文字方塊 53"/>
          <p:cNvSpPr txBox="1"/>
          <p:nvPr/>
        </p:nvSpPr>
        <p:spPr>
          <a:xfrm>
            <a:off x="1092200" y="3195638"/>
            <a:ext cx="2565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領異標新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月花</a:t>
            </a:r>
          </a:p>
        </p:txBody>
      </p:sp>
      <p:pic>
        <p:nvPicPr>
          <p:cNvPr id="4110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05100"/>
            <a:ext cx="8191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文字方塊 13"/>
          <p:cNvSpPr txBox="1">
            <a:spLocks noChangeArrowheads="1"/>
          </p:cNvSpPr>
          <p:nvPr/>
        </p:nvSpPr>
        <p:spPr bwMode="auto">
          <a:xfrm>
            <a:off x="36513" y="3352800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>
                <a:latin typeface="標楷體" pitchFamily="65" charset="-120"/>
                <a:ea typeface="標楷體" pitchFamily="65" charset="-120"/>
              </a:rPr>
              <a:t>鄭板橋</a:t>
            </a:r>
          </a:p>
        </p:txBody>
      </p:sp>
    </p:spTree>
    <p:extLst>
      <p:ext uri="{BB962C8B-B14F-4D97-AF65-F5344CB8AC3E}">
        <p14:creationId xmlns:p14="http://schemas.microsoft.com/office/powerpoint/2010/main" val="399910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7" name="投影片編號版面配置區 4"/>
          <p:cNvSpPr txBox="1">
            <a:spLocks noGrp="1"/>
          </p:cNvSpPr>
          <p:nvPr/>
        </p:nvSpPr>
        <p:spPr bwMode="auto">
          <a:xfrm>
            <a:off x="7086600" y="62039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0" hangingPunct="0"/>
            <a:r>
              <a:rPr kumimoji="0" lang="en-US" altLang="zh-TW" sz="1400">
                <a:latin typeface="Comic Sans MS" pitchFamily="66" charset="0"/>
              </a:rPr>
              <a:t>    Page </a:t>
            </a:r>
            <a:fld id="{9D58444D-134F-46C2-8F32-104DC1F8ED0F}" type="slidenum">
              <a:rPr kumimoji="0" lang="en-US" altLang="zh-TW" sz="1400">
                <a:latin typeface="Comic Sans MS" pitchFamily="66" charset="0"/>
              </a:rPr>
              <a:pPr eaLnBrk="0" hangingPunct="0"/>
              <a:t>7</a:t>
            </a:fld>
            <a:endParaRPr kumimoji="0" lang="en-US" altLang="zh-TW" sz="1400">
              <a:latin typeface="Comic Sans MS" pitchFamily="66" charset="0"/>
            </a:endParaRPr>
          </a:p>
        </p:txBody>
      </p:sp>
      <p:grpSp>
        <p:nvGrpSpPr>
          <p:cNvPr id="835588" name="Group 2"/>
          <p:cNvGrpSpPr>
            <a:grpSpLocks/>
          </p:cNvGrpSpPr>
          <p:nvPr/>
        </p:nvGrpSpPr>
        <p:grpSpPr bwMode="auto">
          <a:xfrm>
            <a:off x="7251700" y="2692400"/>
            <a:ext cx="1619250" cy="1800225"/>
            <a:chOff x="3107" y="1752"/>
            <a:chExt cx="1020" cy="1134"/>
          </a:xfrm>
        </p:grpSpPr>
        <p:sp>
          <p:nvSpPr>
            <p:cNvPr id="835589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07" y="1752"/>
              <a:ext cx="1020" cy="1134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cmpd="dbl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590" name="Freeform 4"/>
            <p:cNvSpPr>
              <a:spLocks/>
            </p:cNvSpPr>
            <p:nvPr/>
          </p:nvSpPr>
          <p:spPr bwMode="auto">
            <a:xfrm>
              <a:off x="3120" y="1781"/>
              <a:ext cx="977" cy="1085"/>
            </a:xfrm>
            <a:custGeom>
              <a:avLst/>
              <a:gdLst>
                <a:gd name="T0" fmla="*/ 212 w 10753"/>
                <a:gd name="T1" fmla="*/ 424 h 13021"/>
                <a:gd name="T2" fmla="*/ 189 w 10753"/>
                <a:gd name="T3" fmla="*/ 413 h 13021"/>
                <a:gd name="T4" fmla="*/ 170 w 10753"/>
                <a:gd name="T5" fmla="*/ 396 h 13021"/>
                <a:gd name="T6" fmla="*/ 156 w 10753"/>
                <a:gd name="T7" fmla="*/ 375 h 13021"/>
                <a:gd name="T8" fmla="*/ 145 w 10753"/>
                <a:gd name="T9" fmla="*/ 350 h 13021"/>
                <a:gd name="T10" fmla="*/ 138 w 10753"/>
                <a:gd name="T11" fmla="*/ 323 h 13021"/>
                <a:gd name="T12" fmla="*/ 135 w 10753"/>
                <a:gd name="T13" fmla="*/ 293 h 13021"/>
                <a:gd name="T14" fmla="*/ 139 w 10753"/>
                <a:gd name="T15" fmla="*/ 234 h 13021"/>
                <a:gd name="T16" fmla="*/ 156 w 10753"/>
                <a:gd name="T17" fmla="*/ 180 h 13021"/>
                <a:gd name="T18" fmla="*/ 183 w 10753"/>
                <a:gd name="T19" fmla="*/ 136 h 13021"/>
                <a:gd name="T20" fmla="*/ 220 w 10753"/>
                <a:gd name="T21" fmla="*/ 100 h 13021"/>
                <a:gd name="T22" fmla="*/ 264 w 10753"/>
                <a:gd name="T23" fmla="*/ 73 h 13021"/>
                <a:gd name="T24" fmla="*/ 315 w 10753"/>
                <a:gd name="T25" fmla="*/ 52 h 13021"/>
                <a:gd name="T26" fmla="*/ 370 w 10753"/>
                <a:gd name="T27" fmla="*/ 37 h 13021"/>
                <a:gd name="T28" fmla="*/ 488 w 10753"/>
                <a:gd name="T29" fmla="*/ 17 h 13021"/>
                <a:gd name="T30" fmla="*/ 606 w 10753"/>
                <a:gd name="T31" fmla="*/ 3 h 13021"/>
                <a:gd name="T32" fmla="*/ 661 w 10753"/>
                <a:gd name="T33" fmla="*/ 0 h 13021"/>
                <a:gd name="T34" fmla="*/ 712 w 10753"/>
                <a:gd name="T35" fmla="*/ 4 h 13021"/>
                <a:gd name="T36" fmla="*/ 758 w 10753"/>
                <a:gd name="T37" fmla="*/ 18 h 13021"/>
                <a:gd name="T38" fmla="*/ 798 w 10753"/>
                <a:gd name="T39" fmla="*/ 43 h 13021"/>
                <a:gd name="T40" fmla="*/ 833 w 10753"/>
                <a:gd name="T41" fmla="*/ 77 h 13021"/>
                <a:gd name="T42" fmla="*/ 863 w 10753"/>
                <a:gd name="T43" fmla="*/ 120 h 13021"/>
                <a:gd name="T44" fmla="*/ 889 w 10753"/>
                <a:gd name="T45" fmla="*/ 169 h 13021"/>
                <a:gd name="T46" fmla="*/ 911 w 10753"/>
                <a:gd name="T47" fmla="*/ 222 h 13021"/>
                <a:gd name="T48" fmla="*/ 945 w 10753"/>
                <a:gd name="T49" fmla="*/ 337 h 13021"/>
                <a:gd name="T50" fmla="*/ 968 w 10753"/>
                <a:gd name="T51" fmla="*/ 456 h 13021"/>
                <a:gd name="T52" fmla="*/ 977 w 10753"/>
                <a:gd name="T53" fmla="*/ 575 h 13021"/>
                <a:gd name="T54" fmla="*/ 972 w 10753"/>
                <a:gd name="T55" fmla="*/ 690 h 13021"/>
                <a:gd name="T56" fmla="*/ 965 w 10753"/>
                <a:gd name="T57" fmla="*/ 745 h 13021"/>
                <a:gd name="T58" fmla="*/ 953 w 10753"/>
                <a:gd name="T59" fmla="*/ 797 h 13021"/>
                <a:gd name="T60" fmla="*/ 937 w 10753"/>
                <a:gd name="T61" fmla="*/ 846 h 13021"/>
                <a:gd name="T62" fmla="*/ 917 w 10753"/>
                <a:gd name="T63" fmla="*/ 892 h 13021"/>
                <a:gd name="T64" fmla="*/ 894 w 10753"/>
                <a:gd name="T65" fmla="*/ 934 h 13021"/>
                <a:gd name="T66" fmla="*/ 865 w 10753"/>
                <a:gd name="T67" fmla="*/ 971 h 13021"/>
                <a:gd name="T68" fmla="*/ 832 w 10753"/>
                <a:gd name="T69" fmla="*/ 1004 h 13021"/>
                <a:gd name="T70" fmla="*/ 795 w 10753"/>
                <a:gd name="T71" fmla="*/ 1031 h 13021"/>
                <a:gd name="T72" fmla="*/ 753 w 10753"/>
                <a:gd name="T73" fmla="*/ 1052 h 13021"/>
                <a:gd name="T74" fmla="*/ 706 w 10753"/>
                <a:gd name="T75" fmla="*/ 1067 h 13021"/>
                <a:gd name="T76" fmla="*/ 656 w 10753"/>
                <a:gd name="T77" fmla="*/ 1078 h 13021"/>
                <a:gd name="T78" fmla="*/ 603 w 10753"/>
                <a:gd name="T79" fmla="*/ 1084 h 13021"/>
                <a:gd name="T80" fmla="*/ 491 w 10753"/>
                <a:gd name="T81" fmla="*/ 1085 h 13021"/>
                <a:gd name="T82" fmla="*/ 376 w 10753"/>
                <a:gd name="T83" fmla="*/ 1077 h 13021"/>
                <a:gd name="T84" fmla="*/ 263 w 10753"/>
                <a:gd name="T85" fmla="*/ 1064 h 13021"/>
                <a:gd name="T86" fmla="*/ 210 w 10753"/>
                <a:gd name="T87" fmla="*/ 1054 h 13021"/>
                <a:gd name="T88" fmla="*/ 159 w 10753"/>
                <a:gd name="T89" fmla="*/ 1039 h 13021"/>
                <a:gd name="T90" fmla="*/ 112 w 10753"/>
                <a:gd name="T91" fmla="*/ 1016 h 13021"/>
                <a:gd name="T92" fmla="*/ 70 w 10753"/>
                <a:gd name="T93" fmla="*/ 983 h 13021"/>
                <a:gd name="T94" fmla="*/ 35 w 10753"/>
                <a:gd name="T95" fmla="*/ 941 h 13021"/>
                <a:gd name="T96" fmla="*/ 11 w 10753"/>
                <a:gd name="T97" fmla="*/ 892 h 13021"/>
                <a:gd name="T98" fmla="*/ 0 w 10753"/>
                <a:gd name="T99" fmla="*/ 839 h 13021"/>
                <a:gd name="T100" fmla="*/ 1 w 10753"/>
                <a:gd name="T101" fmla="*/ 811 h 13021"/>
                <a:gd name="T102" fmla="*/ 6 w 10753"/>
                <a:gd name="T103" fmla="*/ 782 h 13021"/>
                <a:gd name="T104" fmla="*/ 16 w 10753"/>
                <a:gd name="T105" fmla="*/ 753 h 13021"/>
                <a:gd name="T106" fmla="*/ 31 w 10753"/>
                <a:gd name="T107" fmla="*/ 724 h 13021"/>
                <a:gd name="T108" fmla="*/ 72 w 10753"/>
                <a:gd name="T109" fmla="*/ 667 h 13021"/>
                <a:gd name="T110" fmla="*/ 173 w 10753"/>
                <a:gd name="T111" fmla="*/ 562 h 13021"/>
                <a:gd name="T112" fmla="*/ 216 w 10753"/>
                <a:gd name="T113" fmla="*/ 516 h 13021"/>
                <a:gd name="T114" fmla="*/ 232 w 10753"/>
                <a:gd name="T115" fmla="*/ 495 h 13021"/>
                <a:gd name="T116" fmla="*/ 242 w 10753"/>
                <a:gd name="T117" fmla="*/ 476 h 13021"/>
                <a:gd name="T118" fmla="*/ 246 w 10753"/>
                <a:gd name="T119" fmla="*/ 460 h 13021"/>
                <a:gd name="T120" fmla="*/ 244 w 10753"/>
                <a:gd name="T121" fmla="*/ 445 h 13021"/>
                <a:gd name="T122" fmla="*/ 233 w 10753"/>
                <a:gd name="T123" fmla="*/ 433 h 13021"/>
                <a:gd name="T124" fmla="*/ 212 w 10753"/>
                <a:gd name="T125" fmla="*/ 424 h 1302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753"/>
                <a:gd name="T190" fmla="*/ 0 h 13021"/>
                <a:gd name="T191" fmla="*/ 10753 w 10753"/>
                <a:gd name="T192" fmla="*/ 13021 h 1302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753" h="13021">
                  <a:moveTo>
                    <a:pt x="2335" y="5089"/>
                  </a:moveTo>
                  <a:lnTo>
                    <a:pt x="2080" y="4956"/>
                  </a:lnTo>
                  <a:lnTo>
                    <a:pt x="1873" y="4755"/>
                  </a:lnTo>
                  <a:lnTo>
                    <a:pt x="1712" y="4500"/>
                  </a:lnTo>
                  <a:lnTo>
                    <a:pt x="1595" y="4202"/>
                  </a:lnTo>
                  <a:lnTo>
                    <a:pt x="1522" y="3872"/>
                  </a:lnTo>
                  <a:lnTo>
                    <a:pt x="1487" y="3522"/>
                  </a:lnTo>
                  <a:lnTo>
                    <a:pt x="1532" y="2811"/>
                  </a:lnTo>
                  <a:lnTo>
                    <a:pt x="1714" y="2159"/>
                  </a:lnTo>
                  <a:lnTo>
                    <a:pt x="2016" y="1627"/>
                  </a:lnTo>
                  <a:lnTo>
                    <a:pt x="2420" y="1205"/>
                  </a:lnTo>
                  <a:lnTo>
                    <a:pt x="2910" y="879"/>
                  </a:lnTo>
                  <a:lnTo>
                    <a:pt x="3468" y="630"/>
                  </a:lnTo>
                  <a:lnTo>
                    <a:pt x="4077" y="446"/>
                  </a:lnTo>
                  <a:lnTo>
                    <a:pt x="5376" y="203"/>
                  </a:lnTo>
                  <a:lnTo>
                    <a:pt x="6668" y="35"/>
                  </a:lnTo>
                  <a:lnTo>
                    <a:pt x="7274" y="0"/>
                  </a:lnTo>
                  <a:lnTo>
                    <a:pt x="7835" y="49"/>
                  </a:lnTo>
                  <a:lnTo>
                    <a:pt x="8339" y="217"/>
                  </a:lnTo>
                  <a:lnTo>
                    <a:pt x="8781" y="517"/>
                  </a:lnTo>
                  <a:lnTo>
                    <a:pt x="9166" y="929"/>
                  </a:lnTo>
                  <a:lnTo>
                    <a:pt x="9498" y="1438"/>
                  </a:lnTo>
                  <a:lnTo>
                    <a:pt x="9784" y="2023"/>
                  </a:lnTo>
                  <a:lnTo>
                    <a:pt x="10026" y="2664"/>
                  </a:lnTo>
                  <a:lnTo>
                    <a:pt x="10405" y="4045"/>
                  </a:lnTo>
                  <a:lnTo>
                    <a:pt x="10650" y="5474"/>
                  </a:lnTo>
                  <a:lnTo>
                    <a:pt x="10753" y="6902"/>
                  </a:lnTo>
                  <a:lnTo>
                    <a:pt x="10703" y="8281"/>
                  </a:lnTo>
                  <a:lnTo>
                    <a:pt x="10616" y="8937"/>
                  </a:lnTo>
                  <a:lnTo>
                    <a:pt x="10487" y="9564"/>
                  </a:lnTo>
                  <a:lnTo>
                    <a:pt x="10315" y="10155"/>
                  </a:lnTo>
                  <a:lnTo>
                    <a:pt x="10098" y="10705"/>
                  </a:lnTo>
                  <a:lnTo>
                    <a:pt x="9834" y="11207"/>
                  </a:lnTo>
                  <a:lnTo>
                    <a:pt x="9522" y="11655"/>
                  </a:lnTo>
                  <a:lnTo>
                    <a:pt x="9161" y="12045"/>
                  </a:lnTo>
                  <a:lnTo>
                    <a:pt x="8749" y="12369"/>
                  </a:lnTo>
                  <a:lnTo>
                    <a:pt x="8285" y="12623"/>
                  </a:lnTo>
                  <a:lnTo>
                    <a:pt x="7773" y="12808"/>
                  </a:lnTo>
                  <a:lnTo>
                    <a:pt x="7221" y="12932"/>
                  </a:lnTo>
                  <a:lnTo>
                    <a:pt x="6638" y="13004"/>
                  </a:lnTo>
                  <a:lnTo>
                    <a:pt x="5403" y="13021"/>
                  </a:lnTo>
                  <a:lnTo>
                    <a:pt x="4137" y="12921"/>
                  </a:lnTo>
                  <a:lnTo>
                    <a:pt x="2898" y="12764"/>
                  </a:lnTo>
                  <a:lnTo>
                    <a:pt x="2309" y="12652"/>
                  </a:lnTo>
                  <a:lnTo>
                    <a:pt x="1751" y="12474"/>
                  </a:lnTo>
                  <a:lnTo>
                    <a:pt x="1232" y="12195"/>
                  </a:lnTo>
                  <a:lnTo>
                    <a:pt x="766" y="11795"/>
                  </a:lnTo>
                  <a:lnTo>
                    <a:pt x="385" y="11291"/>
                  </a:lnTo>
                  <a:lnTo>
                    <a:pt x="119" y="10706"/>
                  </a:lnTo>
                  <a:lnTo>
                    <a:pt x="0" y="10063"/>
                  </a:lnTo>
                  <a:lnTo>
                    <a:pt x="7" y="9727"/>
                  </a:lnTo>
                  <a:lnTo>
                    <a:pt x="63" y="9384"/>
                  </a:lnTo>
                  <a:lnTo>
                    <a:pt x="173" y="9039"/>
                  </a:lnTo>
                  <a:lnTo>
                    <a:pt x="337" y="8693"/>
                  </a:lnTo>
                  <a:lnTo>
                    <a:pt x="795" y="8009"/>
                  </a:lnTo>
                  <a:lnTo>
                    <a:pt x="1906" y="6739"/>
                  </a:lnTo>
                  <a:lnTo>
                    <a:pt x="2376" y="6187"/>
                  </a:lnTo>
                  <a:lnTo>
                    <a:pt x="2548" y="5941"/>
                  </a:lnTo>
                  <a:lnTo>
                    <a:pt x="2664" y="5716"/>
                  </a:lnTo>
                  <a:lnTo>
                    <a:pt x="2713" y="5517"/>
                  </a:lnTo>
                  <a:lnTo>
                    <a:pt x="2682" y="5344"/>
                  </a:lnTo>
                  <a:lnTo>
                    <a:pt x="2559" y="5201"/>
                  </a:lnTo>
                  <a:lnTo>
                    <a:pt x="2335" y="508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591" name="Freeform 5"/>
            <p:cNvSpPr>
              <a:spLocks/>
            </p:cNvSpPr>
            <p:nvPr/>
          </p:nvSpPr>
          <p:spPr bwMode="auto">
            <a:xfrm>
              <a:off x="3899" y="2797"/>
              <a:ext cx="32" cy="30"/>
            </a:xfrm>
            <a:custGeom>
              <a:avLst/>
              <a:gdLst>
                <a:gd name="T0" fmla="*/ 32 w 351"/>
                <a:gd name="T1" fmla="*/ 15 h 358"/>
                <a:gd name="T2" fmla="*/ 27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6 h 358"/>
                <a:gd name="T12" fmla="*/ 16 w 351"/>
                <a:gd name="T13" fmla="*/ 30 h 358"/>
                <a:gd name="T14" fmla="*/ 27 w 351"/>
                <a:gd name="T15" fmla="*/ 26 h 358"/>
                <a:gd name="T16" fmla="*/ 32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79"/>
                  </a:moveTo>
                  <a:lnTo>
                    <a:pt x="299" y="52"/>
                  </a:lnTo>
                  <a:lnTo>
                    <a:pt x="176" y="0"/>
                  </a:lnTo>
                  <a:lnTo>
                    <a:pt x="51" y="52"/>
                  </a:lnTo>
                  <a:lnTo>
                    <a:pt x="0" y="179"/>
                  </a:lnTo>
                  <a:lnTo>
                    <a:pt x="51" y="306"/>
                  </a:lnTo>
                  <a:lnTo>
                    <a:pt x="176" y="358"/>
                  </a:lnTo>
                  <a:lnTo>
                    <a:pt x="299" y="306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592" name="Freeform 6"/>
            <p:cNvSpPr>
              <a:spLocks/>
            </p:cNvSpPr>
            <p:nvPr/>
          </p:nvSpPr>
          <p:spPr bwMode="auto">
            <a:xfrm>
              <a:off x="3899" y="2802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593" name="Freeform 7"/>
            <p:cNvSpPr>
              <a:spLocks/>
            </p:cNvSpPr>
            <p:nvPr/>
          </p:nvSpPr>
          <p:spPr bwMode="auto">
            <a:xfrm>
              <a:off x="3899" y="2802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594" name="Freeform 8"/>
            <p:cNvSpPr>
              <a:spLocks/>
            </p:cNvSpPr>
            <p:nvPr/>
          </p:nvSpPr>
          <p:spPr bwMode="auto">
            <a:xfrm>
              <a:off x="3904" y="2802"/>
              <a:ext cx="11" cy="25"/>
            </a:xfrm>
            <a:custGeom>
              <a:avLst/>
              <a:gdLst>
                <a:gd name="T0" fmla="*/ 11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1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595" name="Freeform 9"/>
            <p:cNvSpPr>
              <a:spLocks/>
            </p:cNvSpPr>
            <p:nvPr/>
          </p:nvSpPr>
          <p:spPr bwMode="auto">
            <a:xfrm>
              <a:off x="3904" y="2802"/>
              <a:ext cx="11" cy="25"/>
            </a:xfrm>
            <a:custGeom>
              <a:avLst/>
              <a:gdLst>
                <a:gd name="T0" fmla="*/ 11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1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596" name="Freeform 10"/>
            <p:cNvSpPr>
              <a:spLocks/>
            </p:cNvSpPr>
            <p:nvPr/>
          </p:nvSpPr>
          <p:spPr bwMode="auto">
            <a:xfrm>
              <a:off x="3904" y="2797"/>
              <a:ext cx="11" cy="30"/>
            </a:xfrm>
            <a:custGeom>
              <a:avLst/>
              <a:gdLst>
                <a:gd name="T0" fmla="*/ 0 w 125"/>
                <a:gd name="T1" fmla="*/ 4 h 358"/>
                <a:gd name="T2" fmla="*/ 11 w 125"/>
                <a:gd name="T3" fmla="*/ 30 h 358"/>
                <a:gd name="T4" fmla="*/ 11 w 125"/>
                <a:gd name="T5" fmla="*/ 0 h 358"/>
                <a:gd name="T6" fmla="*/ 0 w 125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0" y="52"/>
                  </a:moveTo>
                  <a:lnTo>
                    <a:pt x="125" y="358"/>
                  </a:lnTo>
                  <a:lnTo>
                    <a:pt x="125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597" name="Freeform 11"/>
            <p:cNvSpPr>
              <a:spLocks/>
            </p:cNvSpPr>
            <p:nvPr/>
          </p:nvSpPr>
          <p:spPr bwMode="auto">
            <a:xfrm>
              <a:off x="3904" y="2797"/>
              <a:ext cx="11" cy="30"/>
            </a:xfrm>
            <a:custGeom>
              <a:avLst/>
              <a:gdLst>
                <a:gd name="T0" fmla="*/ 0 w 125"/>
                <a:gd name="T1" fmla="*/ 4 h 358"/>
                <a:gd name="T2" fmla="*/ 11 w 125"/>
                <a:gd name="T3" fmla="*/ 30 h 358"/>
                <a:gd name="T4" fmla="*/ 11 w 125"/>
                <a:gd name="T5" fmla="*/ 0 h 358"/>
                <a:gd name="T6" fmla="*/ 0 w 125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0" y="52"/>
                  </a:moveTo>
                  <a:lnTo>
                    <a:pt x="125" y="358"/>
                  </a:lnTo>
                  <a:lnTo>
                    <a:pt x="125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598" name="Freeform 12"/>
            <p:cNvSpPr>
              <a:spLocks/>
            </p:cNvSpPr>
            <p:nvPr/>
          </p:nvSpPr>
          <p:spPr bwMode="auto">
            <a:xfrm>
              <a:off x="3915" y="2797"/>
              <a:ext cx="11" cy="30"/>
            </a:xfrm>
            <a:custGeom>
              <a:avLst/>
              <a:gdLst>
                <a:gd name="T0" fmla="*/ 11 w 123"/>
                <a:gd name="T1" fmla="*/ 26 h 358"/>
                <a:gd name="T2" fmla="*/ 0 w 123"/>
                <a:gd name="T3" fmla="*/ 0 h 358"/>
                <a:gd name="T4" fmla="*/ 0 w 123"/>
                <a:gd name="T5" fmla="*/ 30 h 358"/>
                <a:gd name="T6" fmla="*/ 11 w 123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599" name="Freeform 13"/>
            <p:cNvSpPr>
              <a:spLocks/>
            </p:cNvSpPr>
            <p:nvPr/>
          </p:nvSpPr>
          <p:spPr bwMode="auto">
            <a:xfrm>
              <a:off x="3915" y="2797"/>
              <a:ext cx="11" cy="30"/>
            </a:xfrm>
            <a:custGeom>
              <a:avLst/>
              <a:gdLst>
                <a:gd name="T0" fmla="*/ 11 w 123"/>
                <a:gd name="T1" fmla="*/ 26 h 358"/>
                <a:gd name="T2" fmla="*/ 0 w 123"/>
                <a:gd name="T3" fmla="*/ 0 h 358"/>
                <a:gd name="T4" fmla="*/ 0 w 123"/>
                <a:gd name="T5" fmla="*/ 30 h 358"/>
                <a:gd name="T6" fmla="*/ 11 w 123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00" name="Freeform 14"/>
            <p:cNvSpPr>
              <a:spLocks/>
            </p:cNvSpPr>
            <p:nvPr/>
          </p:nvSpPr>
          <p:spPr bwMode="auto">
            <a:xfrm>
              <a:off x="3915" y="2797"/>
              <a:ext cx="11" cy="26"/>
            </a:xfrm>
            <a:custGeom>
              <a:avLst/>
              <a:gdLst>
                <a:gd name="T0" fmla="*/ 0 w 123"/>
                <a:gd name="T1" fmla="*/ 0 h 306"/>
                <a:gd name="T2" fmla="*/ 11 w 123"/>
                <a:gd name="T3" fmla="*/ 26 h 306"/>
                <a:gd name="T4" fmla="*/ 11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01" name="Freeform 15"/>
            <p:cNvSpPr>
              <a:spLocks/>
            </p:cNvSpPr>
            <p:nvPr/>
          </p:nvSpPr>
          <p:spPr bwMode="auto">
            <a:xfrm>
              <a:off x="3915" y="2797"/>
              <a:ext cx="11" cy="26"/>
            </a:xfrm>
            <a:custGeom>
              <a:avLst/>
              <a:gdLst>
                <a:gd name="T0" fmla="*/ 0 w 123"/>
                <a:gd name="T1" fmla="*/ 0 h 306"/>
                <a:gd name="T2" fmla="*/ 11 w 123"/>
                <a:gd name="T3" fmla="*/ 26 h 306"/>
                <a:gd name="T4" fmla="*/ 11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02" name="Freeform 16"/>
            <p:cNvSpPr>
              <a:spLocks/>
            </p:cNvSpPr>
            <p:nvPr/>
          </p:nvSpPr>
          <p:spPr bwMode="auto">
            <a:xfrm>
              <a:off x="3926" y="2802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03" name="Freeform 17"/>
            <p:cNvSpPr>
              <a:spLocks/>
            </p:cNvSpPr>
            <p:nvPr/>
          </p:nvSpPr>
          <p:spPr bwMode="auto">
            <a:xfrm>
              <a:off x="3926" y="2802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04" name="Freeform 18"/>
            <p:cNvSpPr>
              <a:spLocks/>
            </p:cNvSpPr>
            <p:nvPr/>
          </p:nvSpPr>
          <p:spPr bwMode="auto">
            <a:xfrm>
              <a:off x="3769" y="2847"/>
              <a:ext cx="4" cy="21"/>
            </a:xfrm>
            <a:custGeom>
              <a:avLst/>
              <a:gdLst>
                <a:gd name="T0" fmla="*/ 0 w 52"/>
                <a:gd name="T1" fmla="*/ 11 h 252"/>
                <a:gd name="T2" fmla="*/ 4 w 52"/>
                <a:gd name="T3" fmla="*/ 21 h 252"/>
                <a:gd name="T4" fmla="*/ 4 w 52"/>
                <a:gd name="T5" fmla="*/ 0 h 252"/>
                <a:gd name="T6" fmla="*/ 0 w 52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0" y="126"/>
                  </a:moveTo>
                  <a:lnTo>
                    <a:pt x="52" y="252"/>
                  </a:lnTo>
                  <a:lnTo>
                    <a:pt x="52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05" name="Freeform 19"/>
            <p:cNvSpPr>
              <a:spLocks/>
            </p:cNvSpPr>
            <p:nvPr/>
          </p:nvSpPr>
          <p:spPr bwMode="auto">
            <a:xfrm>
              <a:off x="3769" y="2847"/>
              <a:ext cx="4" cy="21"/>
            </a:xfrm>
            <a:custGeom>
              <a:avLst/>
              <a:gdLst>
                <a:gd name="T0" fmla="*/ 0 w 52"/>
                <a:gd name="T1" fmla="*/ 11 h 252"/>
                <a:gd name="T2" fmla="*/ 4 w 52"/>
                <a:gd name="T3" fmla="*/ 21 h 252"/>
                <a:gd name="T4" fmla="*/ 4 w 52"/>
                <a:gd name="T5" fmla="*/ 0 h 252"/>
                <a:gd name="T6" fmla="*/ 0 w 52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0" y="126"/>
                  </a:moveTo>
                  <a:lnTo>
                    <a:pt x="52" y="252"/>
                  </a:lnTo>
                  <a:lnTo>
                    <a:pt x="52" y="0"/>
                  </a:lnTo>
                  <a:lnTo>
                    <a:pt x="0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06" name="Freeform 20"/>
            <p:cNvSpPr>
              <a:spLocks/>
            </p:cNvSpPr>
            <p:nvPr/>
          </p:nvSpPr>
          <p:spPr bwMode="auto">
            <a:xfrm>
              <a:off x="3773" y="2847"/>
              <a:ext cx="12" cy="26"/>
            </a:xfrm>
            <a:custGeom>
              <a:avLst/>
              <a:gdLst>
                <a:gd name="T0" fmla="*/ 12 w 124"/>
                <a:gd name="T1" fmla="*/ 26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07" name="Freeform 21"/>
            <p:cNvSpPr>
              <a:spLocks/>
            </p:cNvSpPr>
            <p:nvPr/>
          </p:nvSpPr>
          <p:spPr bwMode="auto">
            <a:xfrm>
              <a:off x="3773" y="2847"/>
              <a:ext cx="12" cy="26"/>
            </a:xfrm>
            <a:custGeom>
              <a:avLst/>
              <a:gdLst>
                <a:gd name="T0" fmla="*/ 12 w 124"/>
                <a:gd name="T1" fmla="*/ 26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08" name="Freeform 22"/>
            <p:cNvSpPr>
              <a:spLocks/>
            </p:cNvSpPr>
            <p:nvPr/>
          </p:nvSpPr>
          <p:spPr bwMode="auto">
            <a:xfrm>
              <a:off x="3773" y="2843"/>
              <a:ext cx="12" cy="30"/>
            </a:xfrm>
            <a:custGeom>
              <a:avLst/>
              <a:gdLst>
                <a:gd name="T0" fmla="*/ 0 w 124"/>
                <a:gd name="T1" fmla="*/ 4 h 358"/>
                <a:gd name="T2" fmla="*/ 12 w 124"/>
                <a:gd name="T3" fmla="*/ 30 h 358"/>
                <a:gd name="T4" fmla="*/ 12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09" name="Freeform 23"/>
            <p:cNvSpPr>
              <a:spLocks/>
            </p:cNvSpPr>
            <p:nvPr/>
          </p:nvSpPr>
          <p:spPr bwMode="auto">
            <a:xfrm>
              <a:off x="3773" y="2843"/>
              <a:ext cx="12" cy="30"/>
            </a:xfrm>
            <a:custGeom>
              <a:avLst/>
              <a:gdLst>
                <a:gd name="T0" fmla="*/ 0 w 124"/>
                <a:gd name="T1" fmla="*/ 4 h 358"/>
                <a:gd name="T2" fmla="*/ 12 w 124"/>
                <a:gd name="T3" fmla="*/ 30 h 358"/>
                <a:gd name="T4" fmla="*/ 12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10" name="Freeform 24"/>
            <p:cNvSpPr>
              <a:spLocks/>
            </p:cNvSpPr>
            <p:nvPr/>
          </p:nvSpPr>
          <p:spPr bwMode="auto">
            <a:xfrm>
              <a:off x="3785" y="2843"/>
              <a:ext cx="11" cy="30"/>
            </a:xfrm>
            <a:custGeom>
              <a:avLst/>
              <a:gdLst>
                <a:gd name="T0" fmla="*/ 11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1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11" name="Freeform 25"/>
            <p:cNvSpPr>
              <a:spLocks/>
            </p:cNvSpPr>
            <p:nvPr/>
          </p:nvSpPr>
          <p:spPr bwMode="auto">
            <a:xfrm>
              <a:off x="3785" y="2843"/>
              <a:ext cx="11" cy="30"/>
            </a:xfrm>
            <a:custGeom>
              <a:avLst/>
              <a:gdLst>
                <a:gd name="T0" fmla="*/ 11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1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12" name="Freeform 26"/>
            <p:cNvSpPr>
              <a:spLocks/>
            </p:cNvSpPr>
            <p:nvPr/>
          </p:nvSpPr>
          <p:spPr bwMode="auto">
            <a:xfrm>
              <a:off x="3785" y="2843"/>
              <a:ext cx="11" cy="25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5 h 305"/>
                <a:gd name="T4" fmla="*/ 11 w 124"/>
                <a:gd name="T5" fmla="*/ 4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13" name="Freeform 27"/>
            <p:cNvSpPr>
              <a:spLocks/>
            </p:cNvSpPr>
            <p:nvPr/>
          </p:nvSpPr>
          <p:spPr bwMode="auto">
            <a:xfrm>
              <a:off x="3785" y="2843"/>
              <a:ext cx="11" cy="25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5 h 305"/>
                <a:gd name="T4" fmla="*/ 11 w 124"/>
                <a:gd name="T5" fmla="*/ 4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14" name="Freeform 28"/>
            <p:cNvSpPr>
              <a:spLocks/>
            </p:cNvSpPr>
            <p:nvPr/>
          </p:nvSpPr>
          <p:spPr bwMode="auto">
            <a:xfrm>
              <a:off x="3796" y="2847"/>
              <a:ext cx="5" cy="21"/>
            </a:xfrm>
            <a:custGeom>
              <a:avLst/>
              <a:gdLst>
                <a:gd name="T0" fmla="*/ 5 w 51"/>
                <a:gd name="T1" fmla="*/ 11 h 252"/>
                <a:gd name="T2" fmla="*/ 0 w 51"/>
                <a:gd name="T3" fmla="*/ 0 h 252"/>
                <a:gd name="T4" fmla="*/ 0 w 51"/>
                <a:gd name="T5" fmla="*/ 21 h 252"/>
                <a:gd name="T6" fmla="*/ 5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51" y="126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1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15" name="Freeform 29"/>
            <p:cNvSpPr>
              <a:spLocks/>
            </p:cNvSpPr>
            <p:nvPr/>
          </p:nvSpPr>
          <p:spPr bwMode="auto">
            <a:xfrm>
              <a:off x="3796" y="2847"/>
              <a:ext cx="5" cy="21"/>
            </a:xfrm>
            <a:custGeom>
              <a:avLst/>
              <a:gdLst>
                <a:gd name="T0" fmla="*/ 5 w 51"/>
                <a:gd name="T1" fmla="*/ 11 h 252"/>
                <a:gd name="T2" fmla="*/ 0 w 51"/>
                <a:gd name="T3" fmla="*/ 0 h 252"/>
                <a:gd name="T4" fmla="*/ 0 w 51"/>
                <a:gd name="T5" fmla="*/ 21 h 252"/>
                <a:gd name="T6" fmla="*/ 5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51" y="126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1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16" name="Freeform 30"/>
            <p:cNvSpPr>
              <a:spLocks/>
            </p:cNvSpPr>
            <p:nvPr/>
          </p:nvSpPr>
          <p:spPr bwMode="auto">
            <a:xfrm>
              <a:off x="3769" y="2843"/>
              <a:ext cx="32" cy="30"/>
            </a:xfrm>
            <a:custGeom>
              <a:avLst/>
              <a:gdLst>
                <a:gd name="T0" fmla="*/ 32 w 351"/>
                <a:gd name="T1" fmla="*/ 15 h 358"/>
                <a:gd name="T2" fmla="*/ 27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6 h 358"/>
                <a:gd name="T12" fmla="*/ 16 w 351"/>
                <a:gd name="T13" fmla="*/ 30 h 358"/>
                <a:gd name="T14" fmla="*/ 27 w 351"/>
                <a:gd name="T15" fmla="*/ 26 h 358"/>
                <a:gd name="T16" fmla="*/ 32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79"/>
                  </a:moveTo>
                  <a:lnTo>
                    <a:pt x="300" y="53"/>
                  </a:lnTo>
                  <a:lnTo>
                    <a:pt x="176" y="0"/>
                  </a:lnTo>
                  <a:lnTo>
                    <a:pt x="52" y="53"/>
                  </a:lnTo>
                  <a:lnTo>
                    <a:pt x="0" y="179"/>
                  </a:lnTo>
                  <a:lnTo>
                    <a:pt x="52" y="305"/>
                  </a:lnTo>
                  <a:lnTo>
                    <a:pt x="176" y="358"/>
                  </a:lnTo>
                  <a:lnTo>
                    <a:pt x="300" y="305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17" name="Freeform 31"/>
            <p:cNvSpPr>
              <a:spLocks/>
            </p:cNvSpPr>
            <p:nvPr/>
          </p:nvSpPr>
          <p:spPr bwMode="auto">
            <a:xfrm>
              <a:off x="3197" y="2770"/>
              <a:ext cx="32" cy="30"/>
            </a:xfrm>
            <a:custGeom>
              <a:avLst/>
              <a:gdLst>
                <a:gd name="T0" fmla="*/ 32 w 351"/>
                <a:gd name="T1" fmla="*/ 15 h 358"/>
                <a:gd name="T2" fmla="*/ 27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6 h 358"/>
                <a:gd name="T12" fmla="*/ 16 w 351"/>
                <a:gd name="T13" fmla="*/ 30 h 358"/>
                <a:gd name="T14" fmla="*/ 27 w 351"/>
                <a:gd name="T15" fmla="*/ 26 h 358"/>
                <a:gd name="T16" fmla="*/ 32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80"/>
                  </a:moveTo>
                  <a:lnTo>
                    <a:pt x="300" y="53"/>
                  </a:lnTo>
                  <a:lnTo>
                    <a:pt x="175" y="0"/>
                  </a:lnTo>
                  <a:lnTo>
                    <a:pt x="51" y="53"/>
                  </a:lnTo>
                  <a:lnTo>
                    <a:pt x="0" y="180"/>
                  </a:lnTo>
                  <a:lnTo>
                    <a:pt x="51" y="305"/>
                  </a:lnTo>
                  <a:lnTo>
                    <a:pt x="175" y="358"/>
                  </a:lnTo>
                  <a:lnTo>
                    <a:pt x="300" y="305"/>
                  </a:lnTo>
                  <a:lnTo>
                    <a:pt x="351" y="1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18" name="Freeform 32"/>
            <p:cNvSpPr>
              <a:spLocks/>
            </p:cNvSpPr>
            <p:nvPr/>
          </p:nvSpPr>
          <p:spPr bwMode="auto">
            <a:xfrm>
              <a:off x="3197" y="2774"/>
              <a:ext cx="5" cy="21"/>
            </a:xfrm>
            <a:custGeom>
              <a:avLst/>
              <a:gdLst>
                <a:gd name="T0" fmla="*/ 0 w 51"/>
                <a:gd name="T1" fmla="*/ 11 h 252"/>
                <a:gd name="T2" fmla="*/ 5 w 51"/>
                <a:gd name="T3" fmla="*/ 21 h 252"/>
                <a:gd name="T4" fmla="*/ 5 w 51"/>
                <a:gd name="T5" fmla="*/ 0 h 252"/>
                <a:gd name="T6" fmla="*/ 0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0" y="127"/>
                  </a:moveTo>
                  <a:lnTo>
                    <a:pt x="51" y="252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19" name="Freeform 33"/>
            <p:cNvSpPr>
              <a:spLocks/>
            </p:cNvSpPr>
            <p:nvPr/>
          </p:nvSpPr>
          <p:spPr bwMode="auto">
            <a:xfrm>
              <a:off x="3197" y="2774"/>
              <a:ext cx="5" cy="21"/>
            </a:xfrm>
            <a:custGeom>
              <a:avLst/>
              <a:gdLst>
                <a:gd name="T0" fmla="*/ 0 w 51"/>
                <a:gd name="T1" fmla="*/ 11 h 252"/>
                <a:gd name="T2" fmla="*/ 5 w 51"/>
                <a:gd name="T3" fmla="*/ 21 h 252"/>
                <a:gd name="T4" fmla="*/ 5 w 51"/>
                <a:gd name="T5" fmla="*/ 0 h 252"/>
                <a:gd name="T6" fmla="*/ 0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0" y="127"/>
                  </a:moveTo>
                  <a:lnTo>
                    <a:pt x="51" y="252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20" name="Freeform 34"/>
            <p:cNvSpPr>
              <a:spLocks/>
            </p:cNvSpPr>
            <p:nvPr/>
          </p:nvSpPr>
          <p:spPr bwMode="auto">
            <a:xfrm>
              <a:off x="3202" y="2774"/>
              <a:ext cx="11" cy="26"/>
            </a:xfrm>
            <a:custGeom>
              <a:avLst/>
              <a:gdLst>
                <a:gd name="T0" fmla="*/ 11 w 124"/>
                <a:gd name="T1" fmla="*/ 26 h 305"/>
                <a:gd name="T2" fmla="*/ 0 w 124"/>
                <a:gd name="T3" fmla="*/ 0 h 305"/>
                <a:gd name="T4" fmla="*/ 0 w 124"/>
                <a:gd name="T5" fmla="*/ 21 h 305"/>
                <a:gd name="T6" fmla="*/ 11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21" name="Freeform 35"/>
            <p:cNvSpPr>
              <a:spLocks/>
            </p:cNvSpPr>
            <p:nvPr/>
          </p:nvSpPr>
          <p:spPr bwMode="auto">
            <a:xfrm>
              <a:off x="3202" y="2774"/>
              <a:ext cx="11" cy="26"/>
            </a:xfrm>
            <a:custGeom>
              <a:avLst/>
              <a:gdLst>
                <a:gd name="T0" fmla="*/ 11 w 124"/>
                <a:gd name="T1" fmla="*/ 26 h 305"/>
                <a:gd name="T2" fmla="*/ 0 w 124"/>
                <a:gd name="T3" fmla="*/ 0 h 305"/>
                <a:gd name="T4" fmla="*/ 0 w 124"/>
                <a:gd name="T5" fmla="*/ 21 h 305"/>
                <a:gd name="T6" fmla="*/ 11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22" name="Freeform 36"/>
            <p:cNvSpPr>
              <a:spLocks/>
            </p:cNvSpPr>
            <p:nvPr/>
          </p:nvSpPr>
          <p:spPr bwMode="auto">
            <a:xfrm>
              <a:off x="3202" y="2770"/>
              <a:ext cx="11" cy="30"/>
            </a:xfrm>
            <a:custGeom>
              <a:avLst/>
              <a:gdLst>
                <a:gd name="T0" fmla="*/ 0 w 124"/>
                <a:gd name="T1" fmla="*/ 4 h 358"/>
                <a:gd name="T2" fmla="*/ 11 w 124"/>
                <a:gd name="T3" fmla="*/ 30 h 358"/>
                <a:gd name="T4" fmla="*/ 11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23" name="Freeform 37"/>
            <p:cNvSpPr>
              <a:spLocks/>
            </p:cNvSpPr>
            <p:nvPr/>
          </p:nvSpPr>
          <p:spPr bwMode="auto">
            <a:xfrm>
              <a:off x="3202" y="2770"/>
              <a:ext cx="11" cy="30"/>
            </a:xfrm>
            <a:custGeom>
              <a:avLst/>
              <a:gdLst>
                <a:gd name="T0" fmla="*/ 0 w 124"/>
                <a:gd name="T1" fmla="*/ 4 h 358"/>
                <a:gd name="T2" fmla="*/ 11 w 124"/>
                <a:gd name="T3" fmla="*/ 30 h 358"/>
                <a:gd name="T4" fmla="*/ 11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24" name="Freeform 38"/>
            <p:cNvSpPr>
              <a:spLocks/>
            </p:cNvSpPr>
            <p:nvPr/>
          </p:nvSpPr>
          <p:spPr bwMode="auto">
            <a:xfrm>
              <a:off x="3213" y="2770"/>
              <a:ext cx="12" cy="30"/>
            </a:xfrm>
            <a:custGeom>
              <a:avLst/>
              <a:gdLst>
                <a:gd name="T0" fmla="*/ 12 w 125"/>
                <a:gd name="T1" fmla="*/ 26 h 358"/>
                <a:gd name="T2" fmla="*/ 0 w 125"/>
                <a:gd name="T3" fmla="*/ 0 h 358"/>
                <a:gd name="T4" fmla="*/ 0 w 125"/>
                <a:gd name="T5" fmla="*/ 30 h 358"/>
                <a:gd name="T6" fmla="*/ 12 w 125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125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5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25" name="Freeform 39"/>
            <p:cNvSpPr>
              <a:spLocks/>
            </p:cNvSpPr>
            <p:nvPr/>
          </p:nvSpPr>
          <p:spPr bwMode="auto">
            <a:xfrm>
              <a:off x="3213" y="2770"/>
              <a:ext cx="12" cy="30"/>
            </a:xfrm>
            <a:custGeom>
              <a:avLst/>
              <a:gdLst>
                <a:gd name="T0" fmla="*/ 12 w 125"/>
                <a:gd name="T1" fmla="*/ 26 h 358"/>
                <a:gd name="T2" fmla="*/ 0 w 125"/>
                <a:gd name="T3" fmla="*/ 0 h 358"/>
                <a:gd name="T4" fmla="*/ 0 w 125"/>
                <a:gd name="T5" fmla="*/ 30 h 358"/>
                <a:gd name="T6" fmla="*/ 12 w 125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125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5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26" name="Freeform 40"/>
            <p:cNvSpPr>
              <a:spLocks/>
            </p:cNvSpPr>
            <p:nvPr/>
          </p:nvSpPr>
          <p:spPr bwMode="auto">
            <a:xfrm>
              <a:off x="3213" y="2770"/>
              <a:ext cx="12" cy="25"/>
            </a:xfrm>
            <a:custGeom>
              <a:avLst/>
              <a:gdLst>
                <a:gd name="T0" fmla="*/ 0 w 125"/>
                <a:gd name="T1" fmla="*/ 0 h 305"/>
                <a:gd name="T2" fmla="*/ 12 w 125"/>
                <a:gd name="T3" fmla="*/ 25 h 305"/>
                <a:gd name="T4" fmla="*/ 12 w 125"/>
                <a:gd name="T5" fmla="*/ 4 h 305"/>
                <a:gd name="T6" fmla="*/ 0 w 125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0" y="0"/>
                  </a:moveTo>
                  <a:lnTo>
                    <a:pt x="125" y="305"/>
                  </a:lnTo>
                  <a:lnTo>
                    <a:pt x="12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27" name="Freeform 41"/>
            <p:cNvSpPr>
              <a:spLocks/>
            </p:cNvSpPr>
            <p:nvPr/>
          </p:nvSpPr>
          <p:spPr bwMode="auto">
            <a:xfrm>
              <a:off x="3213" y="2770"/>
              <a:ext cx="12" cy="25"/>
            </a:xfrm>
            <a:custGeom>
              <a:avLst/>
              <a:gdLst>
                <a:gd name="T0" fmla="*/ 0 w 125"/>
                <a:gd name="T1" fmla="*/ 0 h 305"/>
                <a:gd name="T2" fmla="*/ 12 w 125"/>
                <a:gd name="T3" fmla="*/ 25 h 305"/>
                <a:gd name="T4" fmla="*/ 12 w 125"/>
                <a:gd name="T5" fmla="*/ 4 h 305"/>
                <a:gd name="T6" fmla="*/ 0 w 125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0" y="0"/>
                  </a:moveTo>
                  <a:lnTo>
                    <a:pt x="125" y="305"/>
                  </a:lnTo>
                  <a:lnTo>
                    <a:pt x="125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28" name="Freeform 42"/>
            <p:cNvSpPr>
              <a:spLocks/>
            </p:cNvSpPr>
            <p:nvPr/>
          </p:nvSpPr>
          <p:spPr bwMode="auto">
            <a:xfrm>
              <a:off x="3225" y="2774"/>
              <a:ext cx="4" cy="21"/>
            </a:xfrm>
            <a:custGeom>
              <a:avLst/>
              <a:gdLst>
                <a:gd name="T0" fmla="*/ 4 w 51"/>
                <a:gd name="T1" fmla="*/ 11 h 252"/>
                <a:gd name="T2" fmla="*/ 0 w 51"/>
                <a:gd name="T3" fmla="*/ 0 h 252"/>
                <a:gd name="T4" fmla="*/ 0 w 51"/>
                <a:gd name="T5" fmla="*/ 21 h 252"/>
                <a:gd name="T6" fmla="*/ 4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51" y="127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1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29" name="Freeform 43"/>
            <p:cNvSpPr>
              <a:spLocks/>
            </p:cNvSpPr>
            <p:nvPr/>
          </p:nvSpPr>
          <p:spPr bwMode="auto">
            <a:xfrm>
              <a:off x="3225" y="2774"/>
              <a:ext cx="4" cy="21"/>
            </a:xfrm>
            <a:custGeom>
              <a:avLst/>
              <a:gdLst>
                <a:gd name="T0" fmla="*/ 4 w 51"/>
                <a:gd name="T1" fmla="*/ 11 h 252"/>
                <a:gd name="T2" fmla="*/ 0 w 51"/>
                <a:gd name="T3" fmla="*/ 0 h 252"/>
                <a:gd name="T4" fmla="*/ 0 w 51"/>
                <a:gd name="T5" fmla="*/ 21 h 252"/>
                <a:gd name="T6" fmla="*/ 4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51" y="127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30" name="Freeform 44"/>
            <p:cNvSpPr>
              <a:spLocks/>
            </p:cNvSpPr>
            <p:nvPr/>
          </p:nvSpPr>
          <p:spPr bwMode="auto">
            <a:xfrm>
              <a:off x="3346" y="2831"/>
              <a:ext cx="4" cy="21"/>
            </a:xfrm>
            <a:custGeom>
              <a:avLst/>
              <a:gdLst>
                <a:gd name="T0" fmla="*/ 0 w 51"/>
                <a:gd name="T1" fmla="*/ 10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6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31" name="Freeform 45"/>
            <p:cNvSpPr>
              <a:spLocks/>
            </p:cNvSpPr>
            <p:nvPr/>
          </p:nvSpPr>
          <p:spPr bwMode="auto">
            <a:xfrm>
              <a:off x="3346" y="2831"/>
              <a:ext cx="4" cy="21"/>
            </a:xfrm>
            <a:custGeom>
              <a:avLst/>
              <a:gdLst>
                <a:gd name="T0" fmla="*/ 0 w 51"/>
                <a:gd name="T1" fmla="*/ 10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6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32" name="Freeform 46"/>
            <p:cNvSpPr>
              <a:spLocks/>
            </p:cNvSpPr>
            <p:nvPr/>
          </p:nvSpPr>
          <p:spPr bwMode="auto">
            <a:xfrm>
              <a:off x="3350" y="2831"/>
              <a:ext cx="11" cy="26"/>
            </a:xfrm>
            <a:custGeom>
              <a:avLst/>
              <a:gdLst>
                <a:gd name="T0" fmla="*/ 11 w 124"/>
                <a:gd name="T1" fmla="*/ 26 h 305"/>
                <a:gd name="T2" fmla="*/ 0 w 124"/>
                <a:gd name="T3" fmla="*/ 0 h 305"/>
                <a:gd name="T4" fmla="*/ 0 w 124"/>
                <a:gd name="T5" fmla="*/ 22 h 305"/>
                <a:gd name="T6" fmla="*/ 11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33" name="Freeform 47"/>
            <p:cNvSpPr>
              <a:spLocks/>
            </p:cNvSpPr>
            <p:nvPr/>
          </p:nvSpPr>
          <p:spPr bwMode="auto">
            <a:xfrm>
              <a:off x="3350" y="2831"/>
              <a:ext cx="11" cy="26"/>
            </a:xfrm>
            <a:custGeom>
              <a:avLst/>
              <a:gdLst>
                <a:gd name="T0" fmla="*/ 11 w 124"/>
                <a:gd name="T1" fmla="*/ 26 h 305"/>
                <a:gd name="T2" fmla="*/ 0 w 124"/>
                <a:gd name="T3" fmla="*/ 0 h 305"/>
                <a:gd name="T4" fmla="*/ 0 w 124"/>
                <a:gd name="T5" fmla="*/ 22 h 305"/>
                <a:gd name="T6" fmla="*/ 11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34" name="Freeform 48"/>
            <p:cNvSpPr>
              <a:spLocks/>
            </p:cNvSpPr>
            <p:nvPr/>
          </p:nvSpPr>
          <p:spPr bwMode="auto">
            <a:xfrm>
              <a:off x="3350" y="2827"/>
              <a:ext cx="11" cy="30"/>
            </a:xfrm>
            <a:custGeom>
              <a:avLst/>
              <a:gdLst>
                <a:gd name="T0" fmla="*/ 0 w 124"/>
                <a:gd name="T1" fmla="*/ 4 h 357"/>
                <a:gd name="T2" fmla="*/ 11 w 124"/>
                <a:gd name="T3" fmla="*/ 30 h 357"/>
                <a:gd name="T4" fmla="*/ 11 w 124"/>
                <a:gd name="T5" fmla="*/ 0 h 357"/>
                <a:gd name="T6" fmla="*/ 0 w 124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0" y="52"/>
                  </a:moveTo>
                  <a:lnTo>
                    <a:pt x="124" y="357"/>
                  </a:lnTo>
                  <a:lnTo>
                    <a:pt x="124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35" name="Freeform 49"/>
            <p:cNvSpPr>
              <a:spLocks/>
            </p:cNvSpPr>
            <p:nvPr/>
          </p:nvSpPr>
          <p:spPr bwMode="auto">
            <a:xfrm>
              <a:off x="3350" y="2827"/>
              <a:ext cx="11" cy="30"/>
            </a:xfrm>
            <a:custGeom>
              <a:avLst/>
              <a:gdLst>
                <a:gd name="T0" fmla="*/ 0 w 124"/>
                <a:gd name="T1" fmla="*/ 4 h 357"/>
                <a:gd name="T2" fmla="*/ 11 w 124"/>
                <a:gd name="T3" fmla="*/ 30 h 357"/>
                <a:gd name="T4" fmla="*/ 11 w 124"/>
                <a:gd name="T5" fmla="*/ 0 h 357"/>
                <a:gd name="T6" fmla="*/ 0 w 124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0" y="52"/>
                  </a:moveTo>
                  <a:lnTo>
                    <a:pt x="124" y="357"/>
                  </a:lnTo>
                  <a:lnTo>
                    <a:pt x="124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36" name="Freeform 50"/>
            <p:cNvSpPr>
              <a:spLocks/>
            </p:cNvSpPr>
            <p:nvPr/>
          </p:nvSpPr>
          <p:spPr bwMode="auto">
            <a:xfrm>
              <a:off x="3361" y="2827"/>
              <a:ext cx="12" cy="30"/>
            </a:xfrm>
            <a:custGeom>
              <a:avLst/>
              <a:gdLst>
                <a:gd name="T0" fmla="*/ 12 w 124"/>
                <a:gd name="T1" fmla="*/ 26 h 357"/>
                <a:gd name="T2" fmla="*/ 0 w 124"/>
                <a:gd name="T3" fmla="*/ 0 h 357"/>
                <a:gd name="T4" fmla="*/ 0 w 124"/>
                <a:gd name="T5" fmla="*/ 30 h 357"/>
                <a:gd name="T6" fmla="*/ 12 w 124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124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37" name="Freeform 51"/>
            <p:cNvSpPr>
              <a:spLocks/>
            </p:cNvSpPr>
            <p:nvPr/>
          </p:nvSpPr>
          <p:spPr bwMode="auto">
            <a:xfrm>
              <a:off x="3361" y="2827"/>
              <a:ext cx="12" cy="30"/>
            </a:xfrm>
            <a:custGeom>
              <a:avLst/>
              <a:gdLst>
                <a:gd name="T0" fmla="*/ 12 w 124"/>
                <a:gd name="T1" fmla="*/ 26 h 357"/>
                <a:gd name="T2" fmla="*/ 0 w 124"/>
                <a:gd name="T3" fmla="*/ 0 h 357"/>
                <a:gd name="T4" fmla="*/ 0 w 124"/>
                <a:gd name="T5" fmla="*/ 30 h 357"/>
                <a:gd name="T6" fmla="*/ 12 w 124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124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38" name="Freeform 52"/>
            <p:cNvSpPr>
              <a:spLocks/>
            </p:cNvSpPr>
            <p:nvPr/>
          </p:nvSpPr>
          <p:spPr bwMode="auto">
            <a:xfrm>
              <a:off x="3361" y="2827"/>
              <a:ext cx="12" cy="25"/>
            </a:xfrm>
            <a:custGeom>
              <a:avLst/>
              <a:gdLst>
                <a:gd name="T0" fmla="*/ 0 w 124"/>
                <a:gd name="T1" fmla="*/ 0 h 305"/>
                <a:gd name="T2" fmla="*/ 12 w 124"/>
                <a:gd name="T3" fmla="*/ 25 h 305"/>
                <a:gd name="T4" fmla="*/ 12 w 124"/>
                <a:gd name="T5" fmla="*/ 4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39" name="Freeform 53"/>
            <p:cNvSpPr>
              <a:spLocks/>
            </p:cNvSpPr>
            <p:nvPr/>
          </p:nvSpPr>
          <p:spPr bwMode="auto">
            <a:xfrm>
              <a:off x="3361" y="2827"/>
              <a:ext cx="12" cy="25"/>
            </a:xfrm>
            <a:custGeom>
              <a:avLst/>
              <a:gdLst>
                <a:gd name="T0" fmla="*/ 0 w 124"/>
                <a:gd name="T1" fmla="*/ 0 h 305"/>
                <a:gd name="T2" fmla="*/ 12 w 124"/>
                <a:gd name="T3" fmla="*/ 25 h 305"/>
                <a:gd name="T4" fmla="*/ 12 w 124"/>
                <a:gd name="T5" fmla="*/ 4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40" name="Freeform 54"/>
            <p:cNvSpPr>
              <a:spLocks/>
            </p:cNvSpPr>
            <p:nvPr/>
          </p:nvSpPr>
          <p:spPr bwMode="auto">
            <a:xfrm>
              <a:off x="3373" y="2831"/>
              <a:ext cx="4" cy="21"/>
            </a:xfrm>
            <a:custGeom>
              <a:avLst/>
              <a:gdLst>
                <a:gd name="T0" fmla="*/ 4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4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41" name="Freeform 55"/>
            <p:cNvSpPr>
              <a:spLocks/>
            </p:cNvSpPr>
            <p:nvPr/>
          </p:nvSpPr>
          <p:spPr bwMode="auto">
            <a:xfrm>
              <a:off x="3373" y="2831"/>
              <a:ext cx="4" cy="21"/>
            </a:xfrm>
            <a:custGeom>
              <a:avLst/>
              <a:gdLst>
                <a:gd name="T0" fmla="*/ 4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4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42" name="Freeform 56"/>
            <p:cNvSpPr>
              <a:spLocks/>
            </p:cNvSpPr>
            <p:nvPr/>
          </p:nvSpPr>
          <p:spPr bwMode="auto">
            <a:xfrm>
              <a:off x="3346" y="2827"/>
              <a:ext cx="31" cy="30"/>
            </a:xfrm>
            <a:custGeom>
              <a:avLst/>
              <a:gdLst>
                <a:gd name="T0" fmla="*/ 31 w 350"/>
                <a:gd name="T1" fmla="*/ 15 h 357"/>
                <a:gd name="T2" fmla="*/ 26 w 350"/>
                <a:gd name="T3" fmla="*/ 4 h 357"/>
                <a:gd name="T4" fmla="*/ 16 w 350"/>
                <a:gd name="T5" fmla="*/ 0 h 357"/>
                <a:gd name="T6" fmla="*/ 5 w 350"/>
                <a:gd name="T7" fmla="*/ 4 h 357"/>
                <a:gd name="T8" fmla="*/ 0 w 350"/>
                <a:gd name="T9" fmla="*/ 15 h 357"/>
                <a:gd name="T10" fmla="*/ 5 w 350"/>
                <a:gd name="T11" fmla="*/ 26 h 357"/>
                <a:gd name="T12" fmla="*/ 16 w 350"/>
                <a:gd name="T13" fmla="*/ 30 h 357"/>
                <a:gd name="T14" fmla="*/ 26 w 350"/>
                <a:gd name="T15" fmla="*/ 26 h 357"/>
                <a:gd name="T16" fmla="*/ 31 w 350"/>
                <a:gd name="T17" fmla="*/ 15 h 3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0"/>
                <a:gd name="T28" fmla="*/ 0 h 357"/>
                <a:gd name="T29" fmla="*/ 350 w 350"/>
                <a:gd name="T30" fmla="*/ 357 h 3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0" h="357">
                  <a:moveTo>
                    <a:pt x="350" y="178"/>
                  </a:moveTo>
                  <a:lnTo>
                    <a:pt x="299" y="52"/>
                  </a:lnTo>
                  <a:lnTo>
                    <a:pt x="175" y="0"/>
                  </a:lnTo>
                  <a:lnTo>
                    <a:pt x="51" y="52"/>
                  </a:lnTo>
                  <a:lnTo>
                    <a:pt x="0" y="178"/>
                  </a:lnTo>
                  <a:lnTo>
                    <a:pt x="51" y="305"/>
                  </a:lnTo>
                  <a:lnTo>
                    <a:pt x="175" y="357"/>
                  </a:lnTo>
                  <a:lnTo>
                    <a:pt x="299" y="305"/>
                  </a:lnTo>
                  <a:lnTo>
                    <a:pt x="350" y="1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43" name="Freeform 57"/>
            <p:cNvSpPr>
              <a:spLocks/>
            </p:cNvSpPr>
            <p:nvPr/>
          </p:nvSpPr>
          <p:spPr bwMode="auto">
            <a:xfrm>
              <a:off x="3110" y="2645"/>
              <a:ext cx="32" cy="30"/>
            </a:xfrm>
            <a:custGeom>
              <a:avLst/>
              <a:gdLst>
                <a:gd name="T0" fmla="*/ 32 w 351"/>
                <a:gd name="T1" fmla="*/ 15 h 358"/>
                <a:gd name="T2" fmla="*/ 27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6 h 358"/>
                <a:gd name="T12" fmla="*/ 16 w 351"/>
                <a:gd name="T13" fmla="*/ 30 h 358"/>
                <a:gd name="T14" fmla="*/ 27 w 351"/>
                <a:gd name="T15" fmla="*/ 26 h 358"/>
                <a:gd name="T16" fmla="*/ 32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79"/>
                  </a:moveTo>
                  <a:lnTo>
                    <a:pt x="299" y="52"/>
                  </a:lnTo>
                  <a:lnTo>
                    <a:pt x="176" y="0"/>
                  </a:lnTo>
                  <a:lnTo>
                    <a:pt x="51" y="52"/>
                  </a:lnTo>
                  <a:lnTo>
                    <a:pt x="0" y="179"/>
                  </a:lnTo>
                  <a:lnTo>
                    <a:pt x="51" y="306"/>
                  </a:lnTo>
                  <a:lnTo>
                    <a:pt x="176" y="358"/>
                  </a:lnTo>
                  <a:lnTo>
                    <a:pt x="299" y="306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44" name="Freeform 58"/>
            <p:cNvSpPr>
              <a:spLocks/>
            </p:cNvSpPr>
            <p:nvPr/>
          </p:nvSpPr>
          <p:spPr bwMode="auto">
            <a:xfrm>
              <a:off x="3110" y="2649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45" name="Freeform 59"/>
            <p:cNvSpPr>
              <a:spLocks/>
            </p:cNvSpPr>
            <p:nvPr/>
          </p:nvSpPr>
          <p:spPr bwMode="auto">
            <a:xfrm>
              <a:off x="3110" y="2649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46" name="Freeform 60"/>
            <p:cNvSpPr>
              <a:spLocks/>
            </p:cNvSpPr>
            <p:nvPr/>
          </p:nvSpPr>
          <p:spPr bwMode="auto">
            <a:xfrm>
              <a:off x="3115" y="2649"/>
              <a:ext cx="11" cy="26"/>
            </a:xfrm>
            <a:custGeom>
              <a:avLst/>
              <a:gdLst>
                <a:gd name="T0" fmla="*/ 11 w 125"/>
                <a:gd name="T1" fmla="*/ 26 h 306"/>
                <a:gd name="T2" fmla="*/ 0 w 125"/>
                <a:gd name="T3" fmla="*/ 0 h 306"/>
                <a:gd name="T4" fmla="*/ 0 w 125"/>
                <a:gd name="T5" fmla="*/ 22 h 306"/>
                <a:gd name="T6" fmla="*/ 11 w 125"/>
                <a:gd name="T7" fmla="*/ 26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47" name="Freeform 61"/>
            <p:cNvSpPr>
              <a:spLocks/>
            </p:cNvSpPr>
            <p:nvPr/>
          </p:nvSpPr>
          <p:spPr bwMode="auto">
            <a:xfrm>
              <a:off x="3115" y="2649"/>
              <a:ext cx="11" cy="26"/>
            </a:xfrm>
            <a:custGeom>
              <a:avLst/>
              <a:gdLst>
                <a:gd name="T0" fmla="*/ 11 w 125"/>
                <a:gd name="T1" fmla="*/ 26 h 306"/>
                <a:gd name="T2" fmla="*/ 0 w 125"/>
                <a:gd name="T3" fmla="*/ 0 h 306"/>
                <a:gd name="T4" fmla="*/ 0 w 125"/>
                <a:gd name="T5" fmla="*/ 22 h 306"/>
                <a:gd name="T6" fmla="*/ 11 w 125"/>
                <a:gd name="T7" fmla="*/ 26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48" name="Freeform 62"/>
            <p:cNvSpPr>
              <a:spLocks/>
            </p:cNvSpPr>
            <p:nvPr/>
          </p:nvSpPr>
          <p:spPr bwMode="auto">
            <a:xfrm>
              <a:off x="3115" y="2645"/>
              <a:ext cx="11" cy="30"/>
            </a:xfrm>
            <a:custGeom>
              <a:avLst/>
              <a:gdLst>
                <a:gd name="T0" fmla="*/ 0 w 125"/>
                <a:gd name="T1" fmla="*/ 4 h 358"/>
                <a:gd name="T2" fmla="*/ 11 w 125"/>
                <a:gd name="T3" fmla="*/ 30 h 358"/>
                <a:gd name="T4" fmla="*/ 11 w 125"/>
                <a:gd name="T5" fmla="*/ 0 h 358"/>
                <a:gd name="T6" fmla="*/ 0 w 125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0" y="52"/>
                  </a:moveTo>
                  <a:lnTo>
                    <a:pt x="125" y="358"/>
                  </a:lnTo>
                  <a:lnTo>
                    <a:pt x="125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49" name="Freeform 63"/>
            <p:cNvSpPr>
              <a:spLocks/>
            </p:cNvSpPr>
            <p:nvPr/>
          </p:nvSpPr>
          <p:spPr bwMode="auto">
            <a:xfrm>
              <a:off x="3115" y="2645"/>
              <a:ext cx="11" cy="30"/>
            </a:xfrm>
            <a:custGeom>
              <a:avLst/>
              <a:gdLst>
                <a:gd name="T0" fmla="*/ 0 w 125"/>
                <a:gd name="T1" fmla="*/ 4 h 358"/>
                <a:gd name="T2" fmla="*/ 11 w 125"/>
                <a:gd name="T3" fmla="*/ 30 h 358"/>
                <a:gd name="T4" fmla="*/ 11 w 125"/>
                <a:gd name="T5" fmla="*/ 0 h 358"/>
                <a:gd name="T6" fmla="*/ 0 w 125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0" y="52"/>
                  </a:moveTo>
                  <a:lnTo>
                    <a:pt x="125" y="358"/>
                  </a:lnTo>
                  <a:lnTo>
                    <a:pt x="125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50" name="Freeform 64"/>
            <p:cNvSpPr>
              <a:spLocks/>
            </p:cNvSpPr>
            <p:nvPr/>
          </p:nvSpPr>
          <p:spPr bwMode="auto">
            <a:xfrm>
              <a:off x="3126" y="2645"/>
              <a:ext cx="12" cy="30"/>
            </a:xfrm>
            <a:custGeom>
              <a:avLst/>
              <a:gdLst>
                <a:gd name="T0" fmla="*/ 12 w 123"/>
                <a:gd name="T1" fmla="*/ 26 h 358"/>
                <a:gd name="T2" fmla="*/ 0 w 123"/>
                <a:gd name="T3" fmla="*/ 0 h 358"/>
                <a:gd name="T4" fmla="*/ 0 w 123"/>
                <a:gd name="T5" fmla="*/ 30 h 358"/>
                <a:gd name="T6" fmla="*/ 12 w 123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51" name="Freeform 65"/>
            <p:cNvSpPr>
              <a:spLocks/>
            </p:cNvSpPr>
            <p:nvPr/>
          </p:nvSpPr>
          <p:spPr bwMode="auto">
            <a:xfrm>
              <a:off x="3126" y="2645"/>
              <a:ext cx="12" cy="30"/>
            </a:xfrm>
            <a:custGeom>
              <a:avLst/>
              <a:gdLst>
                <a:gd name="T0" fmla="*/ 12 w 123"/>
                <a:gd name="T1" fmla="*/ 26 h 358"/>
                <a:gd name="T2" fmla="*/ 0 w 123"/>
                <a:gd name="T3" fmla="*/ 0 h 358"/>
                <a:gd name="T4" fmla="*/ 0 w 123"/>
                <a:gd name="T5" fmla="*/ 30 h 358"/>
                <a:gd name="T6" fmla="*/ 12 w 123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52" name="Freeform 66"/>
            <p:cNvSpPr>
              <a:spLocks/>
            </p:cNvSpPr>
            <p:nvPr/>
          </p:nvSpPr>
          <p:spPr bwMode="auto">
            <a:xfrm>
              <a:off x="3126" y="2645"/>
              <a:ext cx="12" cy="25"/>
            </a:xfrm>
            <a:custGeom>
              <a:avLst/>
              <a:gdLst>
                <a:gd name="T0" fmla="*/ 0 w 123"/>
                <a:gd name="T1" fmla="*/ 0 h 306"/>
                <a:gd name="T2" fmla="*/ 12 w 123"/>
                <a:gd name="T3" fmla="*/ 25 h 306"/>
                <a:gd name="T4" fmla="*/ 12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53" name="Freeform 67"/>
            <p:cNvSpPr>
              <a:spLocks/>
            </p:cNvSpPr>
            <p:nvPr/>
          </p:nvSpPr>
          <p:spPr bwMode="auto">
            <a:xfrm>
              <a:off x="3126" y="2645"/>
              <a:ext cx="12" cy="25"/>
            </a:xfrm>
            <a:custGeom>
              <a:avLst/>
              <a:gdLst>
                <a:gd name="T0" fmla="*/ 0 w 123"/>
                <a:gd name="T1" fmla="*/ 0 h 306"/>
                <a:gd name="T2" fmla="*/ 12 w 123"/>
                <a:gd name="T3" fmla="*/ 25 h 306"/>
                <a:gd name="T4" fmla="*/ 12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54" name="Freeform 68"/>
            <p:cNvSpPr>
              <a:spLocks/>
            </p:cNvSpPr>
            <p:nvPr/>
          </p:nvSpPr>
          <p:spPr bwMode="auto">
            <a:xfrm>
              <a:off x="3138" y="2649"/>
              <a:ext cx="4" cy="21"/>
            </a:xfrm>
            <a:custGeom>
              <a:avLst/>
              <a:gdLst>
                <a:gd name="T0" fmla="*/ 4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4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55" name="Freeform 69"/>
            <p:cNvSpPr>
              <a:spLocks/>
            </p:cNvSpPr>
            <p:nvPr/>
          </p:nvSpPr>
          <p:spPr bwMode="auto">
            <a:xfrm>
              <a:off x="3138" y="2649"/>
              <a:ext cx="4" cy="21"/>
            </a:xfrm>
            <a:custGeom>
              <a:avLst/>
              <a:gdLst>
                <a:gd name="T0" fmla="*/ 4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4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56" name="Freeform 70"/>
            <p:cNvSpPr>
              <a:spLocks/>
            </p:cNvSpPr>
            <p:nvPr/>
          </p:nvSpPr>
          <p:spPr bwMode="auto">
            <a:xfrm>
              <a:off x="3137" y="2492"/>
              <a:ext cx="4" cy="21"/>
            </a:xfrm>
            <a:custGeom>
              <a:avLst/>
              <a:gdLst>
                <a:gd name="T0" fmla="*/ 0 w 52"/>
                <a:gd name="T1" fmla="*/ 10 h 253"/>
                <a:gd name="T2" fmla="*/ 4 w 52"/>
                <a:gd name="T3" fmla="*/ 21 h 253"/>
                <a:gd name="T4" fmla="*/ 4 w 52"/>
                <a:gd name="T5" fmla="*/ 0 h 253"/>
                <a:gd name="T6" fmla="*/ 0 w 52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3"/>
                <a:gd name="T14" fmla="*/ 52 w 52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3">
                  <a:moveTo>
                    <a:pt x="0" y="126"/>
                  </a:moveTo>
                  <a:lnTo>
                    <a:pt x="52" y="253"/>
                  </a:lnTo>
                  <a:lnTo>
                    <a:pt x="52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57" name="Freeform 71"/>
            <p:cNvSpPr>
              <a:spLocks/>
            </p:cNvSpPr>
            <p:nvPr/>
          </p:nvSpPr>
          <p:spPr bwMode="auto">
            <a:xfrm>
              <a:off x="3137" y="2492"/>
              <a:ext cx="4" cy="21"/>
            </a:xfrm>
            <a:custGeom>
              <a:avLst/>
              <a:gdLst>
                <a:gd name="T0" fmla="*/ 0 w 52"/>
                <a:gd name="T1" fmla="*/ 10 h 253"/>
                <a:gd name="T2" fmla="*/ 4 w 52"/>
                <a:gd name="T3" fmla="*/ 21 h 253"/>
                <a:gd name="T4" fmla="*/ 4 w 52"/>
                <a:gd name="T5" fmla="*/ 0 h 253"/>
                <a:gd name="T6" fmla="*/ 0 w 52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3"/>
                <a:gd name="T14" fmla="*/ 52 w 52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3">
                  <a:moveTo>
                    <a:pt x="0" y="126"/>
                  </a:moveTo>
                  <a:lnTo>
                    <a:pt x="52" y="253"/>
                  </a:lnTo>
                  <a:lnTo>
                    <a:pt x="52" y="0"/>
                  </a:lnTo>
                  <a:lnTo>
                    <a:pt x="0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58" name="Freeform 72"/>
            <p:cNvSpPr>
              <a:spLocks/>
            </p:cNvSpPr>
            <p:nvPr/>
          </p:nvSpPr>
          <p:spPr bwMode="auto">
            <a:xfrm>
              <a:off x="3141" y="2492"/>
              <a:ext cx="11" cy="25"/>
            </a:xfrm>
            <a:custGeom>
              <a:avLst/>
              <a:gdLst>
                <a:gd name="T0" fmla="*/ 11 w 123"/>
                <a:gd name="T1" fmla="*/ 25 h 305"/>
                <a:gd name="T2" fmla="*/ 0 w 123"/>
                <a:gd name="T3" fmla="*/ 0 h 305"/>
                <a:gd name="T4" fmla="*/ 0 w 123"/>
                <a:gd name="T5" fmla="*/ 21 h 305"/>
                <a:gd name="T6" fmla="*/ 11 w 123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5"/>
                <a:gd name="T14" fmla="*/ 123 w 123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5">
                  <a:moveTo>
                    <a:pt x="123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3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59" name="Freeform 73"/>
            <p:cNvSpPr>
              <a:spLocks/>
            </p:cNvSpPr>
            <p:nvPr/>
          </p:nvSpPr>
          <p:spPr bwMode="auto">
            <a:xfrm>
              <a:off x="3141" y="2492"/>
              <a:ext cx="11" cy="25"/>
            </a:xfrm>
            <a:custGeom>
              <a:avLst/>
              <a:gdLst>
                <a:gd name="T0" fmla="*/ 11 w 123"/>
                <a:gd name="T1" fmla="*/ 25 h 305"/>
                <a:gd name="T2" fmla="*/ 0 w 123"/>
                <a:gd name="T3" fmla="*/ 0 h 305"/>
                <a:gd name="T4" fmla="*/ 0 w 123"/>
                <a:gd name="T5" fmla="*/ 21 h 305"/>
                <a:gd name="T6" fmla="*/ 11 w 123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5"/>
                <a:gd name="T14" fmla="*/ 123 w 123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5">
                  <a:moveTo>
                    <a:pt x="123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3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60" name="Freeform 74"/>
            <p:cNvSpPr>
              <a:spLocks/>
            </p:cNvSpPr>
            <p:nvPr/>
          </p:nvSpPr>
          <p:spPr bwMode="auto">
            <a:xfrm>
              <a:off x="3141" y="2488"/>
              <a:ext cx="11" cy="29"/>
            </a:xfrm>
            <a:custGeom>
              <a:avLst/>
              <a:gdLst>
                <a:gd name="T0" fmla="*/ 0 w 123"/>
                <a:gd name="T1" fmla="*/ 4 h 357"/>
                <a:gd name="T2" fmla="*/ 11 w 123"/>
                <a:gd name="T3" fmla="*/ 29 h 357"/>
                <a:gd name="T4" fmla="*/ 11 w 123"/>
                <a:gd name="T5" fmla="*/ 0 h 357"/>
                <a:gd name="T6" fmla="*/ 0 w 123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7"/>
                <a:gd name="T14" fmla="*/ 123 w 123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7">
                  <a:moveTo>
                    <a:pt x="0" y="52"/>
                  </a:moveTo>
                  <a:lnTo>
                    <a:pt x="123" y="357"/>
                  </a:lnTo>
                  <a:lnTo>
                    <a:pt x="123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61" name="Freeform 75"/>
            <p:cNvSpPr>
              <a:spLocks/>
            </p:cNvSpPr>
            <p:nvPr/>
          </p:nvSpPr>
          <p:spPr bwMode="auto">
            <a:xfrm>
              <a:off x="3141" y="2488"/>
              <a:ext cx="11" cy="29"/>
            </a:xfrm>
            <a:custGeom>
              <a:avLst/>
              <a:gdLst>
                <a:gd name="T0" fmla="*/ 0 w 123"/>
                <a:gd name="T1" fmla="*/ 4 h 357"/>
                <a:gd name="T2" fmla="*/ 11 w 123"/>
                <a:gd name="T3" fmla="*/ 29 h 357"/>
                <a:gd name="T4" fmla="*/ 11 w 123"/>
                <a:gd name="T5" fmla="*/ 0 h 357"/>
                <a:gd name="T6" fmla="*/ 0 w 123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7"/>
                <a:gd name="T14" fmla="*/ 123 w 123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7">
                  <a:moveTo>
                    <a:pt x="0" y="52"/>
                  </a:moveTo>
                  <a:lnTo>
                    <a:pt x="123" y="357"/>
                  </a:lnTo>
                  <a:lnTo>
                    <a:pt x="123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62" name="Freeform 76"/>
            <p:cNvSpPr>
              <a:spLocks/>
            </p:cNvSpPr>
            <p:nvPr/>
          </p:nvSpPr>
          <p:spPr bwMode="auto">
            <a:xfrm>
              <a:off x="3152" y="2488"/>
              <a:ext cx="12" cy="29"/>
            </a:xfrm>
            <a:custGeom>
              <a:avLst/>
              <a:gdLst>
                <a:gd name="T0" fmla="*/ 12 w 125"/>
                <a:gd name="T1" fmla="*/ 25 h 357"/>
                <a:gd name="T2" fmla="*/ 0 w 125"/>
                <a:gd name="T3" fmla="*/ 0 h 357"/>
                <a:gd name="T4" fmla="*/ 0 w 125"/>
                <a:gd name="T5" fmla="*/ 29 h 357"/>
                <a:gd name="T6" fmla="*/ 12 w 125"/>
                <a:gd name="T7" fmla="*/ 25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125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5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63" name="Freeform 77"/>
            <p:cNvSpPr>
              <a:spLocks/>
            </p:cNvSpPr>
            <p:nvPr/>
          </p:nvSpPr>
          <p:spPr bwMode="auto">
            <a:xfrm>
              <a:off x="3152" y="2488"/>
              <a:ext cx="12" cy="29"/>
            </a:xfrm>
            <a:custGeom>
              <a:avLst/>
              <a:gdLst>
                <a:gd name="T0" fmla="*/ 12 w 125"/>
                <a:gd name="T1" fmla="*/ 25 h 357"/>
                <a:gd name="T2" fmla="*/ 0 w 125"/>
                <a:gd name="T3" fmla="*/ 0 h 357"/>
                <a:gd name="T4" fmla="*/ 0 w 125"/>
                <a:gd name="T5" fmla="*/ 29 h 357"/>
                <a:gd name="T6" fmla="*/ 12 w 125"/>
                <a:gd name="T7" fmla="*/ 25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125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5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64" name="Freeform 78"/>
            <p:cNvSpPr>
              <a:spLocks/>
            </p:cNvSpPr>
            <p:nvPr/>
          </p:nvSpPr>
          <p:spPr bwMode="auto">
            <a:xfrm>
              <a:off x="3152" y="2488"/>
              <a:ext cx="12" cy="25"/>
            </a:xfrm>
            <a:custGeom>
              <a:avLst/>
              <a:gdLst>
                <a:gd name="T0" fmla="*/ 0 w 125"/>
                <a:gd name="T1" fmla="*/ 0 h 305"/>
                <a:gd name="T2" fmla="*/ 12 w 125"/>
                <a:gd name="T3" fmla="*/ 25 h 305"/>
                <a:gd name="T4" fmla="*/ 12 w 125"/>
                <a:gd name="T5" fmla="*/ 4 h 305"/>
                <a:gd name="T6" fmla="*/ 0 w 125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0" y="0"/>
                  </a:moveTo>
                  <a:lnTo>
                    <a:pt x="125" y="305"/>
                  </a:lnTo>
                  <a:lnTo>
                    <a:pt x="125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65" name="Freeform 79"/>
            <p:cNvSpPr>
              <a:spLocks/>
            </p:cNvSpPr>
            <p:nvPr/>
          </p:nvSpPr>
          <p:spPr bwMode="auto">
            <a:xfrm>
              <a:off x="3152" y="2488"/>
              <a:ext cx="12" cy="25"/>
            </a:xfrm>
            <a:custGeom>
              <a:avLst/>
              <a:gdLst>
                <a:gd name="T0" fmla="*/ 0 w 125"/>
                <a:gd name="T1" fmla="*/ 0 h 305"/>
                <a:gd name="T2" fmla="*/ 12 w 125"/>
                <a:gd name="T3" fmla="*/ 25 h 305"/>
                <a:gd name="T4" fmla="*/ 12 w 125"/>
                <a:gd name="T5" fmla="*/ 4 h 305"/>
                <a:gd name="T6" fmla="*/ 0 w 125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0" y="0"/>
                  </a:moveTo>
                  <a:lnTo>
                    <a:pt x="125" y="305"/>
                  </a:lnTo>
                  <a:lnTo>
                    <a:pt x="125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66" name="Freeform 80"/>
            <p:cNvSpPr>
              <a:spLocks/>
            </p:cNvSpPr>
            <p:nvPr/>
          </p:nvSpPr>
          <p:spPr bwMode="auto">
            <a:xfrm>
              <a:off x="3164" y="2492"/>
              <a:ext cx="4" cy="21"/>
            </a:xfrm>
            <a:custGeom>
              <a:avLst/>
              <a:gdLst>
                <a:gd name="T0" fmla="*/ 4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4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67" name="Freeform 81"/>
            <p:cNvSpPr>
              <a:spLocks/>
            </p:cNvSpPr>
            <p:nvPr/>
          </p:nvSpPr>
          <p:spPr bwMode="auto">
            <a:xfrm>
              <a:off x="3164" y="2492"/>
              <a:ext cx="4" cy="21"/>
            </a:xfrm>
            <a:custGeom>
              <a:avLst/>
              <a:gdLst>
                <a:gd name="T0" fmla="*/ 4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4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68" name="Freeform 82"/>
            <p:cNvSpPr>
              <a:spLocks/>
            </p:cNvSpPr>
            <p:nvPr/>
          </p:nvSpPr>
          <p:spPr bwMode="auto">
            <a:xfrm>
              <a:off x="3137" y="2488"/>
              <a:ext cx="31" cy="29"/>
            </a:xfrm>
            <a:custGeom>
              <a:avLst/>
              <a:gdLst>
                <a:gd name="T0" fmla="*/ 31 w 351"/>
                <a:gd name="T1" fmla="*/ 14 h 357"/>
                <a:gd name="T2" fmla="*/ 26 w 351"/>
                <a:gd name="T3" fmla="*/ 4 h 357"/>
                <a:gd name="T4" fmla="*/ 15 w 351"/>
                <a:gd name="T5" fmla="*/ 0 h 357"/>
                <a:gd name="T6" fmla="*/ 5 w 351"/>
                <a:gd name="T7" fmla="*/ 4 h 357"/>
                <a:gd name="T8" fmla="*/ 0 w 351"/>
                <a:gd name="T9" fmla="*/ 14 h 357"/>
                <a:gd name="T10" fmla="*/ 5 w 351"/>
                <a:gd name="T11" fmla="*/ 25 h 357"/>
                <a:gd name="T12" fmla="*/ 15 w 351"/>
                <a:gd name="T13" fmla="*/ 29 h 357"/>
                <a:gd name="T14" fmla="*/ 26 w 351"/>
                <a:gd name="T15" fmla="*/ 25 h 357"/>
                <a:gd name="T16" fmla="*/ 31 w 351"/>
                <a:gd name="T17" fmla="*/ 14 h 3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7"/>
                <a:gd name="T29" fmla="*/ 351 w 351"/>
                <a:gd name="T30" fmla="*/ 357 h 3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7">
                  <a:moveTo>
                    <a:pt x="351" y="178"/>
                  </a:moveTo>
                  <a:lnTo>
                    <a:pt x="300" y="52"/>
                  </a:lnTo>
                  <a:lnTo>
                    <a:pt x="175" y="0"/>
                  </a:lnTo>
                  <a:lnTo>
                    <a:pt x="52" y="52"/>
                  </a:lnTo>
                  <a:lnTo>
                    <a:pt x="0" y="178"/>
                  </a:lnTo>
                  <a:lnTo>
                    <a:pt x="52" y="305"/>
                  </a:lnTo>
                  <a:lnTo>
                    <a:pt x="175" y="357"/>
                  </a:lnTo>
                  <a:lnTo>
                    <a:pt x="300" y="305"/>
                  </a:lnTo>
                  <a:lnTo>
                    <a:pt x="351" y="1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69" name="Freeform 83"/>
            <p:cNvSpPr>
              <a:spLocks/>
            </p:cNvSpPr>
            <p:nvPr/>
          </p:nvSpPr>
          <p:spPr bwMode="auto">
            <a:xfrm>
              <a:off x="3494" y="2844"/>
              <a:ext cx="32" cy="30"/>
            </a:xfrm>
            <a:custGeom>
              <a:avLst/>
              <a:gdLst>
                <a:gd name="T0" fmla="*/ 32 w 351"/>
                <a:gd name="T1" fmla="*/ 15 h 357"/>
                <a:gd name="T2" fmla="*/ 27 w 351"/>
                <a:gd name="T3" fmla="*/ 4 h 357"/>
                <a:gd name="T4" fmla="*/ 16 w 351"/>
                <a:gd name="T5" fmla="*/ 0 h 357"/>
                <a:gd name="T6" fmla="*/ 5 w 351"/>
                <a:gd name="T7" fmla="*/ 4 h 357"/>
                <a:gd name="T8" fmla="*/ 0 w 351"/>
                <a:gd name="T9" fmla="*/ 15 h 357"/>
                <a:gd name="T10" fmla="*/ 5 w 351"/>
                <a:gd name="T11" fmla="*/ 26 h 357"/>
                <a:gd name="T12" fmla="*/ 16 w 351"/>
                <a:gd name="T13" fmla="*/ 30 h 357"/>
                <a:gd name="T14" fmla="*/ 27 w 351"/>
                <a:gd name="T15" fmla="*/ 26 h 357"/>
                <a:gd name="T16" fmla="*/ 32 w 351"/>
                <a:gd name="T17" fmla="*/ 15 h 3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7"/>
                <a:gd name="T29" fmla="*/ 351 w 351"/>
                <a:gd name="T30" fmla="*/ 357 h 3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7">
                  <a:moveTo>
                    <a:pt x="351" y="178"/>
                  </a:moveTo>
                  <a:lnTo>
                    <a:pt x="300" y="52"/>
                  </a:lnTo>
                  <a:lnTo>
                    <a:pt x="176" y="0"/>
                  </a:lnTo>
                  <a:lnTo>
                    <a:pt x="51" y="52"/>
                  </a:lnTo>
                  <a:lnTo>
                    <a:pt x="0" y="178"/>
                  </a:lnTo>
                  <a:lnTo>
                    <a:pt x="51" y="305"/>
                  </a:lnTo>
                  <a:lnTo>
                    <a:pt x="176" y="357"/>
                  </a:lnTo>
                  <a:lnTo>
                    <a:pt x="300" y="305"/>
                  </a:lnTo>
                  <a:lnTo>
                    <a:pt x="351" y="1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70" name="Freeform 84"/>
            <p:cNvSpPr>
              <a:spLocks/>
            </p:cNvSpPr>
            <p:nvPr/>
          </p:nvSpPr>
          <p:spPr bwMode="auto">
            <a:xfrm>
              <a:off x="3494" y="2849"/>
              <a:ext cx="4" cy="21"/>
            </a:xfrm>
            <a:custGeom>
              <a:avLst/>
              <a:gdLst>
                <a:gd name="T0" fmla="*/ 0 w 51"/>
                <a:gd name="T1" fmla="*/ 10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6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71" name="Freeform 85"/>
            <p:cNvSpPr>
              <a:spLocks/>
            </p:cNvSpPr>
            <p:nvPr/>
          </p:nvSpPr>
          <p:spPr bwMode="auto">
            <a:xfrm>
              <a:off x="3494" y="2849"/>
              <a:ext cx="4" cy="21"/>
            </a:xfrm>
            <a:custGeom>
              <a:avLst/>
              <a:gdLst>
                <a:gd name="T0" fmla="*/ 0 w 51"/>
                <a:gd name="T1" fmla="*/ 10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6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72" name="Freeform 86"/>
            <p:cNvSpPr>
              <a:spLocks/>
            </p:cNvSpPr>
            <p:nvPr/>
          </p:nvSpPr>
          <p:spPr bwMode="auto">
            <a:xfrm>
              <a:off x="3498" y="2849"/>
              <a:ext cx="12" cy="25"/>
            </a:xfrm>
            <a:custGeom>
              <a:avLst/>
              <a:gdLst>
                <a:gd name="T0" fmla="*/ 12 w 125"/>
                <a:gd name="T1" fmla="*/ 25 h 305"/>
                <a:gd name="T2" fmla="*/ 0 w 125"/>
                <a:gd name="T3" fmla="*/ 0 h 305"/>
                <a:gd name="T4" fmla="*/ 0 w 125"/>
                <a:gd name="T5" fmla="*/ 21 h 305"/>
                <a:gd name="T6" fmla="*/ 12 w 125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125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5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73" name="Freeform 87"/>
            <p:cNvSpPr>
              <a:spLocks/>
            </p:cNvSpPr>
            <p:nvPr/>
          </p:nvSpPr>
          <p:spPr bwMode="auto">
            <a:xfrm>
              <a:off x="3498" y="2849"/>
              <a:ext cx="12" cy="25"/>
            </a:xfrm>
            <a:custGeom>
              <a:avLst/>
              <a:gdLst>
                <a:gd name="T0" fmla="*/ 12 w 125"/>
                <a:gd name="T1" fmla="*/ 25 h 305"/>
                <a:gd name="T2" fmla="*/ 0 w 125"/>
                <a:gd name="T3" fmla="*/ 0 h 305"/>
                <a:gd name="T4" fmla="*/ 0 w 125"/>
                <a:gd name="T5" fmla="*/ 21 h 305"/>
                <a:gd name="T6" fmla="*/ 12 w 125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125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5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74" name="Freeform 88"/>
            <p:cNvSpPr>
              <a:spLocks/>
            </p:cNvSpPr>
            <p:nvPr/>
          </p:nvSpPr>
          <p:spPr bwMode="auto">
            <a:xfrm>
              <a:off x="3498" y="2844"/>
              <a:ext cx="12" cy="30"/>
            </a:xfrm>
            <a:custGeom>
              <a:avLst/>
              <a:gdLst>
                <a:gd name="T0" fmla="*/ 0 w 125"/>
                <a:gd name="T1" fmla="*/ 4 h 357"/>
                <a:gd name="T2" fmla="*/ 12 w 125"/>
                <a:gd name="T3" fmla="*/ 30 h 357"/>
                <a:gd name="T4" fmla="*/ 12 w 125"/>
                <a:gd name="T5" fmla="*/ 0 h 357"/>
                <a:gd name="T6" fmla="*/ 0 w 125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0" y="52"/>
                  </a:moveTo>
                  <a:lnTo>
                    <a:pt x="125" y="357"/>
                  </a:lnTo>
                  <a:lnTo>
                    <a:pt x="125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75" name="Freeform 89"/>
            <p:cNvSpPr>
              <a:spLocks/>
            </p:cNvSpPr>
            <p:nvPr/>
          </p:nvSpPr>
          <p:spPr bwMode="auto">
            <a:xfrm>
              <a:off x="3498" y="2844"/>
              <a:ext cx="12" cy="30"/>
            </a:xfrm>
            <a:custGeom>
              <a:avLst/>
              <a:gdLst>
                <a:gd name="T0" fmla="*/ 0 w 125"/>
                <a:gd name="T1" fmla="*/ 4 h 357"/>
                <a:gd name="T2" fmla="*/ 12 w 125"/>
                <a:gd name="T3" fmla="*/ 30 h 357"/>
                <a:gd name="T4" fmla="*/ 12 w 125"/>
                <a:gd name="T5" fmla="*/ 0 h 357"/>
                <a:gd name="T6" fmla="*/ 0 w 125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0" y="52"/>
                  </a:moveTo>
                  <a:lnTo>
                    <a:pt x="125" y="357"/>
                  </a:lnTo>
                  <a:lnTo>
                    <a:pt x="125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76" name="Freeform 90"/>
            <p:cNvSpPr>
              <a:spLocks/>
            </p:cNvSpPr>
            <p:nvPr/>
          </p:nvSpPr>
          <p:spPr bwMode="auto">
            <a:xfrm>
              <a:off x="3510" y="2844"/>
              <a:ext cx="11" cy="30"/>
            </a:xfrm>
            <a:custGeom>
              <a:avLst/>
              <a:gdLst>
                <a:gd name="T0" fmla="*/ 11 w 124"/>
                <a:gd name="T1" fmla="*/ 26 h 357"/>
                <a:gd name="T2" fmla="*/ 0 w 124"/>
                <a:gd name="T3" fmla="*/ 0 h 357"/>
                <a:gd name="T4" fmla="*/ 0 w 124"/>
                <a:gd name="T5" fmla="*/ 30 h 357"/>
                <a:gd name="T6" fmla="*/ 11 w 124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124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77" name="Freeform 91"/>
            <p:cNvSpPr>
              <a:spLocks/>
            </p:cNvSpPr>
            <p:nvPr/>
          </p:nvSpPr>
          <p:spPr bwMode="auto">
            <a:xfrm>
              <a:off x="3510" y="2844"/>
              <a:ext cx="11" cy="30"/>
            </a:xfrm>
            <a:custGeom>
              <a:avLst/>
              <a:gdLst>
                <a:gd name="T0" fmla="*/ 11 w 124"/>
                <a:gd name="T1" fmla="*/ 26 h 357"/>
                <a:gd name="T2" fmla="*/ 0 w 124"/>
                <a:gd name="T3" fmla="*/ 0 h 357"/>
                <a:gd name="T4" fmla="*/ 0 w 124"/>
                <a:gd name="T5" fmla="*/ 30 h 357"/>
                <a:gd name="T6" fmla="*/ 11 w 124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124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78" name="Freeform 92"/>
            <p:cNvSpPr>
              <a:spLocks/>
            </p:cNvSpPr>
            <p:nvPr/>
          </p:nvSpPr>
          <p:spPr bwMode="auto">
            <a:xfrm>
              <a:off x="3510" y="2844"/>
              <a:ext cx="11" cy="26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6 h 305"/>
                <a:gd name="T4" fmla="*/ 11 w 124"/>
                <a:gd name="T5" fmla="*/ 4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79" name="Freeform 93"/>
            <p:cNvSpPr>
              <a:spLocks/>
            </p:cNvSpPr>
            <p:nvPr/>
          </p:nvSpPr>
          <p:spPr bwMode="auto">
            <a:xfrm>
              <a:off x="3510" y="2844"/>
              <a:ext cx="11" cy="26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6 h 305"/>
                <a:gd name="T4" fmla="*/ 11 w 124"/>
                <a:gd name="T5" fmla="*/ 4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80" name="Freeform 94"/>
            <p:cNvSpPr>
              <a:spLocks/>
            </p:cNvSpPr>
            <p:nvPr/>
          </p:nvSpPr>
          <p:spPr bwMode="auto">
            <a:xfrm>
              <a:off x="3521" y="2849"/>
              <a:ext cx="5" cy="21"/>
            </a:xfrm>
            <a:custGeom>
              <a:avLst/>
              <a:gdLst>
                <a:gd name="T0" fmla="*/ 5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5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81" name="Freeform 95"/>
            <p:cNvSpPr>
              <a:spLocks/>
            </p:cNvSpPr>
            <p:nvPr/>
          </p:nvSpPr>
          <p:spPr bwMode="auto">
            <a:xfrm>
              <a:off x="3521" y="2849"/>
              <a:ext cx="5" cy="21"/>
            </a:xfrm>
            <a:custGeom>
              <a:avLst/>
              <a:gdLst>
                <a:gd name="T0" fmla="*/ 5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5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82" name="Freeform 96"/>
            <p:cNvSpPr>
              <a:spLocks/>
            </p:cNvSpPr>
            <p:nvPr/>
          </p:nvSpPr>
          <p:spPr bwMode="auto">
            <a:xfrm>
              <a:off x="3631" y="2857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83" name="Freeform 97"/>
            <p:cNvSpPr>
              <a:spLocks/>
            </p:cNvSpPr>
            <p:nvPr/>
          </p:nvSpPr>
          <p:spPr bwMode="auto">
            <a:xfrm>
              <a:off x="3631" y="2857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84" name="Freeform 98"/>
            <p:cNvSpPr>
              <a:spLocks/>
            </p:cNvSpPr>
            <p:nvPr/>
          </p:nvSpPr>
          <p:spPr bwMode="auto">
            <a:xfrm>
              <a:off x="3636" y="2857"/>
              <a:ext cx="11" cy="25"/>
            </a:xfrm>
            <a:custGeom>
              <a:avLst/>
              <a:gdLst>
                <a:gd name="T0" fmla="*/ 11 w 124"/>
                <a:gd name="T1" fmla="*/ 25 h 306"/>
                <a:gd name="T2" fmla="*/ 0 w 124"/>
                <a:gd name="T3" fmla="*/ 0 h 306"/>
                <a:gd name="T4" fmla="*/ 0 w 124"/>
                <a:gd name="T5" fmla="*/ 21 h 306"/>
                <a:gd name="T6" fmla="*/ 11 w 124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124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4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85" name="Freeform 99"/>
            <p:cNvSpPr>
              <a:spLocks/>
            </p:cNvSpPr>
            <p:nvPr/>
          </p:nvSpPr>
          <p:spPr bwMode="auto">
            <a:xfrm>
              <a:off x="3636" y="2857"/>
              <a:ext cx="11" cy="25"/>
            </a:xfrm>
            <a:custGeom>
              <a:avLst/>
              <a:gdLst>
                <a:gd name="T0" fmla="*/ 11 w 124"/>
                <a:gd name="T1" fmla="*/ 25 h 306"/>
                <a:gd name="T2" fmla="*/ 0 w 124"/>
                <a:gd name="T3" fmla="*/ 0 h 306"/>
                <a:gd name="T4" fmla="*/ 0 w 124"/>
                <a:gd name="T5" fmla="*/ 21 h 306"/>
                <a:gd name="T6" fmla="*/ 11 w 124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124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4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86" name="Freeform 100"/>
            <p:cNvSpPr>
              <a:spLocks/>
            </p:cNvSpPr>
            <p:nvPr/>
          </p:nvSpPr>
          <p:spPr bwMode="auto">
            <a:xfrm>
              <a:off x="3636" y="2852"/>
              <a:ext cx="11" cy="30"/>
            </a:xfrm>
            <a:custGeom>
              <a:avLst/>
              <a:gdLst>
                <a:gd name="T0" fmla="*/ 0 w 124"/>
                <a:gd name="T1" fmla="*/ 4 h 358"/>
                <a:gd name="T2" fmla="*/ 11 w 124"/>
                <a:gd name="T3" fmla="*/ 30 h 358"/>
                <a:gd name="T4" fmla="*/ 11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2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87" name="Freeform 101"/>
            <p:cNvSpPr>
              <a:spLocks/>
            </p:cNvSpPr>
            <p:nvPr/>
          </p:nvSpPr>
          <p:spPr bwMode="auto">
            <a:xfrm>
              <a:off x="3636" y="2852"/>
              <a:ext cx="11" cy="30"/>
            </a:xfrm>
            <a:custGeom>
              <a:avLst/>
              <a:gdLst>
                <a:gd name="T0" fmla="*/ 0 w 124"/>
                <a:gd name="T1" fmla="*/ 4 h 358"/>
                <a:gd name="T2" fmla="*/ 11 w 124"/>
                <a:gd name="T3" fmla="*/ 30 h 358"/>
                <a:gd name="T4" fmla="*/ 11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2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88" name="Freeform 102"/>
            <p:cNvSpPr>
              <a:spLocks/>
            </p:cNvSpPr>
            <p:nvPr/>
          </p:nvSpPr>
          <p:spPr bwMode="auto">
            <a:xfrm>
              <a:off x="3647" y="2852"/>
              <a:ext cx="12" cy="30"/>
            </a:xfrm>
            <a:custGeom>
              <a:avLst/>
              <a:gdLst>
                <a:gd name="T0" fmla="*/ 12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2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89" name="Freeform 103"/>
            <p:cNvSpPr>
              <a:spLocks/>
            </p:cNvSpPr>
            <p:nvPr/>
          </p:nvSpPr>
          <p:spPr bwMode="auto">
            <a:xfrm>
              <a:off x="3647" y="2852"/>
              <a:ext cx="12" cy="30"/>
            </a:xfrm>
            <a:custGeom>
              <a:avLst/>
              <a:gdLst>
                <a:gd name="T0" fmla="*/ 12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2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90" name="Freeform 104"/>
            <p:cNvSpPr>
              <a:spLocks/>
            </p:cNvSpPr>
            <p:nvPr/>
          </p:nvSpPr>
          <p:spPr bwMode="auto">
            <a:xfrm>
              <a:off x="3647" y="2852"/>
              <a:ext cx="12" cy="26"/>
            </a:xfrm>
            <a:custGeom>
              <a:avLst/>
              <a:gdLst>
                <a:gd name="T0" fmla="*/ 0 w 124"/>
                <a:gd name="T1" fmla="*/ 0 h 306"/>
                <a:gd name="T2" fmla="*/ 12 w 124"/>
                <a:gd name="T3" fmla="*/ 26 h 306"/>
                <a:gd name="T4" fmla="*/ 12 w 124"/>
                <a:gd name="T5" fmla="*/ 4 h 306"/>
                <a:gd name="T6" fmla="*/ 0 w 124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0" y="0"/>
                  </a:moveTo>
                  <a:lnTo>
                    <a:pt x="124" y="306"/>
                  </a:lnTo>
                  <a:lnTo>
                    <a:pt x="124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91" name="Freeform 105"/>
            <p:cNvSpPr>
              <a:spLocks/>
            </p:cNvSpPr>
            <p:nvPr/>
          </p:nvSpPr>
          <p:spPr bwMode="auto">
            <a:xfrm>
              <a:off x="3647" y="2852"/>
              <a:ext cx="12" cy="26"/>
            </a:xfrm>
            <a:custGeom>
              <a:avLst/>
              <a:gdLst>
                <a:gd name="T0" fmla="*/ 0 w 124"/>
                <a:gd name="T1" fmla="*/ 0 h 306"/>
                <a:gd name="T2" fmla="*/ 12 w 124"/>
                <a:gd name="T3" fmla="*/ 26 h 306"/>
                <a:gd name="T4" fmla="*/ 12 w 124"/>
                <a:gd name="T5" fmla="*/ 4 h 306"/>
                <a:gd name="T6" fmla="*/ 0 w 124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0" y="0"/>
                  </a:moveTo>
                  <a:lnTo>
                    <a:pt x="124" y="306"/>
                  </a:lnTo>
                  <a:lnTo>
                    <a:pt x="124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92" name="Freeform 106"/>
            <p:cNvSpPr>
              <a:spLocks/>
            </p:cNvSpPr>
            <p:nvPr/>
          </p:nvSpPr>
          <p:spPr bwMode="auto">
            <a:xfrm>
              <a:off x="3659" y="2857"/>
              <a:ext cx="4" cy="21"/>
            </a:xfrm>
            <a:custGeom>
              <a:avLst/>
              <a:gdLst>
                <a:gd name="T0" fmla="*/ 4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4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93" name="Freeform 107"/>
            <p:cNvSpPr>
              <a:spLocks/>
            </p:cNvSpPr>
            <p:nvPr/>
          </p:nvSpPr>
          <p:spPr bwMode="auto">
            <a:xfrm>
              <a:off x="3659" y="2857"/>
              <a:ext cx="4" cy="21"/>
            </a:xfrm>
            <a:custGeom>
              <a:avLst/>
              <a:gdLst>
                <a:gd name="T0" fmla="*/ 4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4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94" name="Freeform 108"/>
            <p:cNvSpPr>
              <a:spLocks/>
            </p:cNvSpPr>
            <p:nvPr/>
          </p:nvSpPr>
          <p:spPr bwMode="auto">
            <a:xfrm>
              <a:off x="3631" y="2852"/>
              <a:ext cx="32" cy="30"/>
            </a:xfrm>
            <a:custGeom>
              <a:avLst/>
              <a:gdLst>
                <a:gd name="T0" fmla="*/ 32 w 351"/>
                <a:gd name="T1" fmla="*/ 15 h 358"/>
                <a:gd name="T2" fmla="*/ 27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6 h 358"/>
                <a:gd name="T12" fmla="*/ 16 w 351"/>
                <a:gd name="T13" fmla="*/ 30 h 358"/>
                <a:gd name="T14" fmla="*/ 27 w 351"/>
                <a:gd name="T15" fmla="*/ 26 h 358"/>
                <a:gd name="T16" fmla="*/ 32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79"/>
                  </a:moveTo>
                  <a:lnTo>
                    <a:pt x="299" y="52"/>
                  </a:lnTo>
                  <a:lnTo>
                    <a:pt x="175" y="0"/>
                  </a:lnTo>
                  <a:lnTo>
                    <a:pt x="51" y="52"/>
                  </a:lnTo>
                  <a:lnTo>
                    <a:pt x="0" y="179"/>
                  </a:lnTo>
                  <a:lnTo>
                    <a:pt x="51" y="306"/>
                  </a:lnTo>
                  <a:lnTo>
                    <a:pt x="175" y="358"/>
                  </a:lnTo>
                  <a:lnTo>
                    <a:pt x="299" y="306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95" name="Freeform 109"/>
            <p:cNvSpPr>
              <a:spLocks/>
            </p:cNvSpPr>
            <p:nvPr/>
          </p:nvSpPr>
          <p:spPr bwMode="auto">
            <a:xfrm>
              <a:off x="4050" y="2594"/>
              <a:ext cx="4" cy="21"/>
            </a:xfrm>
            <a:custGeom>
              <a:avLst/>
              <a:gdLst>
                <a:gd name="T0" fmla="*/ 0 w 51"/>
                <a:gd name="T1" fmla="*/ 11 h 254"/>
                <a:gd name="T2" fmla="*/ 4 w 51"/>
                <a:gd name="T3" fmla="*/ 21 h 254"/>
                <a:gd name="T4" fmla="*/ 4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96" name="Freeform 110"/>
            <p:cNvSpPr>
              <a:spLocks/>
            </p:cNvSpPr>
            <p:nvPr/>
          </p:nvSpPr>
          <p:spPr bwMode="auto">
            <a:xfrm>
              <a:off x="4050" y="2594"/>
              <a:ext cx="4" cy="21"/>
            </a:xfrm>
            <a:custGeom>
              <a:avLst/>
              <a:gdLst>
                <a:gd name="T0" fmla="*/ 0 w 51"/>
                <a:gd name="T1" fmla="*/ 11 h 254"/>
                <a:gd name="T2" fmla="*/ 4 w 51"/>
                <a:gd name="T3" fmla="*/ 21 h 254"/>
                <a:gd name="T4" fmla="*/ 4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97" name="Freeform 111"/>
            <p:cNvSpPr>
              <a:spLocks/>
            </p:cNvSpPr>
            <p:nvPr/>
          </p:nvSpPr>
          <p:spPr bwMode="auto">
            <a:xfrm>
              <a:off x="4054" y="2594"/>
              <a:ext cx="12" cy="25"/>
            </a:xfrm>
            <a:custGeom>
              <a:avLst/>
              <a:gdLst>
                <a:gd name="T0" fmla="*/ 12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2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98" name="Freeform 112"/>
            <p:cNvSpPr>
              <a:spLocks/>
            </p:cNvSpPr>
            <p:nvPr/>
          </p:nvSpPr>
          <p:spPr bwMode="auto">
            <a:xfrm>
              <a:off x="4054" y="2594"/>
              <a:ext cx="12" cy="25"/>
            </a:xfrm>
            <a:custGeom>
              <a:avLst/>
              <a:gdLst>
                <a:gd name="T0" fmla="*/ 12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2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699" name="Freeform 113"/>
            <p:cNvSpPr>
              <a:spLocks/>
            </p:cNvSpPr>
            <p:nvPr/>
          </p:nvSpPr>
          <p:spPr bwMode="auto">
            <a:xfrm>
              <a:off x="4054" y="2589"/>
              <a:ext cx="12" cy="30"/>
            </a:xfrm>
            <a:custGeom>
              <a:avLst/>
              <a:gdLst>
                <a:gd name="T0" fmla="*/ 0 w 125"/>
                <a:gd name="T1" fmla="*/ 4 h 358"/>
                <a:gd name="T2" fmla="*/ 12 w 125"/>
                <a:gd name="T3" fmla="*/ 30 h 358"/>
                <a:gd name="T4" fmla="*/ 12 w 125"/>
                <a:gd name="T5" fmla="*/ 0 h 358"/>
                <a:gd name="T6" fmla="*/ 0 w 125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0" y="52"/>
                  </a:moveTo>
                  <a:lnTo>
                    <a:pt x="125" y="358"/>
                  </a:lnTo>
                  <a:lnTo>
                    <a:pt x="125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00" name="Freeform 114"/>
            <p:cNvSpPr>
              <a:spLocks/>
            </p:cNvSpPr>
            <p:nvPr/>
          </p:nvSpPr>
          <p:spPr bwMode="auto">
            <a:xfrm>
              <a:off x="4054" y="2589"/>
              <a:ext cx="12" cy="30"/>
            </a:xfrm>
            <a:custGeom>
              <a:avLst/>
              <a:gdLst>
                <a:gd name="T0" fmla="*/ 0 w 125"/>
                <a:gd name="T1" fmla="*/ 4 h 358"/>
                <a:gd name="T2" fmla="*/ 12 w 125"/>
                <a:gd name="T3" fmla="*/ 30 h 358"/>
                <a:gd name="T4" fmla="*/ 12 w 125"/>
                <a:gd name="T5" fmla="*/ 0 h 358"/>
                <a:gd name="T6" fmla="*/ 0 w 125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0" y="52"/>
                  </a:moveTo>
                  <a:lnTo>
                    <a:pt x="125" y="358"/>
                  </a:lnTo>
                  <a:lnTo>
                    <a:pt x="125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01" name="Freeform 115"/>
            <p:cNvSpPr>
              <a:spLocks/>
            </p:cNvSpPr>
            <p:nvPr/>
          </p:nvSpPr>
          <p:spPr bwMode="auto">
            <a:xfrm>
              <a:off x="4066" y="2589"/>
              <a:ext cx="11" cy="30"/>
            </a:xfrm>
            <a:custGeom>
              <a:avLst/>
              <a:gdLst>
                <a:gd name="T0" fmla="*/ 11 w 123"/>
                <a:gd name="T1" fmla="*/ 26 h 358"/>
                <a:gd name="T2" fmla="*/ 0 w 123"/>
                <a:gd name="T3" fmla="*/ 0 h 358"/>
                <a:gd name="T4" fmla="*/ 0 w 123"/>
                <a:gd name="T5" fmla="*/ 30 h 358"/>
                <a:gd name="T6" fmla="*/ 11 w 123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02" name="Freeform 116"/>
            <p:cNvSpPr>
              <a:spLocks/>
            </p:cNvSpPr>
            <p:nvPr/>
          </p:nvSpPr>
          <p:spPr bwMode="auto">
            <a:xfrm>
              <a:off x="4066" y="2589"/>
              <a:ext cx="11" cy="30"/>
            </a:xfrm>
            <a:custGeom>
              <a:avLst/>
              <a:gdLst>
                <a:gd name="T0" fmla="*/ 11 w 123"/>
                <a:gd name="T1" fmla="*/ 26 h 358"/>
                <a:gd name="T2" fmla="*/ 0 w 123"/>
                <a:gd name="T3" fmla="*/ 0 h 358"/>
                <a:gd name="T4" fmla="*/ 0 w 123"/>
                <a:gd name="T5" fmla="*/ 30 h 358"/>
                <a:gd name="T6" fmla="*/ 11 w 123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03" name="Freeform 117"/>
            <p:cNvSpPr>
              <a:spLocks/>
            </p:cNvSpPr>
            <p:nvPr/>
          </p:nvSpPr>
          <p:spPr bwMode="auto">
            <a:xfrm>
              <a:off x="4066" y="2589"/>
              <a:ext cx="11" cy="26"/>
            </a:xfrm>
            <a:custGeom>
              <a:avLst/>
              <a:gdLst>
                <a:gd name="T0" fmla="*/ 0 w 123"/>
                <a:gd name="T1" fmla="*/ 0 h 306"/>
                <a:gd name="T2" fmla="*/ 11 w 123"/>
                <a:gd name="T3" fmla="*/ 26 h 306"/>
                <a:gd name="T4" fmla="*/ 11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04" name="Freeform 118"/>
            <p:cNvSpPr>
              <a:spLocks/>
            </p:cNvSpPr>
            <p:nvPr/>
          </p:nvSpPr>
          <p:spPr bwMode="auto">
            <a:xfrm>
              <a:off x="4066" y="2589"/>
              <a:ext cx="11" cy="26"/>
            </a:xfrm>
            <a:custGeom>
              <a:avLst/>
              <a:gdLst>
                <a:gd name="T0" fmla="*/ 0 w 123"/>
                <a:gd name="T1" fmla="*/ 0 h 306"/>
                <a:gd name="T2" fmla="*/ 11 w 123"/>
                <a:gd name="T3" fmla="*/ 26 h 306"/>
                <a:gd name="T4" fmla="*/ 11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05" name="Freeform 119"/>
            <p:cNvSpPr>
              <a:spLocks/>
            </p:cNvSpPr>
            <p:nvPr/>
          </p:nvSpPr>
          <p:spPr bwMode="auto">
            <a:xfrm>
              <a:off x="4077" y="2594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06" name="Freeform 120"/>
            <p:cNvSpPr>
              <a:spLocks/>
            </p:cNvSpPr>
            <p:nvPr/>
          </p:nvSpPr>
          <p:spPr bwMode="auto">
            <a:xfrm>
              <a:off x="4077" y="2594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07" name="Freeform 121"/>
            <p:cNvSpPr>
              <a:spLocks/>
            </p:cNvSpPr>
            <p:nvPr/>
          </p:nvSpPr>
          <p:spPr bwMode="auto">
            <a:xfrm>
              <a:off x="4050" y="2589"/>
              <a:ext cx="32" cy="30"/>
            </a:xfrm>
            <a:custGeom>
              <a:avLst/>
              <a:gdLst>
                <a:gd name="T0" fmla="*/ 32 w 351"/>
                <a:gd name="T1" fmla="*/ 15 h 358"/>
                <a:gd name="T2" fmla="*/ 27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6 h 358"/>
                <a:gd name="T12" fmla="*/ 16 w 351"/>
                <a:gd name="T13" fmla="*/ 30 h 358"/>
                <a:gd name="T14" fmla="*/ 27 w 351"/>
                <a:gd name="T15" fmla="*/ 26 h 358"/>
                <a:gd name="T16" fmla="*/ 32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79"/>
                  </a:moveTo>
                  <a:lnTo>
                    <a:pt x="299" y="52"/>
                  </a:lnTo>
                  <a:lnTo>
                    <a:pt x="176" y="0"/>
                  </a:lnTo>
                  <a:lnTo>
                    <a:pt x="51" y="52"/>
                  </a:lnTo>
                  <a:lnTo>
                    <a:pt x="0" y="179"/>
                  </a:lnTo>
                  <a:lnTo>
                    <a:pt x="51" y="306"/>
                  </a:lnTo>
                  <a:lnTo>
                    <a:pt x="176" y="358"/>
                  </a:lnTo>
                  <a:lnTo>
                    <a:pt x="299" y="306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08" name="Freeform 122"/>
            <p:cNvSpPr>
              <a:spLocks/>
            </p:cNvSpPr>
            <p:nvPr/>
          </p:nvSpPr>
          <p:spPr bwMode="auto">
            <a:xfrm>
              <a:off x="4082" y="2364"/>
              <a:ext cx="32" cy="29"/>
            </a:xfrm>
            <a:custGeom>
              <a:avLst/>
              <a:gdLst>
                <a:gd name="T0" fmla="*/ 32 w 351"/>
                <a:gd name="T1" fmla="*/ 15 h 358"/>
                <a:gd name="T2" fmla="*/ 27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5 h 358"/>
                <a:gd name="T12" fmla="*/ 16 w 351"/>
                <a:gd name="T13" fmla="*/ 29 h 358"/>
                <a:gd name="T14" fmla="*/ 27 w 351"/>
                <a:gd name="T15" fmla="*/ 25 h 358"/>
                <a:gd name="T16" fmla="*/ 32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79"/>
                  </a:moveTo>
                  <a:lnTo>
                    <a:pt x="300" y="52"/>
                  </a:lnTo>
                  <a:lnTo>
                    <a:pt x="176" y="0"/>
                  </a:lnTo>
                  <a:lnTo>
                    <a:pt x="52" y="52"/>
                  </a:lnTo>
                  <a:lnTo>
                    <a:pt x="0" y="179"/>
                  </a:lnTo>
                  <a:lnTo>
                    <a:pt x="52" y="306"/>
                  </a:lnTo>
                  <a:lnTo>
                    <a:pt x="176" y="358"/>
                  </a:lnTo>
                  <a:lnTo>
                    <a:pt x="300" y="306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09" name="Freeform 123"/>
            <p:cNvSpPr>
              <a:spLocks/>
            </p:cNvSpPr>
            <p:nvPr/>
          </p:nvSpPr>
          <p:spPr bwMode="auto">
            <a:xfrm>
              <a:off x="4082" y="2368"/>
              <a:ext cx="4" cy="21"/>
            </a:xfrm>
            <a:custGeom>
              <a:avLst/>
              <a:gdLst>
                <a:gd name="T0" fmla="*/ 0 w 52"/>
                <a:gd name="T1" fmla="*/ 11 h 254"/>
                <a:gd name="T2" fmla="*/ 4 w 52"/>
                <a:gd name="T3" fmla="*/ 21 h 254"/>
                <a:gd name="T4" fmla="*/ 4 w 52"/>
                <a:gd name="T5" fmla="*/ 0 h 254"/>
                <a:gd name="T6" fmla="*/ 0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0" y="127"/>
                  </a:moveTo>
                  <a:lnTo>
                    <a:pt x="52" y="254"/>
                  </a:lnTo>
                  <a:lnTo>
                    <a:pt x="52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10" name="Freeform 124"/>
            <p:cNvSpPr>
              <a:spLocks/>
            </p:cNvSpPr>
            <p:nvPr/>
          </p:nvSpPr>
          <p:spPr bwMode="auto">
            <a:xfrm>
              <a:off x="4082" y="2368"/>
              <a:ext cx="4" cy="21"/>
            </a:xfrm>
            <a:custGeom>
              <a:avLst/>
              <a:gdLst>
                <a:gd name="T0" fmla="*/ 0 w 52"/>
                <a:gd name="T1" fmla="*/ 11 h 254"/>
                <a:gd name="T2" fmla="*/ 4 w 52"/>
                <a:gd name="T3" fmla="*/ 21 h 254"/>
                <a:gd name="T4" fmla="*/ 4 w 52"/>
                <a:gd name="T5" fmla="*/ 0 h 254"/>
                <a:gd name="T6" fmla="*/ 0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0" y="127"/>
                  </a:moveTo>
                  <a:lnTo>
                    <a:pt x="52" y="254"/>
                  </a:lnTo>
                  <a:lnTo>
                    <a:pt x="52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11" name="Freeform 125"/>
            <p:cNvSpPr>
              <a:spLocks/>
            </p:cNvSpPr>
            <p:nvPr/>
          </p:nvSpPr>
          <p:spPr bwMode="auto">
            <a:xfrm>
              <a:off x="4086" y="2368"/>
              <a:ext cx="12" cy="25"/>
            </a:xfrm>
            <a:custGeom>
              <a:avLst/>
              <a:gdLst>
                <a:gd name="T0" fmla="*/ 12 w 124"/>
                <a:gd name="T1" fmla="*/ 25 h 306"/>
                <a:gd name="T2" fmla="*/ 0 w 124"/>
                <a:gd name="T3" fmla="*/ 0 h 306"/>
                <a:gd name="T4" fmla="*/ 0 w 124"/>
                <a:gd name="T5" fmla="*/ 21 h 306"/>
                <a:gd name="T6" fmla="*/ 12 w 124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124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4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12" name="Freeform 126"/>
            <p:cNvSpPr>
              <a:spLocks/>
            </p:cNvSpPr>
            <p:nvPr/>
          </p:nvSpPr>
          <p:spPr bwMode="auto">
            <a:xfrm>
              <a:off x="4086" y="2368"/>
              <a:ext cx="12" cy="25"/>
            </a:xfrm>
            <a:custGeom>
              <a:avLst/>
              <a:gdLst>
                <a:gd name="T0" fmla="*/ 12 w 124"/>
                <a:gd name="T1" fmla="*/ 25 h 306"/>
                <a:gd name="T2" fmla="*/ 0 w 124"/>
                <a:gd name="T3" fmla="*/ 0 h 306"/>
                <a:gd name="T4" fmla="*/ 0 w 124"/>
                <a:gd name="T5" fmla="*/ 21 h 306"/>
                <a:gd name="T6" fmla="*/ 12 w 124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124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4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13" name="Freeform 127"/>
            <p:cNvSpPr>
              <a:spLocks/>
            </p:cNvSpPr>
            <p:nvPr/>
          </p:nvSpPr>
          <p:spPr bwMode="auto">
            <a:xfrm>
              <a:off x="4086" y="2364"/>
              <a:ext cx="12" cy="29"/>
            </a:xfrm>
            <a:custGeom>
              <a:avLst/>
              <a:gdLst>
                <a:gd name="T0" fmla="*/ 0 w 124"/>
                <a:gd name="T1" fmla="*/ 4 h 358"/>
                <a:gd name="T2" fmla="*/ 12 w 124"/>
                <a:gd name="T3" fmla="*/ 29 h 358"/>
                <a:gd name="T4" fmla="*/ 12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2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14" name="Freeform 128"/>
            <p:cNvSpPr>
              <a:spLocks/>
            </p:cNvSpPr>
            <p:nvPr/>
          </p:nvSpPr>
          <p:spPr bwMode="auto">
            <a:xfrm>
              <a:off x="4086" y="2364"/>
              <a:ext cx="12" cy="29"/>
            </a:xfrm>
            <a:custGeom>
              <a:avLst/>
              <a:gdLst>
                <a:gd name="T0" fmla="*/ 0 w 124"/>
                <a:gd name="T1" fmla="*/ 4 h 358"/>
                <a:gd name="T2" fmla="*/ 12 w 124"/>
                <a:gd name="T3" fmla="*/ 29 h 358"/>
                <a:gd name="T4" fmla="*/ 12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2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15" name="Freeform 129"/>
            <p:cNvSpPr>
              <a:spLocks/>
            </p:cNvSpPr>
            <p:nvPr/>
          </p:nvSpPr>
          <p:spPr bwMode="auto">
            <a:xfrm>
              <a:off x="4098" y="2364"/>
              <a:ext cx="11" cy="29"/>
            </a:xfrm>
            <a:custGeom>
              <a:avLst/>
              <a:gdLst>
                <a:gd name="T0" fmla="*/ 11 w 124"/>
                <a:gd name="T1" fmla="*/ 25 h 358"/>
                <a:gd name="T2" fmla="*/ 0 w 124"/>
                <a:gd name="T3" fmla="*/ 0 h 358"/>
                <a:gd name="T4" fmla="*/ 0 w 124"/>
                <a:gd name="T5" fmla="*/ 29 h 358"/>
                <a:gd name="T6" fmla="*/ 11 w 124"/>
                <a:gd name="T7" fmla="*/ 25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16" name="Freeform 130"/>
            <p:cNvSpPr>
              <a:spLocks/>
            </p:cNvSpPr>
            <p:nvPr/>
          </p:nvSpPr>
          <p:spPr bwMode="auto">
            <a:xfrm>
              <a:off x="4098" y="2364"/>
              <a:ext cx="11" cy="29"/>
            </a:xfrm>
            <a:custGeom>
              <a:avLst/>
              <a:gdLst>
                <a:gd name="T0" fmla="*/ 11 w 124"/>
                <a:gd name="T1" fmla="*/ 25 h 358"/>
                <a:gd name="T2" fmla="*/ 0 w 124"/>
                <a:gd name="T3" fmla="*/ 0 h 358"/>
                <a:gd name="T4" fmla="*/ 0 w 124"/>
                <a:gd name="T5" fmla="*/ 29 h 358"/>
                <a:gd name="T6" fmla="*/ 11 w 124"/>
                <a:gd name="T7" fmla="*/ 25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17" name="Freeform 131"/>
            <p:cNvSpPr>
              <a:spLocks/>
            </p:cNvSpPr>
            <p:nvPr/>
          </p:nvSpPr>
          <p:spPr bwMode="auto">
            <a:xfrm>
              <a:off x="4098" y="2364"/>
              <a:ext cx="11" cy="25"/>
            </a:xfrm>
            <a:custGeom>
              <a:avLst/>
              <a:gdLst>
                <a:gd name="T0" fmla="*/ 0 w 124"/>
                <a:gd name="T1" fmla="*/ 0 h 306"/>
                <a:gd name="T2" fmla="*/ 11 w 124"/>
                <a:gd name="T3" fmla="*/ 25 h 306"/>
                <a:gd name="T4" fmla="*/ 11 w 124"/>
                <a:gd name="T5" fmla="*/ 4 h 306"/>
                <a:gd name="T6" fmla="*/ 0 w 124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0" y="0"/>
                  </a:moveTo>
                  <a:lnTo>
                    <a:pt x="124" y="306"/>
                  </a:lnTo>
                  <a:lnTo>
                    <a:pt x="124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18" name="Freeform 132"/>
            <p:cNvSpPr>
              <a:spLocks/>
            </p:cNvSpPr>
            <p:nvPr/>
          </p:nvSpPr>
          <p:spPr bwMode="auto">
            <a:xfrm>
              <a:off x="4098" y="2364"/>
              <a:ext cx="11" cy="25"/>
            </a:xfrm>
            <a:custGeom>
              <a:avLst/>
              <a:gdLst>
                <a:gd name="T0" fmla="*/ 0 w 124"/>
                <a:gd name="T1" fmla="*/ 0 h 306"/>
                <a:gd name="T2" fmla="*/ 11 w 124"/>
                <a:gd name="T3" fmla="*/ 25 h 306"/>
                <a:gd name="T4" fmla="*/ 11 w 124"/>
                <a:gd name="T5" fmla="*/ 4 h 306"/>
                <a:gd name="T6" fmla="*/ 0 w 124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0" y="0"/>
                  </a:moveTo>
                  <a:lnTo>
                    <a:pt x="124" y="306"/>
                  </a:lnTo>
                  <a:lnTo>
                    <a:pt x="124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19" name="Freeform 133"/>
            <p:cNvSpPr>
              <a:spLocks/>
            </p:cNvSpPr>
            <p:nvPr/>
          </p:nvSpPr>
          <p:spPr bwMode="auto">
            <a:xfrm>
              <a:off x="4109" y="2368"/>
              <a:ext cx="5" cy="21"/>
            </a:xfrm>
            <a:custGeom>
              <a:avLst/>
              <a:gdLst>
                <a:gd name="T0" fmla="*/ 5 w 51"/>
                <a:gd name="T1" fmla="*/ 11 h 254"/>
                <a:gd name="T2" fmla="*/ 0 w 51"/>
                <a:gd name="T3" fmla="*/ 0 h 254"/>
                <a:gd name="T4" fmla="*/ 0 w 51"/>
                <a:gd name="T5" fmla="*/ 21 h 254"/>
                <a:gd name="T6" fmla="*/ 5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51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1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20" name="Freeform 134"/>
            <p:cNvSpPr>
              <a:spLocks/>
            </p:cNvSpPr>
            <p:nvPr/>
          </p:nvSpPr>
          <p:spPr bwMode="auto">
            <a:xfrm>
              <a:off x="4109" y="2368"/>
              <a:ext cx="5" cy="21"/>
            </a:xfrm>
            <a:custGeom>
              <a:avLst/>
              <a:gdLst>
                <a:gd name="T0" fmla="*/ 5 w 51"/>
                <a:gd name="T1" fmla="*/ 11 h 254"/>
                <a:gd name="T2" fmla="*/ 0 w 51"/>
                <a:gd name="T3" fmla="*/ 0 h 254"/>
                <a:gd name="T4" fmla="*/ 0 w 51"/>
                <a:gd name="T5" fmla="*/ 21 h 254"/>
                <a:gd name="T6" fmla="*/ 5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51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21" name="Freeform 135"/>
            <p:cNvSpPr>
              <a:spLocks/>
            </p:cNvSpPr>
            <p:nvPr/>
          </p:nvSpPr>
          <p:spPr bwMode="auto">
            <a:xfrm>
              <a:off x="4075" y="2479"/>
              <a:ext cx="4" cy="21"/>
            </a:xfrm>
            <a:custGeom>
              <a:avLst/>
              <a:gdLst>
                <a:gd name="T0" fmla="*/ 0 w 51"/>
                <a:gd name="T1" fmla="*/ 11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7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22" name="Freeform 136"/>
            <p:cNvSpPr>
              <a:spLocks/>
            </p:cNvSpPr>
            <p:nvPr/>
          </p:nvSpPr>
          <p:spPr bwMode="auto">
            <a:xfrm>
              <a:off x="4075" y="2479"/>
              <a:ext cx="4" cy="21"/>
            </a:xfrm>
            <a:custGeom>
              <a:avLst/>
              <a:gdLst>
                <a:gd name="T0" fmla="*/ 0 w 51"/>
                <a:gd name="T1" fmla="*/ 11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7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23" name="Freeform 137"/>
            <p:cNvSpPr>
              <a:spLocks/>
            </p:cNvSpPr>
            <p:nvPr/>
          </p:nvSpPr>
          <p:spPr bwMode="auto">
            <a:xfrm>
              <a:off x="4079" y="2479"/>
              <a:ext cx="12" cy="25"/>
            </a:xfrm>
            <a:custGeom>
              <a:avLst/>
              <a:gdLst>
                <a:gd name="T0" fmla="*/ 12 w 124"/>
                <a:gd name="T1" fmla="*/ 25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24" name="Freeform 138"/>
            <p:cNvSpPr>
              <a:spLocks/>
            </p:cNvSpPr>
            <p:nvPr/>
          </p:nvSpPr>
          <p:spPr bwMode="auto">
            <a:xfrm>
              <a:off x="4079" y="2479"/>
              <a:ext cx="12" cy="25"/>
            </a:xfrm>
            <a:custGeom>
              <a:avLst/>
              <a:gdLst>
                <a:gd name="T0" fmla="*/ 12 w 124"/>
                <a:gd name="T1" fmla="*/ 25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25" name="Freeform 139"/>
            <p:cNvSpPr>
              <a:spLocks/>
            </p:cNvSpPr>
            <p:nvPr/>
          </p:nvSpPr>
          <p:spPr bwMode="auto">
            <a:xfrm>
              <a:off x="4079" y="2475"/>
              <a:ext cx="12" cy="29"/>
            </a:xfrm>
            <a:custGeom>
              <a:avLst/>
              <a:gdLst>
                <a:gd name="T0" fmla="*/ 0 w 124"/>
                <a:gd name="T1" fmla="*/ 4 h 357"/>
                <a:gd name="T2" fmla="*/ 12 w 124"/>
                <a:gd name="T3" fmla="*/ 29 h 357"/>
                <a:gd name="T4" fmla="*/ 12 w 124"/>
                <a:gd name="T5" fmla="*/ 0 h 357"/>
                <a:gd name="T6" fmla="*/ 0 w 124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0" y="52"/>
                  </a:moveTo>
                  <a:lnTo>
                    <a:pt x="124" y="357"/>
                  </a:lnTo>
                  <a:lnTo>
                    <a:pt x="124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26" name="Freeform 140"/>
            <p:cNvSpPr>
              <a:spLocks/>
            </p:cNvSpPr>
            <p:nvPr/>
          </p:nvSpPr>
          <p:spPr bwMode="auto">
            <a:xfrm>
              <a:off x="4079" y="2475"/>
              <a:ext cx="12" cy="29"/>
            </a:xfrm>
            <a:custGeom>
              <a:avLst/>
              <a:gdLst>
                <a:gd name="T0" fmla="*/ 0 w 124"/>
                <a:gd name="T1" fmla="*/ 4 h 357"/>
                <a:gd name="T2" fmla="*/ 12 w 124"/>
                <a:gd name="T3" fmla="*/ 29 h 357"/>
                <a:gd name="T4" fmla="*/ 12 w 124"/>
                <a:gd name="T5" fmla="*/ 0 h 357"/>
                <a:gd name="T6" fmla="*/ 0 w 124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0" y="52"/>
                  </a:moveTo>
                  <a:lnTo>
                    <a:pt x="124" y="357"/>
                  </a:lnTo>
                  <a:lnTo>
                    <a:pt x="124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27" name="Freeform 141"/>
            <p:cNvSpPr>
              <a:spLocks/>
            </p:cNvSpPr>
            <p:nvPr/>
          </p:nvSpPr>
          <p:spPr bwMode="auto">
            <a:xfrm>
              <a:off x="4091" y="2475"/>
              <a:ext cx="11" cy="29"/>
            </a:xfrm>
            <a:custGeom>
              <a:avLst/>
              <a:gdLst>
                <a:gd name="T0" fmla="*/ 11 w 124"/>
                <a:gd name="T1" fmla="*/ 25 h 357"/>
                <a:gd name="T2" fmla="*/ 0 w 124"/>
                <a:gd name="T3" fmla="*/ 0 h 357"/>
                <a:gd name="T4" fmla="*/ 0 w 124"/>
                <a:gd name="T5" fmla="*/ 29 h 357"/>
                <a:gd name="T6" fmla="*/ 11 w 124"/>
                <a:gd name="T7" fmla="*/ 25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124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28" name="Freeform 142"/>
            <p:cNvSpPr>
              <a:spLocks/>
            </p:cNvSpPr>
            <p:nvPr/>
          </p:nvSpPr>
          <p:spPr bwMode="auto">
            <a:xfrm>
              <a:off x="4091" y="2475"/>
              <a:ext cx="11" cy="29"/>
            </a:xfrm>
            <a:custGeom>
              <a:avLst/>
              <a:gdLst>
                <a:gd name="T0" fmla="*/ 11 w 124"/>
                <a:gd name="T1" fmla="*/ 25 h 357"/>
                <a:gd name="T2" fmla="*/ 0 w 124"/>
                <a:gd name="T3" fmla="*/ 0 h 357"/>
                <a:gd name="T4" fmla="*/ 0 w 124"/>
                <a:gd name="T5" fmla="*/ 29 h 357"/>
                <a:gd name="T6" fmla="*/ 11 w 124"/>
                <a:gd name="T7" fmla="*/ 25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124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29" name="Freeform 143"/>
            <p:cNvSpPr>
              <a:spLocks/>
            </p:cNvSpPr>
            <p:nvPr/>
          </p:nvSpPr>
          <p:spPr bwMode="auto">
            <a:xfrm>
              <a:off x="4091" y="2475"/>
              <a:ext cx="11" cy="25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5 h 305"/>
                <a:gd name="T4" fmla="*/ 11 w 124"/>
                <a:gd name="T5" fmla="*/ 4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30" name="Freeform 144"/>
            <p:cNvSpPr>
              <a:spLocks/>
            </p:cNvSpPr>
            <p:nvPr/>
          </p:nvSpPr>
          <p:spPr bwMode="auto">
            <a:xfrm>
              <a:off x="4091" y="2475"/>
              <a:ext cx="11" cy="25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5 h 305"/>
                <a:gd name="T4" fmla="*/ 11 w 124"/>
                <a:gd name="T5" fmla="*/ 4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31" name="Freeform 145"/>
            <p:cNvSpPr>
              <a:spLocks/>
            </p:cNvSpPr>
            <p:nvPr/>
          </p:nvSpPr>
          <p:spPr bwMode="auto">
            <a:xfrm>
              <a:off x="4102" y="2479"/>
              <a:ext cx="5" cy="21"/>
            </a:xfrm>
            <a:custGeom>
              <a:avLst/>
              <a:gdLst>
                <a:gd name="T0" fmla="*/ 5 w 52"/>
                <a:gd name="T1" fmla="*/ 11 h 253"/>
                <a:gd name="T2" fmla="*/ 0 w 52"/>
                <a:gd name="T3" fmla="*/ 0 h 253"/>
                <a:gd name="T4" fmla="*/ 0 w 52"/>
                <a:gd name="T5" fmla="*/ 21 h 253"/>
                <a:gd name="T6" fmla="*/ 5 w 52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3"/>
                <a:gd name="T14" fmla="*/ 52 w 52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3">
                  <a:moveTo>
                    <a:pt x="52" y="127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32" name="Freeform 146"/>
            <p:cNvSpPr>
              <a:spLocks/>
            </p:cNvSpPr>
            <p:nvPr/>
          </p:nvSpPr>
          <p:spPr bwMode="auto">
            <a:xfrm>
              <a:off x="4102" y="2479"/>
              <a:ext cx="5" cy="21"/>
            </a:xfrm>
            <a:custGeom>
              <a:avLst/>
              <a:gdLst>
                <a:gd name="T0" fmla="*/ 5 w 52"/>
                <a:gd name="T1" fmla="*/ 11 h 253"/>
                <a:gd name="T2" fmla="*/ 0 w 52"/>
                <a:gd name="T3" fmla="*/ 0 h 253"/>
                <a:gd name="T4" fmla="*/ 0 w 52"/>
                <a:gd name="T5" fmla="*/ 21 h 253"/>
                <a:gd name="T6" fmla="*/ 5 w 52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3"/>
                <a:gd name="T14" fmla="*/ 52 w 52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3">
                  <a:moveTo>
                    <a:pt x="52" y="127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33" name="Freeform 147"/>
            <p:cNvSpPr>
              <a:spLocks/>
            </p:cNvSpPr>
            <p:nvPr/>
          </p:nvSpPr>
          <p:spPr bwMode="auto">
            <a:xfrm>
              <a:off x="4075" y="2475"/>
              <a:ext cx="32" cy="29"/>
            </a:xfrm>
            <a:custGeom>
              <a:avLst/>
              <a:gdLst>
                <a:gd name="T0" fmla="*/ 32 w 351"/>
                <a:gd name="T1" fmla="*/ 15 h 357"/>
                <a:gd name="T2" fmla="*/ 27 w 351"/>
                <a:gd name="T3" fmla="*/ 4 h 357"/>
                <a:gd name="T4" fmla="*/ 16 w 351"/>
                <a:gd name="T5" fmla="*/ 0 h 357"/>
                <a:gd name="T6" fmla="*/ 5 w 351"/>
                <a:gd name="T7" fmla="*/ 4 h 357"/>
                <a:gd name="T8" fmla="*/ 0 w 351"/>
                <a:gd name="T9" fmla="*/ 15 h 357"/>
                <a:gd name="T10" fmla="*/ 5 w 351"/>
                <a:gd name="T11" fmla="*/ 25 h 357"/>
                <a:gd name="T12" fmla="*/ 16 w 351"/>
                <a:gd name="T13" fmla="*/ 29 h 357"/>
                <a:gd name="T14" fmla="*/ 27 w 351"/>
                <a:gd name="T15" fmla="*/ 25 h 357"/>
                <a:gd name="T16" fmla="*/ 32 w 351"/>
                <a:gd name="T17" fmla="*/ 15 h 3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7"/>
                <a:gd name="T29" fmla="*/ 351 w 351"/>
                <a:gd name="T30" fmla="*/ 357 h 3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7">
                  <a:moveTo>
                    <a:pt x="351" y="179"/>
                  </a:moveTo>
                  <a:lnTo>
                    <a:pt x="299" y="52"/>
                  </a:lnTo>
                  <a:lnTo>
                    <a:pt x="175" y="0"/>
                  </a:lnTo>
                  <a:lnTo>
                    <a:pt x="51" y="52"/>
                  </a:lnTo>
                  <a:lnTo>
                    <a:pt x="0" y="179"/>
                  </a:lnTo>
                  <a:lnTo>
                    <a:pt x="51" y="305"/>
                  </a:lnTo>
                  <a:lnTo>
                    <a:pt x="175" y="357"/>
                  </a:lnTo>
                  <a:lnTo>
                    <a:pt x="299" y="305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34" name="Freeform 148"/>
            <p:cNvSpPr>
              <a:spLocks/>
            </p:cNvSpPr>
            <p:nvPr/>
          </p:nvSpPr>
          <p:spPr bwMode="auto">
            <a:xfrm>
              <a:off x="3995" y="2704"/>
              <a:ext cx="32" cy="30"/>
            </a:xfrm>
            <a:custGeom>
              <a:avLst/>
              <a:gdLst>
                <a:gd name="T0" fmla="*/ 32 w 351"/>
                <a:gd name="T1" fmla="*/ 15 h 357"/>
                <a:gd name="T2" fmla="*/ 27 w 351"/>
                <a:gd name="T3" fmla="*/ 4 h 357"/>
                <a:gd name="T4" fmla="*/ 16 w 351"/>
                <a:gd name="T5" fmla="*/ 0 h 357"/>
                <a:gd name="T6" fmla="*/ 5 w 351"/>
                <a:gd name="T7" fmla="*/ 4 h 357"/>
                <a:gd name="T8" fmla="*/ 0 w 351"/>
                <a:gd name="T9" fmla="*/ 15 h 357"/>
                <a:gd name="T10" fmla="*/ 5 w 351"/>
                <a:gd name="T11" fmla="*/ 26 h 357"/>
                <a:gd name="T12" fmla="*/ 16 w 351"/>
                <a:gd name="T13" fmla="*/ 30 h 357"/>
                <a:gd name="T14" fmla="*/ 27 w 351"/>
                <a:gd name="T15" fmla="*/ 26 h 357"/>
                <a:gd name="T16" fmla="*/ 32 w 351"/>
                <a:gd name="T17" fmla="*/ 15 h 3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7"/>
                <a:gd name="T29" fmla="*/ 351 w 351"/>
                <a:gd name="T30" fmla="*/ 357 h 3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7">
                  <a:moveTo>
                    <a:pt x="351" y="179"/>
                  </a:moveTo>
                  <a:lnTo>
                    <a:pt x="300" y="52"/>
                  </a:lnTo>
                  <a:lnTo>
                    <a:pt x="175" y="0"/>
                  </a:lnTo>
                  <a:lnTo>
                    <a:pt x="51" y="52"/>
                  </a:lnTo>
                  <a:lnTo>
                    <a:pt x="0" y="179"/>
                  </a:lnTo>
                  <a:lnTo>
                    <a:pt x="51" y="306"/>
                  </a:lnTo>
                  <a:lnTo>
                    <a:pt x="175" y="357"/>
                  </a:lnTo>
                  <a:lnTo>
                    <a:pt x="300" y="306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35" name="Freeform 149"/>
            <p:cNvSpPr>
              <a:spLocks/>
            </p:cNvSpPr>
            <p:nvPr/>
          </p:nvSpPr>
          <p:spPr bwMode="auto">
            <a:xfrm>
              <a:off x="3995" y="2708"/>
              <a:ext cx="5" cy="22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2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36" name="Freeform 150"/>
            <p:cNvSpPr>
              <a:spLocks/>
            </p:cNvSpPr>
            <p:nvPr/>
          </p:nvSpPr>
          <p:spPr bwMode="auto">
            <a:xfrm>
              <a:off x="3995" y="2708"/>
              <a:ext cx="5" cy="22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2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37" name="Freeform 151"/>
            <p:cNvSpPr>
              <a:spLocks/>
            </p:cNvSpPr>
            <p:nvPr/>
          </p:nvSpPr>
          <p:spPr bwMode="auto">
            <a:xfrm>
              <a:off x="4000" y="2708"/>
              <a:ext cx="11" cy="26"/>
            </a:xfrm>
            <a:custGeom>
              <a:avLst/>
              <a:gdLst>
                <a:gd name="T0" fmla="*/ 11 w 124"/>
                <a:gd name="T1" fmla="*/ 26 h 305"/>
                <a:gd name="T2" fmla="*/ 0 w 124"/>
                <a:gd name="T3" fmla="*/ 0 h 305"/>
                <a:gd name="T4" fmla="*/ 0 w 124"/>
                <a:gd name="T5" fmla="*/ 22 h 305"/>
                <a:gd name="T6" fmla="*/ 11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38" name="Freeform 152"/>
            <p:cNvSpPr>
              <a:spLocks/>
            </p:cNvSpPr>
            <p:nvPr/>
          </p:nvSpPr>
          <p:spPr bwMode="auto">
            <a:xfrm>
              <a:off x="4000" y="2708"/>
              <a:ext cx="11" cy="26"/>
            </a:xfrm>
            <a:custGeom>
              <a:avLst/>
              <a:gdLst>
                <a:gd name="T0" fmla="*/ 11 w 124"/>
                <a:gd name="T1" fmla="*/ 26 h 305"/>
                <a:gd name="T2" fmla="*/ 0 w 124"/>
                <a:gd name="T3" fmla="*/ 0 h 305"/>
                <a:gd name="T4" fmla="*/ 0 w 124"/>
                <a:gd name="T5" fmla="*/ 22 h 305"/>
                <a:gd name="T6" fmla="*/ 11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39" name="Freeform 153"/>
            <p:cNvSpPr>
              <a:spLocks/>
            </p:cNvSpPr>
            <p:nvPr/>
          </p:nvSpPr>
          <p:spPr bwMode="auto">
            <a:xfrm>
              <a:off x="4000" y="2704"/>
              <a:ext cx="11" cy="30"/>
            </a:xfrm>
            <a:custGeom>
              <a:avLst/>
              <a:gdLst>
                <a:gd name="T0" fmla="*/ 0 w 124"/>
                <a:gd name="T1" fmla="*/ 4 h 357"/>
                <a:gd name="T2" fmla="*/ 11 w 124"/>
                <a:gd name="T3" fmla="*/ 30 h 357"/>
                <a:gd name="T4" fmla="*/ 11 w 124"/>
                <a:gd name="T5" fmla="*/ 0 h 357"/>
                <a:gd name="T6" fmla="*/ 0 w 124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0" y="52"/>
                  </a:moveTo>
                  <a:lnTo>
                    <a:pt x="124" y="357"/>
                  </a:lnTo>
                  <a:lnTo>
                    <a:pt x="124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40" name="Freeform 154"/>
            <p:cNvSpPr>
              <a:spLocks/>
            </p:cNvSpPr>
            <p:nvPr/>
          </p:nvSpPr>
          <p:spPr bwMode="auto">
            <a:xfrm>
              <a:off x="4000" y="2704"/>
              <a:ext cx="11" cy="30"/>
            </a:xfrm>
            <a:custGeom>
              <a:avLst/>
              <a:gdLst>
                <a:gd name="T0" fmla="*/ 0 w 124"/>
                <a:gd name="T1" fmla="*/ 4 h 357"/>
                <a:gd name="T2" fmla="*/ 11 w 124"/>
                <a:gd name="T3" fmla="*/ 30 h 357"/>
                <a:gd name="T4" fmla="*/ 11 w 124"/>
                <a:gd name="T5" fmla="*/ 0 h 357"/>
                <a:gd name="T6" fmla="*/ 0 w 124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0" y="52"/>
                  </a:moveTo>
                  <a:lnTo>
                    <a:pt x="124" y="357"/>
                  </a:lnTo>
                  <a:lnTo>
                    <a:pt x="124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41" name="Freeform 155"/>
            <p:cNvSpPr>
              <a:spLocks/>
            </p:cNvSpPr>
            <p:nvPr/>
          </p:nvSpPr>
          <p:spPr bwMode="auto">
            <a:xfrm>
              <a:off x="4011" y="2704"/>
              <a:ext cx="12" cy="30"/>
            </a:xfrm>
            <a:custGeom>
              <a:avLst/>
              <a:gdLst>
                <a:gd name="T0" fmla="*/ 12 w 125"/>
                <a:gd name="T1" fmla="*/ 26 h 357"/>
                <a:gd name="T2" fmla="*/ 0 w 125"/>
                <a:gd name="T3" fmla="*/ 0 h 357"/>
                <a:gd name="T4" fmla="*/ 0 w 125"/>
                <a:gd name="T5" fmla="*/ 30 h 357"/>
                <a:gd name="T6" fmla="*/ 12 w 125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125" y="306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5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42" name="Freeform 156"/>
            <p:cNvSpPr>
              <a:spLocks/>
            </p:cNvSpPr>
            <p:nvPr/>
          </p:nvSpPr>
          <p:spPr bwMode="auto">
            <a:xfrm>
              <a:off x="4011" y="2704"/>
              <a:ext cx="12" cy="30"/>
            </a:xfrm>
            <a:custGeom>
              <a:avLst/>
              <a:gdLst>
                <a:gd name="T0" fmla="*/ 12 w 125"/>
                <a:gd name="T1" fmla="*/ 26 h 357"/>
                <a:gd name="T2" fmla="*/ 0 w 125"/>
                <a:gd name="T3" fmla="*/ 0 h 357"/>
                <a:gd name="T4" fmla="*/ 0 w 125"/>
                <a:gd name="T5" fmla="*/ 30 h 357"/>
                <a:gd name="T6" fmla="*/ 12 w 125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125" y="306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5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43" name="Freeform 157"/>
            <p:cNvSpPr>
              <a:spLocks/>
            </p:cNvSpPr>
            <p:nvPr/>
          </p:nvSpPr>
          <p:spPr bwMode="auto">
            <a:xfrm>
              <a:off x="4011" y="2704"/>
              <a:ext cx="12" cy="26"/>
            </a:xfrm>
            <a:custGeom>
              <a:avLst/>
              <a:gdLst>
                <a:gd name="T0" fmla="*/ 0 w 125"/>
                <a:gd name="T1" fmla="*/ 0 h 306"/>
                <a:gd name="T2" fmla="*/ 12 w 125"/>
                <a:gd name="T3" fmla="*/ 26 h 306"/>
                <a:gd name="T4" fmla="*/ 12 w 125"/>
                <a:gd name="T5" fmla="*/ 4 h 306"/>
                <a:gd name="T6" fmla="*/ 0 w 125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0" y="0"/>
                  </a:moveTo>
                  <a:lnTo>
                    <a:pt x="125" y="306"/>
                  </a:lnTo>
                  <a:lnTo>
                    <a:pt x="125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44" name="Freeform 158"/>
            <p:cNvSpPr>
              <a:spLocks/>
            </p:cNvSpPr>
            <p:nvPr/>
          </p:nvSpPr>
          <p:spPr bwMode="auto">
            <a:xfrm>
              <a:off x="4011" y="2704"/>
              <a:ext cx="12" cy="26"/>
            </a:xfrm>
            <a:custGeom>
              <a:avLst/>
              <a:gdLst>
                <a:gd name="T0" fmla="*/ 0 w 125"/>
                <a:gd name="T1" fmla="*/ 0 h 306"/>
                <a:gd name="T2" fmla="*/ 12 w 125"/>
                <a:gd name="T3" fmla="*/ 26 h 306"/>
                <a:gd name="T4" fmla="*/ 12 w 125"/>
                <a:gd name="T5" fmla="*/ 4 h 306"/>
                <a:gd name="T6" fmla="*/ 0 w 125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0" y="0"/>
                  </a:moveTo>
                  <a:lnTo>
                    <a:pt x="125" y="306"/>
                  </a:lnTo>
                  <a:lnTo>
                    <a:pt x="125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45" name="Freeform 159"/>
            <p:cNvSpPr>
              <a:spLocks/>
            </p:cNvSpPr>
            <p:nvPr/>
          </p:nvSpPr>
          <p:spPr bwMode="auto">
            <a:xfrm>
              <a:off x="4023" y="2708"/>
              <a:ext cx="4" cy="22"/>
            </a:xfrm>
            <a:custGeom>
              <a:avLst/>
              <a:gdLst>
                <a:gd name="T0" fmla="*/ 4 w 51"/>
                <a:gd name="T1" fmla="*/ 11 h 254"/>
                <a:gd name="T2" fmla="*/ 0 w 51"/>
                <a:gd name="T3" fmla="*/ 0 h 254"/>
                <a:gd name="T4" fmla="*/ 0 w 51"/>
                <a:gd name="T5" fmla="*/ 22 h 254"/>
                <a:gd name="T6" fmla="*/ 4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51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1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46" name="Freeform 160"/>
            <p:cNvSpPr>
              <a:spLocks/>
            </p:cNvSpPr>
            <p:nvPr/>
          </p:nvSpPr>
          <p:spPr bwMode="auto">
            <a:xfrm>
              <a:off x="4023" y="2708"/>
              <a:ext cx="4" cy="22"/>
            </a:xfrm>
            <a:custGeom>
              <a:avLst/>
              <a:gdLst>
                <a:gd name="T0" fmla="*/ 4 w 51"/>
                <a:gd name="T1" fmla="*/ 11 h 254"/>
                <a:gd name="T2" fmla="*/ 0 w 51"/>
                <a:gd name="T3" fmla="*/ 0 h 254"/>
                <a:gd name="T4" fmla="*/ 0 w 51"/>
                <a:gd name="T5" fmla="*/ 22 h 254"/>
                <a:gd name="T6" fmla="*/ 4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51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47" name="Freeform 161"/>
            <p:cNvSpPr>
              <a:spLocks/>
            </p:cNvSpPr>
            <p:nvPr/>
          </p:nvSpPr>
          <p:spPr bwMode="auto">
            <a:xfrm>
              <a:off x="4020" y="2000"/>
              <a:ext cx="32" cy="30"/>
            </a:xfrm>
            <a:custGeom>
              <a:avLst/>
              <a:gdLst>
                <a:gd name="T0" fmla="*/ 32 w 351"/>
                <a:gd name="T1" fmla="*/ 15 h 357"/>
                <a:gd name="T2" fmla="*/ 27 w 351"/>
                <a:gd name="T3" fmla="*/ 4 h 357"/>
                <a:gd name="T4" fmla="*/ 16 w 351"/>
                <a:gd name="T5" fmla="*/ 0 h 357"/>
                <a:gd name="T6" fmla="*/ 5 w 351"/>
                <a:gd name="T7" fmla="*/ 4 h 357"/>
                <a:gd name="T8" fmla="*/ 0 w 351"/>
                <a:gd name="T9" fmla="*/ 15 h 357"/>
                <a:gd name="T10" fmla="*/ 5 w 351"/>
                <a:gd name="T11" fmla="*/ 26 h 357"/>
                <a:gd name="T12" fmla="*/ 16 w 351"/>
                <a:gd name="T13" fmla="*/ 30 h 357"/>
                <a:gd name="T14" fmla="*/ 27 w 351"/>
                <a:gd name="T15" fmla="*/ 26 h 357"/>
                <a:gd name="T16" fmla="*/ 32 w 351"/>
                <a:gd name="T17" fmla="*/ 15 h 3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7"/>
                <a:gd name="T29" fmla="*/ 351 w 351"/>
                <a:gd name="T30" fmla="*/ 357 h 3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7">
                  <a:moveTo>
                    <a:pt x="351" y="178"/>
                  </a:moveTo>
                  <a:lnTo>
                    <a:pt x="300" y="52"/>
                  </a:lnTo>
                  <a:lnTo>
                    <a:pt x="175" y="0"/>
                  </a:lnTo>
                  <a:lnTo>
                    <a:pt x="51" y="52"/>
                  </a:lnTo>
                  <a:lnTo>
                    <a:pt x="0" y="178"/>
                  </a:lnTo>
                  <a:lnTo>
                    <a:pt x="51" y="305"/>
                  </a:lnTo>
                  <a:lnTo>
                    <a:pt x="175" y="357"/>
                  </a:lnTo>
                  <a:lnTo>
                    <a:pt x="300" y="305"/>
                  </a:lnTo>
                  <a:lnTo>
                    <a:pt x="351" y="1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48" name="Freeform 162"/>
            <p:cNvSpPr>
              <a:spLocks/>
            </p:cNvSpPr>
            <p:nvPr/>
          </p:nvSpPr>
          <p:spPr bwMode="auto">
            <a:xfrm>
              <a:off x="4020" y="2005"/>
              <a:ext cx="4" cy="21"/>
            </a:xfrm>
            <a:custGeom>
              <a:avLst/>
              <a:gdLst>
                <a:gd name="T0" fmla="*/ 0 w 51"/>
                <a:gd name="T1" fmla="*/ 10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6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49" name="Freeform 163"/>
            <p:cNvSpPr>
              <a:spLocks/>
            </p:cNvSpPr>
            <p:nvPr/>
          </p:nvSpPr>
          <p:spPr bwMode="auto">
            <a:xfrm>
              <a:off x="4020" y="2005"/>
              <a:ext cx="4" cy="21"/>
            </a:xfrm>
            <a:custGeom>
              <a:avLst/>
              <a:gdLst>
                <a:gd name="T0" fmla="*/ 0 w 51"/>
                <a:gd name="T1" fmla="*/ 10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6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50" name="Freeform 164"/>
            <p:cNvSpPr>
              <a:spLocks/>
            </p:cNvSpPr>
            <p:nvPr/>
          </p:nvSpPr>
          <p:spPr bwMode="auto">
            <a:xfrm>
              <a:off x="4024" y="2005"/>
              <a:ext cx="12" cy="25"/>
            </a:xfrm>
            <a:custGeom>
              <a:avLst/>
              <a:gdLst>
                <a:gd name="T0" fmla="*/ 12 w 124"/>
                <a:gd name="T1" fmla="*/ 25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51" name="Freeform 165"/>
            <p:cNvSpPr>
              <a:spLocks/>
            </p:cNvSpPr>
            <p:nvPr/>
          </p:nvSpPr>
          <p:spPr bwMode="auto">
            <a:xfrm>
              <a:off x="4024" y="2005"/>
              <a:ext cx="12" cy="25"/>
            </a:xfrm>
            <a:custGeom>
              <a:avLst/>
              <a:gdLst>
                <a:gd name="T0" fmla="*/ 12 w 124"/>
                <a:gd name="T1" fmla="*/ 25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52" name="Freeform 166"/>
            <p:cNvSpPr>
              <a:spLocks/>
            </p:cNvSpPr>
            <p:nvPr/>
          </p:nvSpPr>
          <p:spPr bwMode="auto">
            <a:xfrm>
              <a:off x="4024" y="2000"/>
              <a:ext cx="12" cy="30"/>
            </a:xfrm>
            <a:custGeom>
              <a:avLst/>
              <a:gdLst>
                <a:gd name="T0" fmla="*/ 0 w 124"/>
                <a:gd name="T1" fmla="*/ 4 h 357"/>
                <a:gd name="T2" fmla="*/ 12 w 124"/>
                <a:gd name="T3" fmla="*/ 30 h 357"/>
                <a:gd name="T4" fmla="*/ 12 w 124"/>
                <a:gd name="T5" fmla="*/ 0 h 357"/>
                <a:gd name="T6" fmla="*/ 0 w 124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0" y="52"/>
                  </a:moveTo>
                  <a:lnTo>
                    <a:pt x="124" y="357"/>
                  </a:lnTo>
                  <a:lnTo>
                    <a:pt x="124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53" name="Freeform 167"/>
            <p:cNvSpPr>
              <a:spLocks/>
            </p:cNvSpPr>
            <p:nvPr/>
          </p:nvSpPr>
          <p:spPr bwMode="auto">
            <a:xfrm>
              <a:off x="4024" y="2000"/>
              <a:ext cx="12" cy="30"/>
            </a:xfrm>
            <a:custGeom>
              <a:avLst/>
              <a:gdLst>
                <a:gd name="T0" fmla="*/ 0 w 124"/>
                <a:gd name="T1" fmla="*/ 4 h 357"/>
                <a:gd name="T2" fmla="*/ 12 w 124"/>
                <a:gd name="T3" fmla="*/ 30 h 357"/>
                <a:gd name="T4" fmla="*/ 12 w 124"/>
                <a:gd name="T5" fmla="*/ 0 h 357"/>
                <a:gd name="T6" fmla="*/ 0 w 124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0" y="52"/>
                  </a:moveTo>
                  <a:lnTo>
                    <a:pt x="124" y="357"/>
                  </a:lnTo>
                  <a:lnTo>
                    <a:pt x="124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54" name="Freeform 168"/>
            <p:cNvSpPr>
              <a:spLocks/>
            </p:cNvSpPr>
            <p:nvPr/>
          </p:nvSpPr>
          <p:spPr bwMode="auto">
            <a:xfrm>
              <a:off x="4036" y="2000"/>
              <a:ext cx="11" cy="30"/>
            </a:xfrm>
            <a:custGeom>
              <a:avLst/>
              <a:gdLst>
                <a:gd name="T0" fmla="*/ 11 w 125"/>
                <a:gd name="T1" fmla="*/ 26 h 357"/>
                <a:gd name="T2" fmla="*/ 0 w 125"/>
                <a:gd name="T3" fmla="*/ 0 h 357"/>
                <a:gd name="T4" fmla="*/ 0 w 125"/>
                <a:gd name="T5" fmla="*/ 30 h 357"/>
                <a:gd name="T6" fmla="*/ 11 w 125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125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5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55" name="Freeform 169"/>
            <p:cNvSpPr>
              <a:spLocks/>
            </p:cNvSpPr>
            <p:nvPr/>
          </p:nvSpPr>
          <p:spPr bwMode="auto">
            <a:xfrm>
              <a:off x="4036" y="2000"/>
              <a:ext cx="11" cy="30"/>
            </a:xfrm>
            <a:custGeom>
              <a:avLst/>
              <a:gdLst>
                <a:gd name="T0" fmla="*/ 11 w 125"/>
                <a:gd name="T1" fmla="*/ 26 h 357"/>
                <a:gd name="T2" fmla="*/ 0 w 125"/>
                <a:gd name="T3" fmla="*/ 0 h 357"/>
                <a:gd name="T4" fmla="*/ 0 w 125"/>
                <a:gd name="T5" fmla="*/ 30 h 357"/>
                <a:gd name="T6" fmla="*/ 11 w 125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125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5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56" name="Freeform 170"/>
            <p:cNvSpPr>
              <a:spLocks/>
            </p:cNvSpPr>
            <p:nvPr/>
          </p:nvSpPr>
          <p:spPr bwMode="auto">
            <a:xfrm>
              <a:off x="4036" y="2000"/>
              <a:ext cx="11" cy="26"/>
            </a:xfrm>
            <a:custGeom>
              <a:avLst/>
              <a:gdLst>
                <a:gd name="T0" fmla="*/ 0 w 125"/>
                <a:gd name="T1" fmla="*/ 0 h 305"/>
                <a:gd name="T2" fmla="*/ 11 w 125"/>
                <a:gd name="T3" fmla="*/ 26 h 305"/>
                <a:gd name="T4" fmla="*/ 11 w 125"/>
                <a:gd name="T5" fmla="*/ 4 h 305"/>
                <a:gd name="T6" fmla="*/ 0 w 125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0" y="0"/>
                  </a:moveTo>
                  <a:lnTo>
                    <a:pt x="125" y="305"/>
                  </a:lnTo>
                  <a:lnTo>
                    <a:pt x="125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57" name="Freeform 171"/>
            <p:cNvSpPr>
              <a:spLocks/>
            </p:cNvSpPr>
            <p:nvPr/>
          </p:nvSpPr>
          <p:spPr bwMode="auto">
            <a:xfrm>
              <a:off x="4036" y="2000"/>
              <a:ext cx="11" cy="26"/>
            </a:xfrm>
            <a:custGeom>
              <a:avLst/>
              <a:gdLst>
                <a:gd name="T0" fmla="*/ 0 w 125"/>
                <a:gd name="T1" fmla="*/ 0 h 305"/>
                <a:gd name="T2" fmla="*/ 11 w 125"/>
                <a:gd name="T3" fmla="*/ 26 h 305"/>
                <a:gd name="T4" fmla="*/ 11 w 125"/>
                <a:gd name="T5" fmla="*/ 4 h 305"/>
                <a:gd name="T6" fmla="*/ 0 w 125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0" y="0"/>
                  </a:moveTo>
                  <a:lnTo>
                    <a:pt x="125" y="305"/>
                  </a:lnTo>
                  <a:lnTo>
                    <a:pt x="125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58" name="Freeform 172"/>
            <p:cNvSpPr>
              <a:spLocks/>
            </p:cNvSpPr>
            <p:nvPr/>
          </p:nvSpPr>
          <p:spPr bwMode="auto">
            <a:xfrm>
              <a:off x="4047" y="2005"/>
              <a:ext cx="5" cy="21"/>
            </a:xfrm>
            <a:custGeom>
              <a:avLst/>
              <a:gdLst>
                <a:gd name="T0" fmla="*/ 5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5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59" name="Freeform 173"/>
            <p:cNvSpPr>
              <a:spLocks/>
            </p:cNvSpPr>
            <p:nvPr/>
          </p:nvSpPr>
          <p:spPr bwMode="auto">
            <a:xfrm>
              <a:off x="4047" y="2005"/>
              <a:ext cx="5" cy="21"/>
            </a:xfrm>
            <a:custGeom>
              <a:avLst/>
              <a:gdLst>
                <a:gd name="T0" fmla="*/ 5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5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60" name="Freeform 174"/>
            <p:cNvSpPr>
              <a:spLocks/>
            </p:cNvSpPr>
            <p:nvPr/>
          </p:nvSpPr>
          <p:spPr bwMode="auto">
            <a:xfrm>
              <a:off x="3946" y="1859"/>
              <a:ext cx="4" cy="21"/>
            </a:xfrm>
            <a:custGeom>
              <a:avLst/>
              <a:gdLst>
                <a:gd name="T0" fmla="*/ 0 w 51"/>
                <a:gd name="T1" fmla="*/ 11 h 254"/>
                <a:gd name="T2" fmla="*/ 4 w 51"/>
                <a:gd name="T3" fmla="*/ 21 h 254"/>
                <a:gd name="T4" fmla="*/ 4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61" name="Freeform 175"/>
            <p:cNvSpPr>
              <a:spLocks/>
            </p:cNvSpPr>
            <p:nvPr/>
          </p:nvSpPr>
          <p:spPr bwMode="auto">
            <a:xfrm>
              <a:off x="3946" y="1859"/>
              <a:ext cx="4" cy="21"/>
            </a:xfrm>
            <a:custGeom>
              <a:avLst/>
              <a:gdLst>
                <a:gd name="T0" fmla="*/ 0 w 51"/>
                <a:gd name="T1" fmla="*/ 11 h 254"/>
                <a:gd name="T2" fmla="*/ 4 w 51"/>
                <a:gd name="T3" fmla="*/ 21 h 254"/>
                <a:gd name="T4" fmla="*/ 4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62" name="Freeform 176"/>
            <p:cNvSpPr>
              <a:spLocks/>
            </p:cNvSpPr>
            <p:nvPr/>
          </p:nvSpPr>
          <p:spPr bwMode="auto">
            <a:xfrm>
              <a:off x="3950" y="1859"/>
              <a:ext cx="12" cy="25"/>
            </a:xfrm>
            <a:custGeom>
              <a:avLst/>
              <a:gdLst>
                <a:gd name="T0" fmla="*/ 12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2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63" name="Freeform 177"/>
            <p:cNvSpPr>
              <a:spLocks/>
            </p:cNvSpPr>
            <p:nvPr/>
          </p:nvSpPr>
          <p:spPr bwMode="auto">
            <a:xfrm>
              <a:off x="3950" y="1859"/>
              <a:ext cx="12" cy="25"/>
            </a:xfrm>
            <a:custGeom>
              <a:avLst/>
              <a:gdLst>
                <a:gd name="T0" fmla="*/ 12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2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64" name="Freeform 178"/>
            <p:cNvSpPr>
              <a:spLocks/>
            </p:cNvSpPr>
            <p:nvPr/>
          </p:nvSpPr>
          <p:spPr bwMode="auto">
            <a:xfrm>
              <a:off x="3950" y="1854"/>
              <a:ext cx="12" cy="30"/>
            </a:xfrm>
            <a:custGeom>
              <a:avLst/>
              <a:gdLst>
                <a:gd name="T0" fmla="*/ 0 w 125"/>
                <a:gd name="T1" fmla="*/ 4 h 359"/>
                <a:gd name="T2" fmla="*/ 12 w 125"/>
                <a:gd name="T3" fmla="*/ 30 h 359"/>
                <a:gd name="T4" fmla="*/ 12 w 125"/>
                <a:gd name="T5" fmla="*/ 0 h 359"/>
                <a:gd name="T6" fmla="*/ 0 w 125"/>
                <a:gd name="T7" fmla="*/ 4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9"/>
                <a:gd name="T14" fmla="*/ 125 w 125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9">
                  <a:moveTo>
                    <a:pt x="0" y="53"/>
                  </a:moveTo>
                  <a:lnTo>
                    <a:pt x="125" y="359"/>
                  </a:lnTo>
                  <a:lnTo>
                    <a:pt x="125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65" name="Freeform 179"/>
            <p:cNvSpPr>
              <a:spLocks/>
            </p:cNvSpPr>
            <p:nvPr/>
          </p:nvSpPr>
          <p:spPr bwMode="auto">
            <a:xfrm>
              <a:off x="3950" y="1854"/>
              <a:ext cx="12" cy="30"/>
            </a:xfrm>
            <a:custGeom>
              <a:avLst/>
              <a:gdLst>
                <a:gd name="T0" fmla="*/ 0 w 125"/>
                <a:gd name="T1" fmla="*/ 4 h 359"/>
                <a:gd name="T2" fmla="*/ 12 w 125"/>
                <a:gd name="T3" fmla="*/ 30 h 359"/>
                <a:gd name="T4" fmla="*/ 12 w 125"/>
                <a:gd name="T5" fmla="*/ 0 h 359"/>
                <a:gd name="T6" fmla="*/ 0 w 125"/>
                <a:gd name="T7" fmla="*/ 4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9"/>
                <a:gd name="T14" fmla="*/ 125 w 125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9">
                  <a:moveTo>
                    <a:pt x="0" y="53"/>
                  </a:moveTo>
                  <a:lnTo>
                    <a:pt x="125" y="359"/>
                  </a:lnTo>
                  <a:lnTo>
                    <a:pt x="125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66" name="Freeform 180"/>
            <p:cNvSpPr>
              <a:spLocks/>
            </p:cNvSpPr>
            <p:nvPr/>
          </p:nvSpPr>
          <p:spPr bwMode="auto">
            <a:xfrm>
              <a:off x="3962" y="1854"/>
              <a:ext cx="11" cy="30"/>
            </a:xfrm>
            <a:custGeom>
              <a:avLst/>
              <a:gdLst>
                <a:gd name="T0" fmla="*/ 11 w 123"/>
                <a:gd name="T1" fmla="*/ 26 h 359"/>
                <a:gd name="T2" fmla="*/ 0 w 123"/>
                <a:gd name="T3" fmla="*/ 0 h 359"/>
                <a:gd name="T4" fmla="*/ 0 w 123"/>
                <a:gd name="T5" fmla="*/ 30 h 359"/>
                <a:gd name="T6" fmla="*/ 11 w 123"/>
                <a:gd name="T7" fmla="*/ 26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9"/>
                <a:gd name="T14" fmla="*/ 123 w 123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9">
                  <a:moveTo>
                    <a:pt x="123" y="307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123" y="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67" name="Freeform 181"/>
            <p:cNvSpPr>
              <a:spLocks/>
            </p:cNvSpPr>
            <p:nvPr/>
          </p:nvSpPr>
          <p:spPr bwMode="auto">
            <a:xfrm>
              <a:off x="3962" y="1854"/>
              <a:ext cx="11" cy="30"/>
            </a:xfrm>
            <a:custGeom>
              <a:avLst/>
              <a:gdLst>
                <a:gd name="T0" fmla="*/ 11 w 123"/>
                <a:gd name="T1" fmla="*/ 26 h 359"/>
                <a:gd name="T2" fmla="*/ 0 w 123"/>
                <a:gd name="T3" fmla="*/ 0 h 359"/>
                <a:gd name="T4" fmla="*/ 0 w 123"/>
                <a:gd name="T5" fmla="*/ 30 h 359"/>
                <a:gd name="T6" fmla="*/ 11 w 123"/>
                <a:gd name="T7" fmla="*/ 26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9"/>
                <a:gd name="T14" fmla="*/ 123 w 123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9">
                  <a:moveTo>
                    <a:pt x="123" y="307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123" y="30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68" name="Freeform 182"/>
            <p:cNvSpPr>
              <a:spLocks/>
            </p:cNvSpPr>
            <p:nvPr/>
          </p:nvSpPr>
          <p:spPr bwMode="auto">
            <a:xfrm>
              <a:off x="3962" y="1854"/>
              <a:ext cx="11" cy="26"/>
            </a:xfrm>
            <a:custGeom>
              <a:avLst/>
              <a:gdLst>
                <a:gd name="T0" fmla="*/ 0 w 123"/>
                <a:gd name="T1" fmla="*/ 0 h 307"/>
                <a:gd name="T2" fmla="*/ 11 w 123"/>
                <a:gd name="T3" fmla="*/ 26 h 307"/>
                <a:gd name="T4" fmla="*/ 11 w 123"/>
                <a:gd name="T5" fmla="*/ 4 h 307"/>
                <a:gd name="T6" fmla="*/ 0 w 123"/>
                <a:gd name="T7" fmla="*/ 0 h 3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7"/>
                <a:gd name="T14" fmla="*/ 123 w 123"/>
                <a:gd name="T15" fmla="*/ 307 h 3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7">
                  <a:moveTo>
                    <a:pt x="0" y="0"/>
                  </a:moveTo>
                  <a:lnTo>
                    <a:pt x="123" y="307"/>
                  </a:lnTo>
                  <a:lnTo>
                    <a:pt x="12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69" name="Freeform 183"/>
            <p:cNvSpPr>
              <a:spLocks/>
            </p:cNvSpPr>
            <p:nvPr/>
          </p:nvSpPr>
          <p:spPr bwMode="auto">
            <a:xfrm>
              <a:off x="3962" y="1854"/>
              <a:ext cx="11" cy="26"/>
            </a:xfrm>
            <a:custGeom>
              <a:avLst/>
              <a:gdLst>
                <a:gd name="T0" fmla="*/ 0 w 123"/>
                <a:gd name="T1" fmla="*/ 0 h 307"/>
                <a:gd name="T2" fmla="*/ 11 w 123"/>
                <a:gd name="T3" fmla="*/ 26 h 307"/>
                <a:gd name="T4" fmla="*/ 11 w 123"/>
                <a:gd name="T5" fmla="*/ 4 h 307"/>
                <a:gd name="T6" fmla="*/ 0 w 123"/>
                <a:gd name="T7" fmla="*/ 0 h 3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7"/>
                <a:gd name="T14" fmla="*/ 123 w 123"/>
                <a:gd name="T15" fmla="*/ 307 h 3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7">
                  <a:moveTo>
                    <a:pt x="0" y="0"/>
                  </a:moveTo>
                  <a:lnTo>
                    <a:pt x="123" y="307"/>
                  </a:lnTo>
                  <a:lnTo>
                    <a:pt x="123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70" name="Freeform 184"/>
            <p:cNvSpPr>
              <a:spLocks/>
            </p:cNvSpPr>
            <p:nvPr/>
          </p:nvSpPr>
          <p:spPr bwMode="auto">
            <a:xfrm>
              <a:off x="3973" y="1859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71" name="Freeform 185"/>
            <p:cNvSpPr>
              <a:spLocks/>
            </p:cNvSpPr>
            <p:nvPr/>
          </p:nvSpPr>
          <p:spPr bwMode="auto">
            <a:xfrm>
              <a:off x="3973" y="1859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72" name="Freeform 186"/>
            <p:cNvSpPr>
              <a:spLocks/>
            </p:cNvSpPr>
            <p:nvPr/>
          </p:nvSpPr>
          <p:spPr bwMode="auto">
            <a:xfrm>
              <a:off x="3946" y="1854"/>
              <a:ext cx="32" cy="30"/>
            </a:xfrm>
            <a:custGeom>
              <a:avLst/>
              <a:gdLst>
                <a:gd name="T0" fmla="*/ 32 w 351"/>
                <a:gd name="T1" fmla="*/ 15 h 359"/>
                <a:gd name="T2" fmla="*/ 27 w 351"/>
                <a:gd name="T3" fmla="*/ 4 h 359"/>
                <a:gd name="T4" fmla="*/ 16 w 351"/>
                <a:gd name="T5" fmla="*/ 0 h 359"/>
                <a:gd name="T6" fmla="*/ 5 w 351"/>
                <a:gd name="T7" fmla="*/ 4 h 359"/>
                <a:gd name="T8" fmla="*/ 0 w 351"/>
                <a:gd name="T9" fmla="*/ 15 h 359"/>
                <a:gd name="T10" fmla="*/ 5 w 351"/>
                <a:gd name="T11" fmla="*/ 26 h 359"/>
                <a:gd name="T12" fmla="*/ 16 w 351"/>
                <a:gd name="T13" fmla="*/ 30 h 359"/>
                <a:gd name="T14" fmla="*/ 27 w 351"/>
                <a:gd name="T15" fmla="*/ 26 h 359"/>
                <a:gd name="T16" fmla="*/ 32 w 351"/>
                <a:gd name="T17" fmla="*/ 15 h 3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9"/>
                <a:gd name="T29" fmla="*/ 351 w 351"/>
                <a:gd name="T30" fmla="*/ 359 h 35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9">
                  <a:moveTo>
                    <a:pt x="351" y="180"/>
                  </a:moveTo>
                  <a:lnTo>
                    <a:pt x="299" y="53"/>
                  </a:lnTo>
                  <a:lnTo>
                    <a:pt x="176" y="0"/>
                  </a:lnTo>
                  <a:lnTo>
                    <a:pt x="51" y="53"/>
                  </a:lnTo>
                  <a:lnTo>
                    <a:pt x="0" y="180"/>
                  </a:lnTo>
                  <a:lnTo>
                    <a:pt x="51" y="307"/>
                  </a:lnTo>
                  <a:lnTo>
                    <a:pt x="176" y="359"/>
                  </a:lnTo>
                  <a:lnTo>
                    <a:pt x="299" y="307"/>
                  </a:lnTo>
                  <a:lnTo>
                    <a:pt x="351" y="1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73" name="Freeform 187"/>
            <p:cNvSpPr>
              <a:spLocks/>
            </p:cNvSpPr>
            <p:nvPr/>
          </p:nvSpPr>
          <p:spPr bwMode="auto">
            <a:xfrm>
              <a:off x="4057" y="2134"/>
              <a:ext cx="32" cy="30"/>
            </a:xfrm>
            <a:custGeom>
              <a:avLst/>
              <a:gdLst>
                <a:gd name="T0" fmla="*/ 32 w 351"/>
                <a:gd name="T1" fmla="*/ 15 h 359"/>
                <a:gd name="T2" fmla="*/ 27 w 351"/>
                <a:gd name="T3" fmla="*/ 4 h 359"/>
                <a:gd name="T4" fmla="*/ 16 w 351"/>
                <a:gd name="T5" fmla="*/ 0 h 359"/>
                <a:gd name="T6" fmla="*/ 5 w 351"/>
                <a:gd name="T7" fmla="*/ 4 h 359"/>
                <a:gd name="T8" fmla="*/ 0 w 351"/>
                <a:gd name="T9" fmla="*/ 15 h 359"/>
                <a:gd name="T10" fmla="*/ 5 w 351"/>
                <a:gd name="T11" fmla="*/ 26 h 359"/>
                <a:gd name="T12" fmla="*/ 16 w 351"/>
                <a:gd name="T13" fmla="*/ 30 h 359"/>
                <a:gd name="T14" fmla="*/ 27 w 351"/>
                <a:gd name="T15" fmla="*/ 26 h 359"/>
                <a:gd name="T16" fmla="*/ 32 w 351"/>
                <a:gd name="T17" fmla="*/ 15 h 3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9"/>
                <a:gd name="T29" fmla="*/ 351 w 351"/>
                <a:gd name="T30" fmla="*/ 359 h 35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9">
                  <a:moveTo>
                    <a:pt x="351" y="179"/>
                  </a:moveTo>
                  <a:lnTo>
                    <a:pt x="300" y="53"/>
                  </a:lnTo>
                  <a:lnTo>
                    <a:pt x="175" y="0"/>
                  </a:lnTo>
                  <a:lnTo>
                    <a:pt x="51" y="53"/>
                  </a:lnTo>
                  <a:lnTo>
                    <a:pt x="0" y="179"/>
                  </a:lnTo>
                  <a:lnTo>
                    <a:pt x="51" y="306"/>
                  </a:lnTo>
                  <a:lnTo>
                    <a:pt x="175" y="359"/>
                  </a:lnTo>
                  <a:lnTo>
                    <a:pt x="300" y="306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74" name="Freeform 188"/>
            <p:cNvSpPr>
              <a:spLocks/>
            </p:cNvSpPr>
            <p:nvPr/>
          </p:nvSpPr>
          <p:spPr bwMode="auto">
            <a:xfrm>
              <a:off x="4057" y="2138"/>
              <a:ext cx="4" cy="21"/>
            </a:xfrm>
            <a:custGeom>
              <a:avLst/>
              <a:gdLst>
                <a:gd name="T0" fmla="*/ 0 w 51"/>
                <a:gd name="T1" fmla="*/ 10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6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75" name="Freeform 189"/>
            <p:cNvSpPr>
              <a:spLocks/>
            </p:cNvSpPr>
            <p:nvPr/>
          </p:nvSpPr>
          <p:spPr bwMode="auto">
            <a:xfrm>
              <a:off x="4057" y="2138"/>
              <a:ext cx="4" cy="21"/>
            </a:xfrm>
            <a:custGeom>
              <a:avLst/>
              <a:gdLst>
                <a:gd name="T0" fmla="*/ 0 w 51"/>
                <a:gd name="T1" fmla="*/ 10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6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76" name="Freeform 190"/>
            <p:cNvSpPr>
              <a:spLocks/>
            </p:cNvSpPr>
            <p:nvPr/>
          </p:nvSpPr>
          <p:spPr bwMode="auto">
            <a:xfrm>
              <a:off x="4061" y="2138"/>
              <a:ext cx="12" cy="26"/>
            </a:xfrm>
            <a:custGeom>
              <a:avLst/>
              <a:gdLst>
                <a:gd name="T0" fmla="*/ 12 w 124"/>
                <a:gd name="T1" fmla="*/ 26 h 306"/>
                <a:gd name="T2" fmla="*/ 0 w 124"/>
                <a:gd name="T3" fmla="*/ 0 h 306"/>
                <a:gd name="T4" fmla="*/ 0 w 124"/>
                <a:gd name="T5" fmla="*/ 21 h 306"/>
                <a:gd name="T6" fmla="*/ 12 w 124"/>
                <a:gd name="T7" fmla="*/ 26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124" y="30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4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77" name="Freeform 191"/>
            <p:cNvSpPr>
              <a:spLocks/>
            </p:cNvSpPr>
            <p:nvPr/>
          </p:nvSpPr>
          <p:spPr bwMode="auto">
            <a:xfrm>
              <a:off x="4061" y="2138"/>
              <a:ext cx="12" cy="26"/>
            </a:xfrm>
            <a:custGeom>
              <a:avLst/>
              <a:gdLst>
                <a:gd name="T0" fmla="*/ 12 w 124"/>
                <a:gd name="T1" fmla="*/ 26 h 306"/>
                <a:gd name="T2" fmla="*/ 0 w 124"/>
                <a:gd name="T3" fmla="*/ 0 h 306"/>
                <a:gd name="T4" fmla="*/ 0 w 124"/>
                <a:gd name="T5" fmla="*/ 21 h 306"/>
                <a:gd name="T6" fmla="*/ 12 w 124"/>
                <a:gd name="T7" fmla="*/ 26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124" y="30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4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78" name="Freeform 192"/>
            <p:cNvSpPr>
              <a:spLocks/>
            </p:cNvSpPr>
            <p:nvPr/>
          </p:nvSpPr>
          <p:spPr bwMode="auto">
            <a:xfrm>
              <a:off x="4061" y="2134"/>
              <a:ext cx="12" cy="30"/>
            </a:xfrm>
            <a:custGeom>
              <a:avLst/>
              <a:gdLst>
                <a:gd name="T0" fmla="*/ 0 w 124"/>
                <a:gd name="T1" fmla="*/ 4 h 359"/>
                <a:gd name="T2" fmla="*/ 12 w 124"/>
                <a:gd name="T3" fmla="*/ 30 h 359"/>
                <a:gd name="T4" fmla="*/ 12 w 124"/>
                <a:gd name="T5" fmla="*/ 0 h 359"/>
                <a:gd name="T6" fmla="*/ 0 w 124"/>
                <a:gd name="T7" fmla="*/ 4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9"/>
                <a:gd name="T14" fmla="*/ 124 w 124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9">
                  <a:moveTo>
                    <a:pt x="0" y="53"/>
                  </a:moveTo>
                  <a:lnTo>
                    <a:pt x="124" y="359"/>
                  </a:lnTo>
                  <a:lnTo>
                    <a:pt x="124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79" name="Freeform 193"/>
            <p:cNvSpPr>
              <a:spLocks/>
            </p:cNvSpPr>
            <p:nvPr/>
          </p:nvSpPr>
          <p:spPr bwMode="auto">
            <a:xfrm>
              <a:off x="4061" y="2134"/>
              <a:ext cx="12" cy="30"/>
            </a:xfrm>
            <a:custGeom>
              <a:avLst/>
              <a:gdLst>
                <a:gd name="T0" fmla="*/ 0 w 124"/>
                <a:gd name="T1" fmla="*/ 4 h 359"/>
                <a:gd name="T2" fmla="*/ 12 w 124"/>
                <a:gd name="T3" fmla="*/ 30 h 359"/>
                <a:gd name="T4" fmla="*/ 12 w 124"/>
                <a:gd name="T5" fmla="*/ 0 h 359"/>
                <a:gd name="T6" fmla="*/ 0 w 124"/>
                <a:gd name="T7" fmla="*/ 4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9"/>
                <a:gd name="T14" fmla="*/ 124 w 124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9">
                  <a:moveTo>
                    <a:pt x="0" y="53"/>
                  </a:moveTo>
                  <a:lnTo>
                    <a:pt x="124" y="359"/>
                  </a:lnTo>
                  <a:lnTo>
                    <a:pt x="124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80" name="Freeform 194"/>
            <p:cNvSpPr>
              <a:spLocks/>
            </p:cNvSpPr>
            <p:nvPr/>
          </p:nvSpPr>
          <p:spPr bwMode="auto">
            <a:xfrm>
              <a:off x="4073" y="2134"/>
              <a:ext cx="11" cy="30"/>
            </a:xfrm>
            <a:custGeom>
              <a:avLst/>
              <a:gdLst>
                <a:gd name="T0" fmla="*/ 11 w 125"/>
                <a:gd name="T1" fmla="*/ 26 h 359"/>
                <a:gd name="T2" fmla="*/ 0 w 125"/>
                <a:gd name="T3" fmla="*/ 0 h 359"/>
                <a:gd name="T4" fmla="*/ 0 w 125"/>
                <a:gd name="T5" fmla="*/ 30 h 359"/>
                <a:gd name="T6" fmla="*/ 11 w 125"/>
                <a:gd name="T7" fmla="*/ 26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9"/>
                <a:gd name="T14" fmla="*/ 125 w 125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9">
                  <a:moveTo>
                    <a:pt x="125" y="306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125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81" name="Freeform 195"/>
            <p:cNvSpPr>
              <a:spLocks/>
            </p:cNvSpPr>
            <p:nvPr/>
          </p:nvSpPr>
          <p:spPr bwMode="auto">
            <a:xfrm>
              <a:off x="4073" y="2134"/>
              <a:ext cx="11" cy="30"/>
            </a:xfrm>
            <a:custGeom>
              <a:avLst/>
              <a:gdLst>
                <a:gd name="T0" fmla="*/ 11 w 125"/>
                <a:gd name="T1" fmla="*/ 26 h 359"/>
                <a:gd name="T2" fmla="*/ 0 w 125"/>
                <a:gd name="T3" fmla="*/ 0 h 359"/>
                <a:gd name="T4" fmla="*/ 0 w 125"/>
                <a:gd name="T5" fmla="*/ 30 h 359"/>
                <a:gd name="T6" fmla="*/ 11 w 125"/>
                <a:gd name="T7" fmla="*/ 26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9"/>
                <a:gd name="T14" fmla="*/ 125 w 125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9">
                  <a:moveTo>
                    <a:pt x="125" y="306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125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82" name="Freeform 196"/>
            <p:cNvSpPr>
              <a:spLocks/>
            </p:cNvSpPr>
            <p:nvPr/>
          </p:nvSpPr>
          <p:spPr bwMode="auto">
            <a:xfrm>
              <a:off x="4073" y="2134"/>
              <a:ext cx="11" cy="25"/>
            </a:xfrm>
            <a:custGeom>
              <a:avLst/>
              <a:gdLst>
                <a:gd name="T0" fmla="*/ 0 w 125"/>
                <a:gd name="T1" fmla="*/ 0 h 306"/>
                <a:gd name="T2" fmla="*/ 11 w 125"/>
                <a:gd name="T3" fmla="*/ 25 h 306"/>
                <a:gd name="T4" fmla="*/ 11 w 125"/>
                <a:gd name="T5" fmla="*/ 4 h 306"/>
                <a:gd name="T6" fmla="*/ 0 w 125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0" y="0"/>
                  </a:moveTo>
                  <a:lnTo>
                    <a:pt x="125" y="306"/>
                  </a:lnTo>
                  <a:lnTo>
                    <a:pt x="12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83" name="Freeform 197"/>
            <p:cNvSpPr>
              <a:spLocks/>
            </p:cNvSpPr>
            <p:nvPr/>
          </p:nvSpPr>
          <p:spPr bwMode="auto">
            <a:xfrm>
              <a:off x="4073" y="2134"/>
              <a:ext cx="11" cy="25"/>
            </a:xfrm>
            <a:custGeom>
              <a:avLst/>
              <a:gdLst>
                <a:gd name="T0" fmla="*/ 0 w 125"/>
                <a:gd name="T1" fmla="*/ 0 h 306"/>
                <a:gd name="T2" fmla="*/ 11 w 125"/>
                <a:gd name="T3" fmla="*/ 25 h 306"/>
                <a:gd name="T4" fmla="*/ 11 w 125"/>
                <a:gd name="T5" fmla="*/ 4 h 306"/>
                <a:gd name="T6" fmla="*/ 0 w 125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0" y="0"/>
                  </a:moveTo>
                  <a:lnTo>
                    <a:pt x="125" y="306"/>
                  </a:lnTo>
                  <a:lnTo>
                    <a:pt x="125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84" name="Freeform 198"/>
            <p:cNvSpPr>
              <a:spLocks/>
            </p:cNvSpPr>
            <p:nvPr/>
          </p:nvSpPr>
          <p:spPr bwMode="auto">
            <a:xfrm>
              <a:off x="4084" y="2138"/>
              <a:ext cx="5" cy="21"/>
            </a:xfrm>
            <a:custGeom>
              <a:avLst/>
              <a:gdLst>
                <a:gd name="T0" fmla="*/ 5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5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85" name="Freeform 199"/>
            <p:cNvSpPr>
              <a:spLocks/>
            </p:cNvSpPr>
            <p:nvPr/>
          </p:nvSpPr>
          <p:spPr bwMode="auto">
            <a:xfrm>
              <a:off x="4084" y="2138"/>
              <a:ext cx="5" cy="21"/>
            </a:xfrm>
            <a:custGeom>
              <a:avLst/>
              <a:gdLst>
                <a:gd name="T0" fmla="*/ 5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5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86" name="Freeform 200"/>
            <p:cNvSpPr>
              <a:spLocks/>
            </p:cNvSpPr>
            <p:nvPr/>
          </p:nvSpPr>
          <p:spPr bwMode="auto">
            <a:xfrm>
              <a:off x="4076" y="2256"/>
              <a:ext cx="4" cy="22"/>
            </a:xfrm>
            <a:custGeom>
              <a:avLst/>
              <a:gdLst>
                <a:gd name="T0" fmla="*/ 0 w 52"/>
                <a:gd name="T1" fmla="*/ 11 h 253"/>
                <a:gd name="T2" fmla="*/ 4 w 52"/>
                <a:gd name="T3" fmla="*/ 22 h 253"/>
                <a:gd name="T4" fmla="*/ 4 w 52"/>
                <a:gd name="T5" fmla="*/ 0 h 253"/>
                <a:gd name="T6" fmla="*/ 0 w 52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3"/>
                <a:gd name="T14" fmla="*/ 52 w 52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3">
                  <a:moveTo>
                    <a:pt x="0" y="127"/>
                  </a:moveTo>
                  <a:lnTo>
                    <a:pt x="52" y="253"/>
                  </a:lnTo>
                  <a:lnTo>
                    <a:pt x="52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87" name="Freeform 201"/>
            <p:cNvSpPr>
              <a:spLocks/>
            </p:cNvSpPr>
            <p:nvPr/>
          </p:nvSpPr>
          <p:spPr bwMode="auto">
            <a:xfrm>
              <a:off x="4076" y="2256"/>
              <a:ext cx="4" cy="22"/>
            </a:xfrm>
            <a:custGeom>
              <a:avLst/>
              <a:gdLst>
                <a:gd name="T0" fmla="*/ 0 w 52"/>
                <a:gd name="T1" fmla="*/ 11 h 253"/>
                <a:gd name="T2" fmla="*/ 4 w 52"/>
                <a:gd name="T3" fmla="*/ 22 h 253"/>
                <a:gd name="T4" fmla="*/ 4 w 52"/>
                <a:gd name="T5" fmla="*/ 0 h 253"/>
                <a:gd name="T6" fmla="*/ 0 w 52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3"/>
                <a:gd name="T14" fmla="*/ 52 w 52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3">
                  <a:moveTo>
                    <a:pt x="0" y="127"/>
                  </a:moveTo>
                  <a:lnTo>
                    <a:pt x="52" y="253"/>
                  </a:lnTo>
                  <a:lnTo>
                    <a:pt x="52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88" name="Freeform 202"/>
            <p:cNvSpPr>
              <a:spLocks/>
            </p:cNvSpPr>
            <p:nvPr/>
          </p:nvSpPr>
          <p:spPr bwMode="auto">
            <a:xfrm>
              <a:off x="4080" y="2256"/>
              <a:ext cx="12" cy="26"/>
            </a:xfrm>
            <a:custGeom>
              <a:avLst/>
              <a:gdLst>
                <a:gd name="T0" fmla="*/ 12 w 123"/>
                <a:gd name="T1" fmla="*/ 26 h 305"/>
                <a:gd name="T2" fmla="*/ 0 w 123"/>
                <a:gd name="T3" fmla="*/ 0 h 305"/>
                <a:gd name="T4" fmla="*/ 0 w 123"/>
                <a:gd name="T5" fmla="*/ 22 h 305"/>
                <a:gd name="T6" fmla="*/ 12 w 123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5"/>
                <a:gd name="T14" fmla="*/ 123 w 123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5">
                  <a:moveTo>
                    <a:pt x="123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3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89" name="Freeform 203"/>
            <p:cNvSpPr>
              <a:spLocks/>
            </p:cNvSpPr>
            <p:nvPr/>
          </p:nvSpPr>
          <p:spPr bwMode="auto">
            <a:xfrm>
              <a:off x="4080" y="2256"/>
              <a:ext cx="12" cy="26"/>
            </a:xfrm>
            <a:custGeom>
              <a:avLst/>
              <a:gdLst>
                <a:gd name="T0" fmla="*/ 12 w 123"/>
                <a:gd name="T1" fmla="*/ 26 h 305"/>
                <a:gd name="T2" fmla="*/ 0 w 123"/>
                <a:gd name="T3" fmla="*/ 0 h 305"/>
                <a:gd name="T4" fmla="*/ 0 w 123"/>
                <a:gd name="T5" fmla="*/ 22 h 305"/>
                <a:gd name="T6" fmla="*/ 12 w 123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5"/>
                <a:gd name="T14" fmla="*/ 123 w 123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5">
                  <a:moveTo>
                    <a:pt x="123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3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90" name="Freeform 204"/>
            <p:cNvSpPr>
              <a:spLocks/>
            </p:cNvSpPr>
            <p:nvPr/>
          </p:nvSpPr>
          <p:spPr bwMode="auto">
            <a:xfrm>
              <a:off x="4080" y="2252"/>
              <a:ext cx="12" cy="30"/>
            </a:xfrm>
            <a:custGeom>
              <a:avLst/>
              <a:gdLst>
                <a:gd name="T0" fmla="*/ 0 w 123"/>
                <a:gd name="T1" fmla="*/ 4 h 357"/>
                <a:gd name="T2" fmla="*/ 12 w 123"/>
                <a:gd name="T3" fmla="*/ 30 h 357"/>
                <a:gd name="T4" fmla="*/ 12 w 123"/>
                <a:gd name="T5" fmla="*/ 0 h 357"/>
                <a:gd name="T6" fmla="*/ 0 w 123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7"/>
                <a:gd name="T14" fmla="*/ 123 w 123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7">
                  <a:moveTo>
                    <a:pt x="0" y="52"/>
                  </a:moveTo>
                  <a:lnTo>
                    <a:pt x="123" y="357"/>
                  </a:lnTo>
                  <a:lnTo>
                    <a:pt x="123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91" name="Freeform 205"/>
            <p:cNvSpPr>
              <a:spLocks/>
            </p:cNvSpPr>
            <p:nvPr/>
          </p:nvSpPr>
          <p:spPr bwMode="auto">
            <a:xfrm>
              <a:off x="4080" y="2252"/>
              <a:ext cx="12" cy="30"/>
            </a:xfrm>
            <a:custGeom>
              <a:avLst/>
              <a:gdLst>
                <a:gd name="T0" fmla="*/ 0 w 123"/>
                <a:gd name="T1" fmla="*/ 4 h 357"/>
                <a:gd name="T2" fmla="*/ 12 w 123"/>
                <a:gd name="T3" fmla="*/ 30 h 357"/>
                <a:gd name="T4" fmla="*/ 12 w 123"/>
                <a:gd name="T5" fmla="*/ 0 h 357"/>
                <a:gd name="T6" fmla="*/ 0 w 123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7"/>
                <a:gd name="T14" fmla="*/ 123 w 123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7">
                  <a:moveTo>
                    <a:pt x="0" y="52"/>
                  </a:moveTo>
                  <a:lnTo>
                    <a:pt x="123" y="357"/>
                  </a:lnTo>
                  <a:lnTo>
                    <a:pt x="123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92" name="Freeform 206"/>
            <p:cNvSpPr>
              <a:spLocks/>
            </p:cNvSpPr>
            <p:nvPr/>
          </p:nvSpPr>
          <p:spPr bwMode="auto">
            <a:xfrm>
              <a:off x="4092" y="2252"/>
              <a:ext cx="11" cy="30"/>
            </a:xfrm>
            <a:custGeom>
              <a:avLst/>
              <a:gdLst>
                <a:gd name="T0" fmla="*/ 11 w 125"/>
                <a:gd name="T1" fmla="*/ 26 h 357"/>
                <a:gd name="T2" fmla="*/ 0 w 125"/>
                <a:gd name="T3" fmla="*/ 0 h 357"/>
                <a:gd name="T4" fmla="*/ 0 w 125"/>
                <a:gd name="T5" fmla="*/ 30 h 357"/>
                <a:gd name="T6" fmla="*/ 11 w 125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125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5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93" name="Freeform 207"/>
            <p:cNvSpPr>
              <a:spLocks/>
            </p:cNvSpPr>
            <p:nvPr/>
          </p:nvSpPr>
          <p:spPr bwMode="auto">
            <a:xfrm>
              <a:off x="4092" y="2252"/>
              <a:ext cx="11" cy="30"/>
            </a:xfrm>
            <a:custGeom>
              <a:avLst/>
              <a:gdLst>
                <a:gd name="T0" fmla="*/ 11 w 125"/>
                <a:gd name="T1" fmla="*/ 26 h 357"/>
                <a:gd name="T2" fmla="*/ 0 w 125"/>
                <a:gd name="T3" fmla="*/ 0 h 357"/>
                <a:gd name="T4" fmla="*/ 0 w 125"/>
                <a:gd name="T5" fmla="*/ 30 h 357"/>
                <a:gd name="T6" fmla="*/ 11 w 125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125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5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94" name="Freeform 208"/>
            <p:cNvSpPr>
              <a:spLocks/>
            </p:cNvSpPr>
            <p:nvPr/>
          </p:nvSpPr>
          <p:spPr bwMode="auto">
            <a:xfrm>
              <a:off x="4092" y="2252"/>
              <a:ext cx="11" cy="26"/>
            </a:xfrm>
            <a:custGeom>
              <a:avLst/>
              <a:gdLst>
                <a:gd name="T0" fmla="*/ 0 w 125"/>
                <a:gd name="T1" fmla="*/ 0 h 305"/>
                <a:gd name="T2" fmla="*/ 11 w 125"/>
                <a:gd name="T3" fmla="*/ 26 h 305"/>
                <a:gd name="T4" fmla="*/ 11 w 125"/>
                <a:gd name="T5" fmla="*/ 4 h 305"/>
                <a:gd name="T6" fmla="*/ 0 w 125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0" y="0"/>
                  </a:moveTo>
                  <a:lnTo>
                    <a:pt x="125" y="305"/>
                  </a:lnTo>
                  <a:lnTo>
                    <a:pt x="125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95" name="Freeform 209"/>
            <p:cNvSpPr>
              <a:spLocks/>
            </p:cNvSpPr>
            <p:nvPr/>
          </p:nvSpPr>
          <p:spPr bwMode="auto">
            <a:xfrm>
              <a:off x="4092" y="2252"/>
              <a:ext cx="11" cy="26"/>
            </a:xfrm>
            <a:custGeom>
              <a:avLst/>
              <a:gdLst>
                <a:gd name="T0" fmla="*/ 0 w 125"/>
                <a:gd name="T1" fmla="*/ 0 h 305"/>
                <a:gd name="T2" fmla="*/ 11 w 125"/>
                <a:gd name="T3" fmla="*/ 26 h 305"/>
                <a:gd name="T4" fmla="*/ 11 w 125"/>
                <a:gd name="T5" fmla="*/ 4 h 305"/>
                <a:gd name="T6" fmla="*/ 0 w 125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0" y="0"/>
                  </a:moveTo>
                  <a:lnTo>
                    <a:pt x="125" y="305"/>
                  </a:lnTo>
                  <a:lnTo>
                    <a:pt x="125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96" name="Freeform 210"/>
            <p:cNvSpPr>
              <a:spLocks/>
            </p:cNvSpPr>
            <p:nvPr/>
          </p:nvSpPr>
          <p:spPr bwMode="auto">
            <a:xfrm>
              <a:off x="4103" y="2256"/>
              <a:ext cx="5" cy="22"/>
            </a:xfrm>
            <a:custGeom>
              <a:avLst/>
              <a:gdLst>
                <a:gd name="T0" fmla="*/ 5 w 51"/>
                <a:gd name="T1" fmla="*/ 11 h 253"/>
                <a:gd name="T2" fmla="*/ 0 w 51"/>
                <a:gd name="T3" fmla="*/ 0 h 253"/>
                <a:gd name="T4" fmla="*/ 0 w 51"/>
                <a:gd name="T5" fmla="*/ 22 h 253"/>
                <a:gd name="T6" fmla="*/ 5 w 51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7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97" name="Freeform 211"/>
            <p:cNvSpPr>
              <a:spLocks/>
            </p:cNvSpPr>
            <p:nvPr/>
          </p:nvSpPr>
          <p:spPr bwMode="auto">
            <a:xfrm>
              <a:off x="4103" y="2256"/>
              <a:ext cx="5" cy="22"/>
            </a:xfrm>
            <a:custGeom>
              <a:avLst/>
              <a:gdLst>
                <a:gd name="T0" fmla="*/ 5 w 51"/>
                <a:gd name="T1" fmla="*/ 11 h 253"/>
                <a:gd name="T2" fmla="*/ 0 w 51"/>
                <a:gd name="T3" fmla="*/ 0 h 253"/>
                <a:gd name="T4" fmla="*/ 0 w 51"/>
                <a:gd name="T5" fmla="*/ 22 h 253"/>
                <a:gd name="T6" fmla="*/ 5 w 51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7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98" name="Freeform 212"/>
            <p:cNvSpPr>
              <a:spLocks/>
            </p:cNvSpPr>
            <p:nvPr/>
          </p:nvSpPr>
          <p:spPr bwMode="auto">
            <a:xfrm>
              <a:off x="4076" y="2252"/>
              <a:ext cx="32" cy="30"/>
            </a:xfrm>
            <a:custGeom>
              <a:avLst/>
              <a:gdLst>
                <a:gd name="T0" fmla="*/ 32 w 351"/>
                <a:gd name="T1" fmla="*/ 15 h 357"/>
                <a:gd name="T2" fmla="*/ 27 w 351"/>
                <a:gd name="T3" fmla="*/ 4 h 357"/>
                <a:gd name="T4" fmla="*/ 16 w 351"/>
                <a:gd name="T5" fmla="*/ 0 h 357"/>
                <a:gd name="T6" fmla="*/ 5 w 351"/>
                <a:gd name="T7" fmla="*/ 4 h 357"/>
                <a:gd name="T8" fmla="*/ 0 w 351"/>
                <a:gd name="T9" fmla="*/ 15 h 357"/>
                <a:gd name="T10" fmla="*/ 5 w 351"/>
                <a:gd name="T11" fmla="*/ 26 h 357"/>
                <a:gd name="T12" fmla="*/ 16 w 351"/>
                <a:gd name="T13" fmla="*/ 30 h 357"/>
                <a:gd name="T14" fmla="*/ 27 w 351"/>
                <a:gd name="T15" fmla="*/ 26 h 357"/>
                <a:gd name="T16" fmla="*/ 32 w 351"/>
                <a:gd name="T17" fmla="*/ 15 h 3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7"/>
                <a:gd name="T29" fmla="*/ 351 w 351"/>
                <a:gd name="T30" fmla="*/ 357 h 3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7">
                  <a:moveTo>
                    <a:pt x="351" y="179"/>
                  </a:moveTo>
                  <a:lnTo>
                    <a:pt x="300" y="52"/>
                  </a:lnTo>
                  <a:lnTo>
                    <a:pt x="175" y="0"/>
                  </a:lnTo>
                  <a:lnTo>
                    <a:pt x="52" y="52"/>
                  </a:lnTo>
                  <a:lnTo>
                    <a:pt x="0" y="179"/>
                  </a:lnTo>
                  <a:lnTo>
                    <a:pt x="52" y="305"/>
                  </a:lnTo>
                  <a:lnTo>
                    <a:pt x="175" y="357"/>
                  </a:lnTo>
                  <a:lnTo>
                    <a:pt x="300" y="305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799" name="Freeform 213"/>
            <p:cNvSpPr>
              <a:spLocks/>
            </p:cNvSpPr>
            <p:nvPr/>
          </p:nvSpPr>
          <p:spPr bwMode="auto">
            <a:xfrm>
              <a:off x="3316" y="2195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00" name="Freeform 214"/>
            <p:cNvSpPr>
              <a:spLocks/>
            </p:cNvSpPr>
            <p:nvPr/>
          </p:nvSpPr>
          <p:spPr bwMode="auto">
            <a:xfrm>
              <a:off x="3316" y="2195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01" name="Freeform 215"/>
            <p:cNvSpPr>
              <a:spLocks/>
            </p:cNvSpPr>
            <p:nvPr/>
          </p:nvSpPr>
          <p:spPr bwMode="auto">
            <a:xfrm>
              <a:off x="3321" y="2195"/>
              <a:ext cx="11" cy="25"/>
            </a:xfrm>
            <a:custGeom>
              <a:avLst/>
              <a:gdLst>
                <a:gd name="T0" fmla="*/ 11 w 125"/>
                <a:gd name="T1" fmla="*/ 25 h 305"/>
                <a:gd name="T2" fmla="*/ 0 w 125"/>
                <a:gd name="T3" fmla="*/ 0 h 305"/>
                <a:gd name="T4" fmla="*/ 0 w 125"/>
                <a:gd name="T5" fmla="*/ 21 h 305"/>
                <a:gd name="T6" fmla="*/ 11 w 125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125" y="305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02" name="Freeform 216"/>
            <p:cNvSpPr>
              <a:spLocks/>
            </p:cNvSpPr>
            <p:nvPr/>
          </p:nvSpPr>
          <p:spPr bwMode="auto">
            <a:xfrm>
              <a:off x="3321" y="2195"/>
              <a:ext cx="11" cy="25"/>
            </a:xfrm>
            <a:custGeom>
              <a:avLst/>
              <a:gdLst>
                <a:gd name="T0" fmla="*/ 11 w 125"/>
                <a:gd name="T1" fmla="*/ 25 h 305"/>
                <a:gd name="T2" fmla="*/ 0 w 125"/>
                <a:gd name="T3" fmla="*/ 0 h 305"/>
                <a:gd name="T4" fmla="*/ 0 w 125"/>
                <a:gd name="T5" fmla="*/ 21 h 305"/>
                <a:gd name="T6" fmla="*/ 11 w 125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125" y="305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03" name="Freeform 217"/>
            <p:cNvSpPr>
              <a:spLocks/>
            </p:cNvSpPr>
            <p:nvPr/>
          </p:nvSpPr>
          <p:spPr bwMode="auto">
            <a:xfrm>
              <a:off x="3321" y="2190"/>
              <a:ext cx="11" cy="30"/>
            </a:xfrm>
            <a:custGeom>
              <a:avLst/>
              <a:gdLst>
                <a:gd name="T0" fmla="*/ 0 w 125"/>
                <a:gd name="T1" fmla="*/ 4 h 357"/>
                <a:gd name="T2" fmla="*/ 11 w 125"/>
                <a:gd name="T3" fmla="*/ 30 h 357"/>
                <a:gd name="T4" fmla="*/ 11 w 125"/>
                <a:gd name="T5" fmla="*/ 0 h 357"/>
                <a:gd name="T6" fmla="*/ 0 w 125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0" y="52"/>
                  </a:moveTo>
                  <a:lnTo>
                    <a:pt x="125" y="357"/>
                  </a:lnTo>
                  <a:lnTo>
                    <a:pt x="125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04" name="Freeform 218"/>
            <p:cNvSpPr>
              <a:spLocks/>
            </p:cNvSpPr>
            <p:nvPr/>
          </p:nvSpPr>
          <p:spPr bwMode="auto">
            <a:xfrm>
              <a:off x="3321" y="2190"/>
              <a:ext cx="11" cy="30"/>
            </a:xfrm>
            <a:custGeom>
              <a:avLst/>
              <a:gdLst>
                <a:gd name="T0" fmla="*/ 0 w 125"/>
                <a:gd name="T1" fmla="*/ 4 h 357"/>
                <a:gd name="T2" fmla="*/ 11 w 125"/>
                <a:gd name="T3" fmla="*/ 30 h 357"/>
                <a:gd name="T4" fmla="*/ 11 w 125"/>
                <a:gd name="T5" fmla="*/ 0 h 357"/>
                <a:gd name="T6" fmla="*/ 0 w 125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0" y="52"/>
                  </a:moveTo>
                  <a:lnTo>
                    <a:pt x="125" y="357"/>
                  </a:lnTo>
                  <a:lnTo>
                    <a:pt x="125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05" name="Freeform 219"/>
            <p:cNvSpPr>
              <a:spLocks/>
            </p:cNvSpPr>
            <p:nvPr/>
          </p:nvSpPr>
          <p:spPr bwMode="auto">
            <a:xfrm>
              <a:off x="3332" y="2190"/>
              <a:ext cx="11" cy="30"/>
            </a:xfrm>
            <a:custGeom>
              <a:avLst/>
              <a:gdLst>
                <a:gd name="T0" fmla="*/ 11 w 123"/>
                <a:gd name="T1" fmla="*/ 26 h 357"/>
                <a:gd name="T2" fmla="*/ 0 w 123"/>
                <a:gd name="T3" fmla="*/ 0 h 357"/>
                <a:gd name="T4" fmla="*/ 0 w 123"/>
                <a:gd name="T5" fmla="*/ 30 h 357"/>
                <a:gd name="T6" fmla="*/ 11 w 123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7"/>
                <a:gd name="T14" fmla="*/ 123 w 123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7">
                  <a:moveTo>
                    <a:pt x="123" y="306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3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06" name="Freeform 220"/>
            <p:cNvSpPr>
              <a:spLocks/>
            </p:cNvSpPr>
            <p:nvPr/>
          </p:nvSpPr>
          <p:spPr bwMode="auto">
            <a:xfrm>
              <a:off x="3332" y="2190"/>
              <a:ext cx="11" cy="30"/>
            </a:xfrm>
            <a:custGeom>
              <a:avLst/>
              <a:gdLst>
                <a:gd name="T0" fmla="*/ 11 w 123"/>
                <a:gd name="T1" fmla="*/ 26 h 357"/>
                <a:gd name="T2" fmla="*/ 0 w 123"/>
                <a:gd name="T3" fmla="*/ 0 h 357"/>
                <a:gd name="T4" fmla="*/ 0 w 123"/>
                <a:gd name="T5" fmla="*/ 30 h 357"/>
                <a:gd name="T6" fmla="*/ 11 w 123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7"/>
                <a:gd name="T14" fmla="*/ 123 w 123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7">
                  <a:moveTo>
                    <a:pt x="123" y="306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3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07" name="Freeform 221"/>
            <p:cNvSpPr>
              <a:spLocks/>
            </p:cNvSpPr>
            <p:nvPr/>
          </p:nvSpPr>
          <p:spPr bwMode="auto">
            <a:xfrm>
              <a:off x="3332" y="2190"/>
              <a:ext cx="11" cy="26"/>
            </a:xfrm>
            <a:custGeom>
              <a:avLst/>
              <a:gdLst>
                <a:gd name="T0" fmla="*/ 0 w 123"/>
                <a:gd name="T1" fmla="*/ 0 h 306"/>
                <a:gd name="T2" fmla="*/ 11 w 123"/>
                <a:gd name="T3" fmla="*/ 26 h 306"/>
                <a:gd name="T4" fmla="*/ 11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08" name="Freeform 222"/>
            <p:cNvSpPr>
              <a:spLocks/>
            </p:cNvSpPr>
            <p:nvPr/>
          </p:nvSpPr>
          <p:spPr bwMode="auto">
            <a:xfrm>
              <a:off x="3332" y="2190"/>
              <a:ext cx="11" cy="26"/>
            </a:xfrm>
            <a:custGeom>
              <a:avLst/>
              <a:gdLst>
                <a:gd name="T0" fmla="*/ 0 w 123"/>
                <a:gd name="T1" fmla="*/ 0 h 306"/>
                <a:gd name="T2" fmla="*/ 11 w 123"/>
                <a:gd name="T3" fmla="*/ 26 h 306"/>
                <a:gd name="T4" fmla="*/ 11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09" name="Freeform 223"/>
            <p:cNvSpPr>
              <a:spLocks/>
            </p:cNvSpPr>
            <p:nvPr/>
          </p:nvSpPr>
          <p:spPr bwMode="auto">
            <a:xfrm>
              <a:off x="3343" y="2195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10" name="Freeform 224"/>
            <p:cNvSpPr>
              <a:spLocks/>
            </p:cNvSpPr>
            <p:nvPr/>
          </p:nvSpPr>
          <p:spPr bwMode="auto">
            <a:xfrm>
              <a:off x="3343" y="2195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11" name="Freeform 225"/>
            <p:cNvSpPr>
              <a:spLocks/>
            </p:cNvSpPr>
            <p:nvPr/>
          </p:nvSpPr>
          <p:spPr bwMode="auto">
            <a:xfrm>
              <a:off x="3316" y="2190"/>
              <a:ext cx="32" cy="30"/>
            </a:xfrm>
            <a:custGeom>
              <a:avLst/>
              <a:gdLst>
                <a:gd name="T0" fmla="*/ 32 w 351"/>
                <a:gd name="T1" fmla="*/ 15 h 357"/>
                <a:gd name="T2" fmla="*/ 27 w 351"/>
                <a:gd name="T3" fmla="*/ 4 h 357"/>
                <a:gd name="T4" fmla="*/ 16 w 351"/>
                <a:gd name="T5" fmla="*/ 0 h 357"/>
                <a:gd name="T6" fmla="*/ 5 w 351"/>
                <a:gd name="T7" fmla="*/ 4 h 357"/>
                <a:gd name="T8" fmla="*/ 0 w 351"/>
                <a:gd name="T9" fmla="*/ 15 h 357"/>
                <a:gd name="T10" fmla="*/ 5 w 351"/>
                <a:gd name="T11" fmla="*/ 26 h 357"/>
                <a:gd name="T12" fmla="*/ 16 w 351"/>
                <a:gd name="T13" fmla="*/ 30 h 357"/>
                <a:gd name="T14" fmla="*/ 27 w 351"/>
                <a:gd name="T15" fmla="*/ 26 h 357"/>
                <a:gd name="T16" fmla="*/ 32 w 351"/>
                <a:gd name="T17" fmla="*/ 15 h 3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7"/>
                <a:gd name="T29" fmla="*/ 351 w 351"/>
                <a:gd name="T30" fmla="*/ 357 h 3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7">
                  <a:moveTo>
                    <a:pt x="351" y="179"/>
                  </a:moveTo>
                  <a:lnTo>
                    <a:pt x="299" y="52"/>
                  </a:lnTo>
                  <a:lnTo>
                    <a:pt x="176" y="0"/>
                  </a:lnTo>
                  <a:lnTo>
                    <a:pt x="51" y="52"/>
                  </a:lnTo>
                  <a:lnTo>
                    <a:pt x="0" y="179"/>
                  </a:lnTo>
                  <a:lnTo>
                    <a:pt x="51" y="306"/>
                  </a:lnTo>
                  <a:lnTo>
                    <a:pt x="176" y="357"/>
                  </a:lnTo>
                  <a:lnTo>
                    <a:pt x="299" y="306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12" name="Freeform 226"/>
            <p:cNvSpPr>
              <a:spLocks/>
            </p:cNvSpPr>
            <p:nvPr/>
          </p:nvSpPr>
          <p:spPr bwMode="auto">
            <a:xfrm>
              <a:off x="3242" y="2364"/>
              <a:ext cx="32" cy="29"/>
            </a:xfrm>
            <a:custGeom>
              <a:avLst/>
              <a:gdLst>
                <a:gd name="T0" fmla="*/ 32 w 351"/>
                <a:gd name="T1" fmla="*/ 15 h 358"/>
                <a:gd name="T2" fmla="*/ 27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5 h 358"/>
                <a:gd name="T12" fmla="*/ 16 w 351"/>
                <a:gd name="T13" fmla="*/ 29 h 358"/>
                <a:gd name="T14" fmla="*/ 27 w 351"/>
                <a:gd name="T15" fmla="*/ 25 h 358"/>
                <a:gd name="T16" fmla="*/ 32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79"/>
                  </a:moveTo>
                  <a:lnTo>
                    <a:pt x="299" y="52"/>
                  </a:lnTo>
                  <a:lnTo>
                    <a:pt x="176" y="0"/>
                  </a:lnTo>
                  <a:lnTo>
                    <a:pt x="51" y="52"/>
                  </a:lnTo>
                  <a:lnTo>
                    <a:pt x="0" y="179"/>
                  </a:lnTo>
                  <a:lnTo>
                    <a:pt x="51" y="306"/>
                  </a:lnTo>
                  <a:lnTo>
                    <a:pt x="176" y="358"/>
                  </a:lnTo>
                  <a:lnTo>
                    <a:pt x="299" y="306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13" name="Freeform 227"/>
            <p:cNvSpPr>
              <a:spLocks/>
            </p:cNvSpPr>
            <p:nvPr/>
          </p:nvSpPr>
          <p:spPr bwMode="auto">
            <a:xfrm>
              <a:off x="3242" y="2368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14" name="Freeform 228"/>
            <p:cNvSpPr>
              <a:spLocks/>
            </p:cNvSpPr>
            <p:nvPr/>
          </p:nvSpPr>
          <p:spPr bwMode="auto">
            <a:xfrm>
              <a:off x="3242" y="2368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15" name="Freeform 229"/>
            <p:cNvSpPr>
              <a:spLocks/>
            </p:cNvSpPr>
            <p:nvPr/>
          </p:nvSpPr>
          <p:spPr bwMode="auto">
            <a:xfrm>
              <a:off x="3247" y="2368"/>
              <a:ext cx="11" cy="25"/>
            </a:xfrm>
            <a:custGeom>
              <a:avLst/>
              <a:gdLst>
                <a:gd name="T0" fmla="*/ 11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1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16" name="Freeform 230"/>
            <p:cNvSpPr>
              <a:spLocks/>
            </p:cNvSpPr>
            <p:nvPr/>
          </p:nvSpPr>
          <p:spPr bwMode="auto">
            <a:xfrm>
              <a:off x="3247" y="2368"/>
              <a:ext cx="11" cy="25"/>
            </a:xfrm>
            <a:custGeom>
              <a:avLst/>
              <a:gdLst>
                <a:gd name="T0" fmla="*/ 11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1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17" name="Freeform 231"/>
            <p:cNvSpPr>
              <a:spLocks/>
            </p:cNvSpPr>
            <p:nvPr/>
          </p:nvSpPr>
          <p:spPr bwMode="auto">
            <a:xfrm>
              <a:off x="3247" y="2364"/>
              <a:ext cx="11" cy="29"/>
            </a:xfrm>
            <a:custGeom>
              <a:avLst/>
              <a:gdLst>
                <a:gd name="T0" fmla="*/ 0 w 125"/>
                <a:gd name="T1" fmla="*/ 4 h 358"/>
                <a:gd name="T2" fmla="*/ 11 w 125"/>
                <a:gd name="T3" fmla="*/ 29 h 358"/>
                <a:gd name="T4" fmla="*/ 11 w 125"/>
                <a:gd name="T5" fmla="*/ 0 h 358"/>
                <a:gd name="T6" fmla="*/ 0 w 125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0" y="52"/>
                  </a:moveTo>
                  <a:lnTo>
                    <a:pt x="125" y="358"/>
                  </a:lnTo>
                  <a:lnTo>
                    <a:pt x="125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18" name="Freeform 232"/>
            <p:cNvSpPr>
              <a:spLocks/>
            </p:cNvSpPr>
            <p:nvPr/>
          </p:nvSpPr>
          <p:spPr bwMode="auto">
            <a:xfrm>
              <a:off x="3247" y="2364"/>
              <a:ext cx="11" cy="29"/>
            </a:xfrm>
            <a:custGeom>
              <a:avLst/>
              <a:gdLst>
                <a:gd name="T0" fmla="*/ 0 w 125"/>
                <a:gd name="T1" fmla="*/ 4 h 358"/>
                <a:gd name="T2" fmla="*/ 11 w 125"/>
                <a:gd name="T3" fmla="*/ 29 h 358"/>
                <a:gd name="T4" fmla="*/ 11 w 125"/>
                <a:gd name="T5" fmla="*/ 0 h 358"/>
                <a:gd name="T6" fmla="*/ 0 w 125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0" y="52"/>
                  </a:moveTo>
                  <a:lnTo>
                    <a:pt x="125" y="358"/>
                  </a:lnTo>
                  <a:lnTo>
                    <a:pt x="125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19" name="Freeform 233"/>
            <p:cNvSpPr>
              <a:spLocks/>
            </p:cNvSpPr>
            <p:nvPr/>
          </p:nvSpPr>
          <p:spPr bwMode="auto">
            <a:xfrm>
              <a:off x="3258" y="2364"/>
              <a:ext cx="11" cy="29"/>
            </a:xfrm>
            <a:custGeom>
              <a:avLst/>
              <a:gdLst>
                <a:gd name="T0" fmla="*/ 11 w 123"/>
                <a:gd name="T1" fmla="*/ 25 h 358"/>
                <a:gd name="T2" fmla="*/ 0 w 123"/>
                <a:gd name="T3" fmla="*/ 0 h 358"/>
                <a:gd name="T4" fmla="*/ 0 w 123"/>
                <a:gd name="T5" fmla="*/ 29 h 358"/>
                <a:gd name="T6" fmla="*/ 11 w 123"/>
                <a:gd name="T7" fmla="*/ 25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20" name="Freeform 234"/>
            <p:cNvSpPr>
              <a:spLocks/>
            </p:cNvSpPr>
            <p:nvPr/>
          </p:nvSpPr>
          <p:spPr bwMode="auto">
            <a:xfrm>
              <a:off x="3258" y="2364"/>
              <a:ext cx="11" cy="29"/>
            </a:xfrm>
            <a:custGeom>
              <a:avLst/>
              <a:gdLst>
                <a:gd name="T0" fmla="*/ 11 w 123"/>
                <a:gd name="T1" fmla="*/ 25 h 358"/>
                <a:gd name="T2" fmla="*/ 0 w 123"/>
                <a:gd name="T3" fmla="*/ 0 h 358"/>
                <a:gd name="T4" fmla="*/ 0 w 123"/>
                <a:gd name="T5" fmla="*/ 29 h 358"/>
                <a:gd name="T6" fmla="*/ 11 w 123"/>
                <a:gd name="T7" fmla="*/ 25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21" name="Freeform 235"/>
            <p:cNvSpPr>
              <a:spLocks/>
            </p:cNvSpPr>
            <p:nvPr/>
          </p:nvSpPr>
          <p:spPr bwMode="auto">
            <a:xfrm>
              <a:off x="3258" y="2364"/>
              <a:ext cx="11" cy="25"/>
            </a:xfrm>
            <a:custGeom>
              <a:avLst/>
              <a:gdLst>
                <a:gd name="T0" fmla="*/ 0 w 123"/>
                <a:gd name="T1" fmla="*/ 0 h 306"/>
                <a:gd name="T2" fmla="*/ 11 w 123"/>
                <a:gd name="T3" fmla="*/ 25 h 306"/>
                <a:gd name="T4" fmla="*/ 11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22" name="Freeform 236"/>
            <p:cNvSpPr>
              <a:spLocks/>
            </p:cNvSpPr>
            <p:nvPr/>
          </p:nvSpPr>
          <p:spPr bwMode="auto">
            <a:xfrm>
              <a:off x="3258" y="2364"/>
              <a:ext cx="11" cy="25"/>
            </a:xfrm>
            <a:custGeom>
              <a:avLst/>
              <a:gdLst>
                <a:gd name="T0" fmla="*/ 0 w 123"/>
                <a:gd name="T1" fmla="*/ 0 h 306"/>
                <a:gd name="T2" fmla="*/ 11 w 123"/>
                <a:gd name="T3" fmla="*/ 25 h 306"/>
                <a:gd name="T4" fmla="*/ 11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23" name="Freeform 237"/>
            <p:cNvSpPr>
              <a:spLocks/>
            </p:cNvSpPr>
            <p:nvPr/>
          </p:nvSpPr>
          <p:spPr bwMode="auto">
            <a:xfrm>
              <a:off x="3269" y="2368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24" name="Freeform 238"/>
            <p:cNvSpPr>
              <a:spLocks/>
            </p:cNvSpPr>
            <p:nvPr/>
          </p:nvSpPr>
          <p:spPr bwMode="auto">
            <a:xfrm>
              <a:off x="3269" y="2368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25" name="Freeform 239"/>
            <p:cNvSpPr>
              <a:spLocks/>
            </p:cNvSpPr>
            <p:nvPr/>
          </p:nvSpPr>
          <p:spPr bwMode="auto">
            <a:xfrm>
              <a:off x="3318" y="2289"/>
              <a:ext cx="4" cy="21"/>
            </a:xfrm>
            <a:custGeom>
              <a:avLst/>
              <a:gdLst>
                <a:gd name="T0" fmla="*/ 0 w 51"/>
                <a:gd name="T1" fmla="*/ 11 h 252"/>
                <a:gd name="T2" fmla="*/ 4 w 51"/>
                <a:gd name="T3" fmla="*/ 21 h 252"/>
                <a:gd name="T4" fmla="*/ 4 w 51"/>
                <a:gd name="T5" fmla="*/ 0 h 252"/>
                <a:gd name="T6" fmla="*/ 0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0" y="127"/>
                  </a:moveTo>
                  <a:lnTo>
                    <a:pt x="51" y="252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26" name="Freeform 240"/>
            <p:cNvSpPr>
              <a:spLocks/>
            </p:cNvSpPr>
            <p:nvPr/>
          </p:nvSpPr>
          <p:spPr bwMode="auto">
            <a:xfrm>
              <a:off x="3318" y="2289"/>
              <a:ext cx="4" cy="21"/>
            </a:xfrm>
            <a:custGeom>
              <a:avLst/>
              <a:gdLst>
                <a:gd name="T0" fmla="*/ 0 w 51"/>
                <a:gd name="T1" fmla="*/ 11 h 252"/>
                <a:gd name="T2" fmla="*/ 4 w 51"/>
                <a:gd name="T3" fmla="*/ 21 h 252"/>
                <a:gd name="T4" fmla="*/ 4 w 51"/>
                <a:gd name="T5" fmla="*/ 0 h 252"/>
                <a:gd name="T6" fmla="*/ 0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0" y="127"/>
                  </a:moveTo>
                  <a:lnTo>
                    <a:pt x="51" y="252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27" name="Freeform 241"/>
            <p:cNvSpPr>
              <a:spLocks/>
            </p:cNvSpPr>
            <p:nvPr/>
          </p:nvSpPr>
          <p:spPr bwMode="auto">
            <a:xfrm>
              <a:off x="3322" y="2289"/>
              <a:ext cx="12" cy="26"/>
            </a:xfrm>
            <a:custGeom>
              <a:avLst/>
              <a:gdLst>
                <a:gd name="T0" fmla="*/ 12 w 124"/>
                <a:gd name="T1" fmla="*/ 26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28" name="Freeform 242"/>
            <p:cNvSpPr>
              <a:spLocks/>
            </p:cNvSpPr>
            <p:nvPr/>
          </p:nvSpPr>
          <p:spPr bwMode="auto">
            <a:xfrm>
              <a:off x="3322" y="2289"/>
              <a:ext cx="12" cy="26"/>
            </a:xfrm>
            <a:custGeom>
              <a:avLst/>
              <a:gdLst>
                <a:gd name="T0" fmla="*/ 12 w 124"/>
                <a:gd name="T1" fmla="*/ 26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29" name="Freeform 243"/>
            <p:cNvSpPr>
              <a:spLocks/>
            </p:cNvSpPr>
            <p:nvPr/>
          </p:nvSpPr>
          <p:spPr bwMode="auto">
            <a:xfrm>
              <a:off x="3322" y="2285"/>
              <a:ext cx="12" cy="30"/>
            </a:xfrm>
            <a:custGeom>
              <a:avLst/>
              <a:gdLst>
                <a:gd name="T0" fmla="*/ 0 w 124"/>
                <a:gd name="T1" fmla="*/ 4 h 358"/>
                <a:gd name="T2" fmla="*/ 12 w 124"/>
                <a:gd name="T3" fmla="*/ 30 h 358"/>
                <a:gd name="T4" fmla="*/ 12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30" name="Freeform 244"/>
            <p:cNvSpPr>
              <a:spLocks/>
            </p:cNvSpPr>
            <p:nvPr/>
          </p:nvSpPr>
          <p:spPr bwMode="auto">
            <a:xfrm>
              <a:off x="3322" y="2285"/>
              <a:ext cx="12" cy="30"/>
            </a:xfrm>
            <a:custGeom>
              <a:avLst/>
              <a:gdLst>
                <a:gd name="T0" fmla="*/ 0 w 124"/>
                <a:gd name="T1" fmla="*/ 4 h 358"/>
                <a:gd name="T2" fmla="*/ 12 w 124"/>
                <a:gd name="T3" fmla="*/ 30 h 358"/>
                <a:gd name="T4" fmla="*/ 12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31" name="Freeform 245"/>
            <p:cNvSpPr>
              <a:spLocks/>
            </p:cNvSpPr>
            <p:nvPr/>
          </p:nvSpPr>
          <p:spPr bwMode="auto">
            <a:xfrm>
              <a:off x="3334" y="2285"/>
              <a:ext cx="11" cy="30"/>
            </a:xfrm>
            <a:custGeom>
              <a:avLst/>
              <a:gdLst>
                <a:gd name="T0" fmla="*/ 11 w 123"/>
                <a:gd name="T1" fmla="*/ 26 h 358"/>
                <a:gd name="T2" fmla="*/ 0 w 123"/>
                <a:gd name="T3" fmla="*/ 0 h 358"/>
                <a:gd name="T4" fmla="*/ 0 w 123"/>
                <a:gd name="T5" fmla="*/ 30 h 358"/>
                <a:gd name="T6" fmla="*/ 11 w 123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32" name="Freeform 246"/>
            <p:cNvSpPr>
              <a:spLocks/>
            </p:cNvSpPr>
            <p:nvPr/>
          </p:nvSpPr>
          <p:spPr bwMode="auto">
            <a:xfrm>
              <a:off x="3334" y="2285"/>
              <a:ext cx="11" cy="30"/>
            </a:xfrm>
            <a:custGeom>
              <a:avLst/>
              <a:gdLst>
                <a:gd name="T0" fmla="*/ 11 w 123"/>
                <a:gd name="T1" fmla="*/ 26 h 358"/>
                <a:gd name="T2" fmla="*/ 0 w 123"/>
                <a:gd name="T3" fmla="*/ 0 h 358"/>
                <a:gd name="T4" fmla="*/ 0 w 123"/>
                <a:gd name="T5" fmla="*/ 30 h 358"/>
                <a:gd name="T6" fmla="*/ 11 w 123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33" name="Freeform 247"/>
            <p:cNvSpPr>
              <a:spLocks/>
            </p:cNvSpPr>
            <p:nvPr/>
          </p:nvSpPr>
          <p:spPr bwMode="auto">
            <a:xfrm>
              <a:off x="3334" y="2285"/>
              <a:ext cx="11" cy="25"/>
            </a:xfrm>
            <a:custGeom>
              <a:avLst/>
              <a:gdLst>
                <a:gd name="T0" fmla="*/ 0 w 123"/>
                <a:gd name="T1" fmla="*/ 0 h 305"/>
                <a:gd name="T2" fmla="*/ 11 w 123"/>
                <a:gd name="T3" fmla="*/ 25 h 305"/>
                <a:gd name="T4" fmla="*/ 11 w 123"/>
                <a:gd name="T5" fmla="*/ 4 h 305"/>
                <a:gd name="T6" fmla="*/ 0 w 123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5"/>
                <a:gd name="T14" fmla="*/ 123 w 123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5">
                  <a:moveTo>
                    <a:pt x="0" y="0"/>
                  </a:moveTo>
                  <a:lnTo>
                    <a:pt x="123" y="305"/>
                  </a:lnTo>
                  <a:lnTo>
                    <a:pt x="12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34" name="Freeform 248"/>
            <p:cNvSpPr>
              <a:spLocks/>
            </p:cNvSpPr>
            <p:nvPr/>
          </p:nvSpPr>
          <p:spPr bwMode="auto">
            <a:xfrm>
              <a:off x="3334" y="2285"/>
              <a:ext cx="11" cy="25"/>
            </a:xfrm>
            <a:custGeom>
              <a:avLst/>
              <a:gdLst>
                <a:gd name="T0" fmla="*/ 0 w 123"/>
                <a:gd name="T1" fmla="*/ 0 h 305"/>
                <a:gd name="T2" fmla="*/ 11 w 123"/>
                <a:gd name="T3" fmla="*/ 25 h 305"/>
                <a:gd name="T4" fmla="*/ 11 w 123"/>
                <a:gd name="T5" fmla="*/ 4 h 305"/>
                <a:gd name="T6" fmla="*/ 0 w 123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5"/>
                <a:gd name="T14" fmla="*/ 123 w 123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5">
                  <a:moveTo>
                    <a:pt x="0" y="0"/>
                  </a:moveTo>
                  <a:lnTo>
                    <a:pt x="123" y="305"/>
                  </a:lnTo>
                  <a:lnTo>
                    <a:pt x="123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35" name="Freeform 249"/>
            <p:cNvSpPr>
              <a:spLocks/>
            </p:cNvSpPr>
            <p:nvPr/>
          </p:nvSpPr>
          <p:spPr bwMode="auto">
            <a:xfrm>
              <a:off x="3345" y="2289"/>
              <a:ext cx="4" cy="21"/>
            </a:xfrm>
            <a:custGeom>
              <a:avLst/>
              <a:gdLst>
                <a:gd name="T0" fmla="*/ 4 w 52"/>
                <a:gd name="T1" fmla="*/ 11 h 252"/>
                <a:gd name="T2" fmla="*/ 0 w 52"/>
                <a:gd name="T3" fmla="*/ 0 h 252"/>
                <a:gd name="T4" fmla="*/ 0 w 52"/>
                <a:gd name="T5" fmla="*/ 21 h 252"/>
                <a:gd name="T6" fmla="*/ 4 w 52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52" y="127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36" name="Freeform 250"/>
            <p:cNvSpPr>
              <a:spLocks/>
            </p:cNvSpPr>
            <p:nvPr/>
          </p:nvSpPr>
          <p:spPr bwMode="auto">
            <a:xfrm>
              <a:off x="3345" y="2289"/>
              <a:ext cx="4" cy="21"/>
            </a:xfrm>
            <a:custGeom>
              <a:avLst/>
              <a:gdLst>
                <a:gd name="T0" fmla="*/ 4 w 52"/>
                <a:gd name="T1" fmla="*/ 11 h 252"/>
                <a:gd name="T2" fmla="*/ 0 w 52"/>
                <a:gd name="T3" fmla="*/ 0 h 252"/>
                <a:gd name="T4" fmla="*/ 0 w 52"/>
                <a:gd name="T5" fmla="*/ 21 h 252"/>
                <a:gd name="T6" fmla="*/ 4 w 52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52" y="127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37" name="Freeform 251"/>
            <p:cNvSpPr>
              <a:spLocks/>
            </p:cNvSpPr>
            <p:nvPr/>
          </p:nvSpPr>
          <p:spPr bwMode="auto">
            <a:xfrm>
              <a:off x="3318" y="2285"/>
              <a:ext cx="31" cy="30"/>
            </a:xfrm>
            <a:custGeom>
              <a:avLst/>
              <a:gdLst>
                <a:gd name="T0" fmla="*/ 31 w 350"/>
                <a:gd name="T1" fmla="*/ 15 h 358"/>
                <a:gd name="T2" fmla="*/ 26 w 350"/>
                <a:gd name="T3" fmla="*/ 4 h 358"/>
                <a:gd name="T4" fmla="*/ 16 w 350"/>
                <a:gd name="T5" fmla="*/ 0 h 358"/>
                <a:gd name="T6" fmla="*/ 5 w 350"/>
                <a:gd name="T7" fmla="*/ 4 h 358"/>
                <a:gd name="T8" fmla="*/ 0 w 350"/>
                <a:gd name="T9" fmla="*/ 15 h 358"/>
                <a:gd name="T10" fmla="*/ 5 w 350"/>
                <a:gd name="T11" fmla="*/ 26 h 358"/>
                <a:gd name="T12" fmla="*/ 16 w 350"/>
                <a:gd name="T13" fmla="*/ 30 h 358"/>
                <a:gd name="T14" fmla="*/ 26 w 350"/>
                <a:gd name="T15" fmla="*/ 26 h 358"/>
                <a:gd name="T16" fmla="*/ 31 w 350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0"/>
                <a:gd name="T28" fmla="*/ 0 h 358"/>
                <a:gd name="T29" fmla="*/ 350 w 350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0" h="358">
                  <a:moveTo>
                    <a:pt x="350" y="180"/>
                  </a:moveTo>
                  <a:lnTo>
                    <a:pt x="298" y="53"/>
                  </a:lnTo>
                  <a:lnTo>
                    <a:pt x="175" y="0"/>
                  </a:lnTo>
                  <a:lnTo>
                    <a:pt x="51" y="53"/>
                  </a:lnTo>
                  <a:lnTo>
                    <a:pt x="0" y="180"/>
                  </a:lnTo>
                  <a:lnTo>
                    <a:pt x="51" y="305"/>
                  </a:lnTo>
                  <a:lnTo>
                    <a:pt x="175" y="358"/>
                  </a:lnTo>
                  <a:lnTo>
                    <a:pt x="298" y="305"/>
                  </a:lnTo>
                  <a:lnTo>
                    <a:pt x="350" y="1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38" name="Freeform 252"/>
            <p:cNvSpPr>
              <a:spLocks/>
            </p:cNvSpPr>
            <p:nvPr/>
          </p:nvSpPr>
          <p:spPr bwMode="auto">
            <a:xfrm>
              <a:off x="3471" y="1804"/>
              <a:ext cx="32" cy="30"/>
            </a:xfrm>
            <a:custGeom>
              <a:avLst/>
              <a:gdLst>
                <a:gd name="T0" fmla="*/ 32 w 350"/>
                <a:gd name="T1" fmla="*/ 15 h 358"/>
                <a:gd name="T2" fmla="*/ 27 w 350"/>
                <a:gd name="T3" fmla="*/ 4 h 358"/>
                <a:gd name="T4" fmla="*/ 16 w 350"/>
                <a:gd name="T5" fmla="*/ 0 h 358"/>
                <a:gd name="T6" fmla="*/ 5 w 350"/>
                <a:gd name="T7" fmla="*/ 4 h 358"/>
                <a:gd name="T8" fmla="*/ 0 w 350"/>
                <a:gd name="T9" fmla="*/ 15 h 358"/>
                <a:gd name="T10" fmla="*/ 5 w 350"/>
                <a:gd name="T11" fmla="*/ 26 h 358"/>
                <a:gd name="T12" fmla="*/ 16 w 350"/>
                <a:gd name="T13" fmla="*/ 30 h 358"/>
                <a:gd name="T14" fmla="*/ 27 w 350"/>
                <a:gd name="T15" fmla="*/ 26 h 358"/>
                <a:gd name="T16" fmla="*/ 32 w 350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0"/>
                <a:gd name="T28" fmla="*/ 0 h 358"/>
                <a:gd name="T29" fmla="*/ 350 w 350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0" h="358">
                  <a:moveTo>
                    <a:pt x="350" y="180"/>
                  </a:moveTo>
                  <a:lnTo>
                    <a:pt x="299" y="53"/>
                  </a:lnTo>
                  <a:lnTo>
                    <a:pt x="175" y="0"/>
                  </a:lnTo>
                  <a:lnTo>
                    <a:pt x="52" y="53"/>
                  </a:lnTo>
                  <a:lnTo>
                    <a:pt x="0" y="180"/>
                  </a:lnTo>
                  <a:lnTo>
                    <a:pt x="52" y="305"/>
                  </a:lnTo>
                  <a:lnTo>
                    <a:pt x="175" y="358"/>
                  </a:lnTo>
                  <a:lnTo>
                    <a:pt x="299" y="305"/>
                  </a:lnTo>
                  <a:lnTo>
                    <a:pt x="350" y="1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39" name="Freeform 253"/>
            <p:cNvSpPr>
              <a:spLocks/>
            </p:cNvSpPr>
            <p:nvPr/>
          </p:nvSpPr>
          <p:spPr bwMode="auto">
            <a:xfrm>
              <a:off x="3471" y="1809"/>
              <a:ext cx="5" cy="21"/>
            </a:xfrm>
            <a:custGeom>
              <a:avLst/>
              <a:gdLst>
                <a:gd name="T0" fmla="*/ 0 w 52"/>
                <a:gd name="T1" fmla="*/ 11 h 252"/>
                <a:gd name="T2" fmla="*/ 5 w 52"/>
                <a:gd name="T3" fmla="*/ 21 h 252"/>
                <a:gd name="T4" fmla="*/ 5 w 52"/>
                <a:gd name="T5" fmla="*/ 0 h 252"/>
                <a:gd name="T6" fmla="*/ 0 w 52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0" y="127"/>
                  </a:moveTo>
                  <a:lnTo>
                    <a:pt x="52" y="252"/>
                  </a:lnTo>
                  <a:lnTo>
                    <a:pt x="52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40" name="Freeform 254"/>
            <p:cNvSpPr>
              <a:spLocks/>
            </p:cNvSpPr>
            <p:nvPr/>
          </p:nvSpPr>
          <p:spPr bwMode="auto">
            <a:xfrm>
              <a:off x="3471" y="1809"/>
              <a:ext cx="5" cy="21"/>
            </a:xfrm>
            <a:custGeom>
              <a:avLst/>
              <a:gdLst>
                <a:gd name="T0" fmla="*/ 0 w 52"/>
                <a:gd name="T1" fmla="*/ 11 h 252"/>
                <a:gd name="T2" fmla="*/ 5 w 52"/>
                <a:gd name="T3" fmla="*/ 21 h 252"/>
                <a:gd name="T4" fmla="*/ 5 w 52"/>
                <a:gd name="T5" fmla="*/ 0 h 252"/>
                <a:gd name="T6" fmla="*/ 0 w 52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0" y="127"/>
                  </a:moveTo>
                  <a:lnTo>
                    <a:pt x="52" y="252"/>
                  </a:lnTo>
                  <a:lnTo>
                    <a:pt x="52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41" name="Freeform 255"/>
            <p:cNvSpPr>
              <a:spLocks/>
            </p:cNvSpPr>
            <p:nvPr/>
          </p:nvSpPr>
          <p:spPr bwMode="auto">
            <a:xfrm>
              <a:off x="3476" y="1809"/>
              <a:ext cx="11" cy="25"/>
            </a:xfrm>
            <a:custGeom>
              <a:avLst/>
              <a:gdLst>
                <a:gd name="T0" fmla="*/ 11 w 123"/>
                <a:gd name="T1" fmla="*/ 25 h 305"/>
                <a:gd name="T2" fmla="*/ 0 w 123"/>
                <a:gd name="T3" fmla="*/ 0 h 305"/>
                <a:gd name="T4" fmla="*/ 0 w 123"/>
                <a:gd name="T5" fmla="*/ 21 h 305"/>
                <a:gd name="T6" fmla="*/ 11 w 123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5"/>
                <a:gd name="T14" fmla="*/ 123 w 123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5">
                  <a:moveTo>
                    <a:pt x="123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3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42" name="Freeform 256"/>
            <p:cNvSpPr>
              <a:spLocks/>
            </p:cNvSpPr>
            <p:nvPr/>
          </p:nvSpPr>
          <p:spPr bwMode="auto">
            <a:xfrm>
              <a:off x="3476" y="1809"/>
              <a:ext cx="11" cy="25"/>
            </a:xfrm>
            <a:custGeom>
              <a:avLst/>
              <a:gdLst>
                <a:gd name="T0" fmla="*/ 11 w 123"/>
                <a:gd name="T1" fmla="*/ 25 h 305"/>
                <a:gd name="T2" fmla="*/ 0 w 123"/>
                <a:gd name="T3" fmla="*/ 0 h 305"/>
                <a:gd name="T4" fmla="*/ 0 w 123"/>
                <a:gd name="T5" fmla="*/ 21 h 305"/>
                <a:gd name="T6" fmla="*/ 11 w 123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5"/>
                <a:gd name="T14" fmla="*/ 123 w 123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5">
                  <a:moveTo>
                    <a:pt x="123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3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43" name="Freeform 257"/>
            <p:cNvSpPr>
              <a:spLocks/>
            </p:cNvSpPr>
            <p:nvPr/>
          </p:nvSpPr>
          <p:spPr bwMode="auto">
            <a:xfrm>
              <a:off x="3476" y="1804"/>
              <a:ext cx="11" cy="30"/>
            </a:xfrm>
            <a:custGeom>
              <a:avLst/>
              <a:gdLst>
                <a:gd name="T0" fmla="*/ 0 w 123"/>
                <a:gd name="T1" fmla="*/ 4 h 358"/>
                <a:gd name="T2" fmla="*/ 11 w 123"/>
                <a:gd name="T3" fmla="*/ 30 h 358"/>
                <a:gd name="T4" fmla="*/ 11 w 123"/>
                <a:gd name="T5" fmla="*/ 0 h 358"/>
                <a:gd name="T6" fmla="*/ 0 w 123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0" y="53"/>
                  </a:moveTo>
                  <a:lnTo>
                    <a:pt x="123" y="358"/>
                  </a:lnTo>
                  <a:lnTo>
                    <a:pt x="123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44" name="Freeform 258"/>
            <p:cNvSpPr>
              <a:spLocks/>
            </p:cNvSpPr>
            <p:nvPr/>
          </p:nvSpPr>
          <p:spPr bwMode="auto">
            <a:xfrm>
              <a:off x="3476" y="1804"/>
              <a:ext cx="11" cy="30"/>
            </a:xfrm>
            <a:custGeom>
              <a:avLst/>
              <a:gdLst>
                <a:gd name="T0" fmla="*/ 0 w 123"/>
                <a:gd name="T1" fmla="*/ 4 h 358"/>
                <a:gd name="T2" fmla="*/ 11 w 123"/>
                <a:gd name="T3" fmla="*/ 30 h 358"/>
                <a:gd name="T4" fmla="*/ 11 w 123"/>
                <a:gd name="T5" fmla="*/ 0 h 358"/>
                <a:gd name="T6" fmla="*/ 0 w 123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0" y="53"/>
                  </a:moveTo>
                  <a:lnTo>
                    <a:pt x="123" y="358"/>
                  </a:lnTo>
                  <a:lnTo>
                    <a:pt x="123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45" name="Freeform 259"/>
            <p:cNvSpPr>
              <a:spLocks/>
            </p:cNvSpPr>
            <p:nvPr/>
          </p:nvSpPr>
          <p:spPr bwMode="auto">
            <a:xfrm>
              <a:off x="3487" y="1804"/>
              <a:ext cx="11" cy="30"/>
            </a:xfrm>
            <a:custGeom>
              <a:avLst/>
              <a:gdLst>
                <a:gd name="T0" fmla="*/ 11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1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46" name="Freeform 260"/>
            <p:cNvSpPr>
              <a:spLocks/>
            </p:cNvSpPr>
            <p:nvPr/>
          </p:nvSpPr>
          <p:spPr bwMode="auto">
            <a:xfrm>
              <a:off x="3487" y="1804"/>
              <a:ext cx="11" cy="30"/>
            </a:xfrm>
            <a:custGeom>
              <a:avLst/>
              <a:gdLst>
                <a:gd name="T0" fmla="*/ 11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1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47" name="Freeform 261"/>
            <p:cNvSpPr>
              <a:spLocks/>
            </p:cNvSpPr>
            <p:nvPr/>
          </p:nvSpPr>
          <p:spPr bwMode="auto">
            <a:xfrm>
              <a:off x="3487" y="1804"/>
              <a:ext cx="11" cy="26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6 h 305"/>
                <a:gd name="T4" fmla="*/ 11 w 124"/>
                <a:gd name="T5" fmla="*/ 5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48" name="Freeform 262"/>
            <p:cNvSpPr>
              <a:spLocks/>
            </p:cNvSpPr>
            <p:nvPr/>
          </p:nvSpPr>
          <p:spPr bwMode="auto">
            <a:xfrm>
              <a:off x="3487" y="1804"/>
              <a:ext cx="11" cy="26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6 h 305"/>
                <a:gd name="T4" fmla="*/ 11 w 124"/>
                <a:gd name="T5" fmla="*/ 5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49" name="Freeform 263"/>
            <p:cNvSpPr>
              <a:spLocks/>
            </p:cNvSpPr>
            <p:nvPr/>
          </p:nvSpPr>
          <p:spPr bwMode="auto">
            <a:xfrm>
              <a:off x="3498" y="1809"/>
              <a:ext cx="5" cy="21"/>
            </a:xfrm>
            <a:custGeom>
              <a:avLst/>
              <a:gdLst>
                <a:gd name="T0" fmla="*/ 5 w 51"/>
                <a:gd name="T1" fmla="*/ 11 h 252"/>
                <a:gd name="T2" fmla="*/ 0 w 51"/>
                <a:gd name="T3" fmla="*/ 0 h 252"/>
                <a:gd name="T4" fmla="*/ 0 w 51"/>
                <a:gd name="T5" fmla="*/ 21 h 252"/>
                <a:gd name="T6" fmla="*/ 5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51" y="127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1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50" name="Freeform 264"/>
            <p:cNvSpPr>
              <a:spLocks/>
            </p:cNvSpPr>
            <p:nvPr/>
          </p:nvSpPr>
          <p:spPr bwMode="auto">
            <a:xfrm>
              <a:off x="3498" y="1809"/>
              <a:ext cx="5" cy="21"/>
            </a:xfrm>
            <a:custGeom>
              <a:avLst/>
              <a:gdLst>
                <a:gd name="T0" fmla="*/ 5 w 51"/>
                <a:gd name="T1" fmla="*/ 11 h 252"/>
                <a:gd name="T2" fmla="*/ 0 w 51"/>
                <a:gd name="T3" fmla="*/ 0 h 252"/>
                <a:gd name="T4" fmla="*/ 0 w 51"/>
                <a:gd name="T5" fmla="*/ 21 h 252"/>
                <a:gd name="T6" fmla="*/ 5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51" y="127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51" name="Freeform 265"/>
            <p:cNvSpPr>
              <a:spLocks/>
            </p:cNvSpPr>
            <p:nvPr/>
          </p:nvSpPr>
          <p:spPr bwMode="auto">
            <a:xfrm>
              <a:off x="3325" y="1871"/>
              <a:ext cx="4" cy="21"/>
            </a:xfrm>
            <a:custGeom>
              <a:avLst/>
              <a:gdLst>
                <a:gd name="T0" fmla="*/ 0 w 52"/>
                <a:gd name="T1" fmla="*/ 11 h 252"/>
                <a:gd name="T2" fmla="*/ 4 w 52"/>
                <a:gd name="T3" fmla="*/ 21 h 252"/>
                <a:gd name="T4" fmla="*/ 4 w 52"/>
                <a:gd name="T5" fmla="*/ 0 h 252"/>
                <a:gd name="T6" fmla="*/ 0 w 52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0" y="127"/>
                  </a:moveTo>
                  <a:lnTo>
                    <a:pt x="52" y="252"/>
                  </a:lnTo>
                  <a:lnTo>
                    <a:pt x="52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52" name="Freeform 266"/>
            <p:cNvSpPr>
              <a:spLocks/>
            </p:cNvSpPr>
            <p:nvPr/>
          </p:nvSpPr>
          <p:spPr bwMode="auto">
            <a:xfrm>
              <a:off x="3325" y="1871"/>
              <a:ext cx="4" cy="21"/>
            </a:xfrm>
            <a:custGeom>
              <a:avLst/>
              <a:gdLst>
                <a:gd name="T0" fmla="*/ 0 w 52"/>
                <a:gd name="T1" fmla="*/ 11 h 252"/>
                <a:gd name="T2" fmla="*/ 4 w 52"/>
                <a:gd name="T3" fmla="*/ 21 h 252"/>
                <a:gd name="T4" fmla="*/ 4 w 52"/>
                <a:gd name="T5" fmla="*/ 0 h 252"/>
                <a:gd name="T6" fmla="*/ 0 w 52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0" y="127"/>
                  </a:moveTo>
                  <a:lnTo>
                    <a:pt x="52" y="252"/>
                  </a:lnTo>
                  <a:lnTo>
                    <a:pt x="52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53" name="Freeform 267"/>
            <p:cNvSpPr>
              <a:spLocks/>
            </p:cNvSpPr>
            <p:nvPr/>
          </p:nvSpPr>
          <p:spPr bwMode="auto">
            <a:xfrm>
              <a:off x="3329" y="1871"/>
              <a:ext cx="12" cy="25"/>
            </a:xfrm>
            <a:custGeom>
              <a:avLst/>
              <a:gdLst>
                <a:gd name="T0" fmla="*/ 12 w 124"/>
                <a:gd name="T1" fmla="*/ 25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54" name="Freeform 268"/>
            <p:cNvSpPr>
              <a:spLocks/>
            </p:cNvSpPr>
            <p:nvPr/>
          </p:nvSpPr>
          <p:spPr bwMode="auto">
            <a:xfrm>
              <a:off x="3329" y="1871"/>
              <a:ext cx="12" cy="25"/>
            </a:xfrm>
            <a:custGeom>
              <a:avLst/>
              <a:gdLst>
                <a:gd name="T0" fmla="*/ 12 w 124"/>
                <a:gd name="T1" fmla="*/ 25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55" name="Freeform 269"/>
            <p:cNvSpPr>
              <a:spLocks/>
            </p:cNvSpPr>
            <p:nvPr/>
          </p:nvSpPr>
          <p:spPr bwMode="auto">
            <a:xfrm>
              <a:off x="3329" y="1866"/>
              <a:ext cx="12" cy="30"/>
            </a:xfrm>
            <a:custGeom>
              <a:avLst/>
              <a:gdLst>
                <a:gd name="T0" fmla="*/ 0 w 124"/>
                <a:gd name="T1" fmla="*/ 4 h 358"/>
                <a:gd name="T2" fmla="*/ 12 w 124"/>
                <a:gd name="T3" fmla="*/ 30 h 358"/>
                <a:gd name="T4" fmla="*/ 12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56" name="Freeform 270"/>
            <p:cNvSpPr>
              <a:spLocks/>
            </p:cNvSpPr>
            <p:nvPr/>
          </p:nvSpPr>
          <p:spPr bwMode="auto">
            <a:xfrm>
              <a:off x="3329" y="1866"/>
              <a:ext cx="12" cy="30"/>
            </a:xfrm>
            <a:custGeom>
              <a:avLst/>
              <a:gdLst>
                <a:gd name="T0" fmla="*/ 0 w 124"/>
                <a:gd name="T1" fmla="*/ 4 h 358"/>
                <a:gd name="T2" fmla="*/ 12 w 124"/>
                <a:gd name="T3" fmla="*/ 30 h 358"/>
                <a:gd name="T4" fmla="*/ 12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57" name="Freeform 271"/>
            <p:cNvSpPr>
              <a:spLocks/>
            </p:cNvSpPr>
            <p:nvPr/>
          </p:nvSpPr>
          <p:spPr bwMode="auto">
            <a:xfrm>
              <a:off x="3341" y="1866"/>
              <a:ext cx="11" cy="30"/>
            </a:xfrm>
            <a:custGeom>
              <a:avLst/>
              <a:gdLst>
                <a:gd name="T0" fmla="*/ 11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1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58" name="Freeform 272"/>
            <p:cNvSpPr>
              <a:spLocks/>
            </p:cNvSpPr>
            <p:nvPr/>
          </p:nvSpPr>
          <p:spPr bwMode="auto">
            <a:xfrm>
              <a:off x="3341" y="1866"/>
              <a:ext cx="11" cy="30"/>
            </a:xfrm>
            <a:custGeom>
              <a:avLst/>
              <a:gdLst>
                <a:gd name="T0" fmla="*/ 11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1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59" name="Freeform 273"/>
            <p:cNvSpPr>
              <a:spLocks/>
            </p:cNvSpPr>
            <p:nvPr/>
          </p:nvSpPr>
          <p:spPr bwMode="auto">
            <a:xfrm>
              <a:off x="3341" y="1866"/>
              <a:ext cx="11" cy="26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6 h 305"/>
                <a:gd name="T4" fmla="*/ 11 w 124"/>
                <a:gd name="T5" fmla="*/ 5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60" name="Freeform 274"/>
            <p:cNvSpPr>
              <a:spLocks/>
            </p:cNvSpPr>
            <p:nvPr/>
          </p:nvSpPr>
          <p:spPr bwMode="auto">
            <a:xfrm>
              <a:off x="3341" y="1866"/>
              <a:ext cx="11" cy="26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6 h 305"/>
                <a:gd name="T4" fmla="*/ 11 w 124"/>
                <a:gd name="T5" fmla="*/ 5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61" name="Freeform 275"/>
            <p:cNvSpPr>
              <a:spLocks/>
            </p:cNvSpPr>
            <p:nvPr/>
          </p:nvSpPr>
          <p:spPr bwMode="auto">
            <a:xfrm>
              <a:off x="3352" y="1871"/>
              <a:ext cx="4" cy="21"/>
            </a:xfrm>
            <a:custGeom>
              <a:avLst/>
              <a:gdLst>
                <a:gd name="T0" fmla="*/ 4 w 51"/>
                <a:gd name="T1" fmla="*/ 11 h 252"/>
                <a:gd name="T2" fmla="*/ 0 w 51"/>
                <a:gd name="T3" fmla="*/ 0 h 252"/>
                <a:gd name="T4" fmla="*/ 0 w 51"/>
                <a:gd name="T5" fmla="*/ 21 h 252"/>
                <a:gd name="T6" fmla="*/ 4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51" y="127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1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62" name="Freeform 276"/>
            <p:cNvSpPr>
              <a:spLocks/>
            </p:cNvSpPr>
            <p:nvPr/>
          </p:nvSpPr>
          <p:spPr bwMode="auto">
            <a:xfrm>
              <a:off x="3352" y="1871"/>
              <a:ext cx="4" cy="21"/>
            </a:xfrm>
            <a:custGeom>
              <a:avLst/>
              <a:gdLst>
                <a:gd name="T0" fmla="*/ 4 w 51"/>
                <a:gd name="T1" fmla="*/ 11 h 252"/>
                <a:gd name="T2" fmla="*/ 0 w 51"/>
                <a:gd name="T3" fmla="*/ 0 h 252"/>
                <a:gd name="T4" fmla="*/ 0 w 51"/>
                <a:gd name="T5" fmla="*/ 21 h 252"/>
                <a:gd name="T6" fmla="*/ 4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51" y="127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63" name="Freeform 277"/>
            <p:cNvSpPr>
              <a:spLocks/>
            </p:cNvSpPr>
            <p:nvPr/>
          </p:nvSpPr>
          <p:spPr bwMode="auto">
            <a:xfrm>
              <a:off x="3325" y="1866"/>
              <a:ext cx="31" cy="30"/>
            </a:xfrm>
            <a:custGeom>
              <a:avLst/>
              <a:gdLst>
                <a:gd name="T0" fmla="*/ 31 w 351"/>
                <a:gd name="T1" fmla="*/ 15 h 358"/>
                <a:gd name="T2" fmla="*/ 26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6 h 358"/>
                <a:gd name="T12" fmla="*/ 16 w 351"/>
                <a:gd name="T13" fmla="*/ 30 h 358"/>
                <a:gd name="T14" fmla="*/ 26 w 351"/>
                <a:gd name="T15" fmla="*/ 26 h 358"/>
                <a:gd name="T16" fmla="*/ 31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80"/>
                  </a:moveTo>
                  <a:lnTo>
                    <a:pt x="300" y="53"/>
                  </a:lnTo>
                  <a:lnTo>
                    <a:pt x="176" y="0"/>
                  </a:lnTo>
                  <a:lnTo>
                    <a:pt x="52" y="53"/>
                  </a:lnTo>
                  <a:lnTo>
                    <a:pt x="0" y="180"/>
                  </a:lnTo>
                  <a:lnTo>
                    <a:pt x="52" y="305"/>
                  </a:lnTo>
                  <a:lnTo>
                    <a:pt x="176" y="358"/>
                  </a:lnTo>
                  <a:lnTo>
                    <a:pt x="300" y="305"/>
                  </a:lnTo>
                  <a:lnTo>
                    <a:pt x="351" y="1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64" name="Freeform 278"/>
            <p:cNvSpPr>
              <a:spLocks/>
            </p:cNvSpPr>
            <p:nvPr/>
          </p:nvSpPr>
          <p:spPr bwMode="auto">
            <a:xfrm>
              <a:off x="3631" y="1778"/>
              <a:ext cx="32" cy="30"/>
            </a:xfrm>
            <a:custGeom>
              <a:avLst/>
              <a:gdLst>
                <a:gd name="T0" fmla="*/ 32 w 351"/>
                <a:gd name="T1" fmla="*/ 15 h 359"/>
                <a:gd name="T2" fmla="*/ 27 w 351"/>
                <a:gd name="T3" fmla="*/ 4 h 359"/>
                <a:gd name="T4" fmla="*/ 16 w 351"/>
                <a:gd name="T5" fmla="*/ 0 h 359"/>
                <a:gd name="T6" fmla="*/ 5 w 351"/>
                <a:gd name="T7" fmla="*/ 4 h 359"/>
                <a:gd name="T8" fmla="*/ 0 w 351"/>
                <a:gd name="T9" fmla="*/ 15 h 359"/>
                <a:gd name="T10" fmla="*/ 5 w 351"/>
                <a:gd name="T11" fmla="*/ 26 h 359"/>
                <a:gd name="T12" fmla="*/ 16 w 351"/>
                <a:gd name="T13" fmla="*/ 30 h 359"/>
                <a:gd name="T14" fmla="*/ 27 w 351"/>
                <a:gd name="T15" fmla="*/ 26 h 359"/>
                <a:gd name="T16" fmla="*/ 32 w 351"/>
                <a:gd name="T17" fmla="*/ 15 h 3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9"/>
                <a:gd name="T29" fmla="*/ 351 w 351"/>
                <a:gd name="T30" fmla="*/ 359 h 35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9">
                  <a:moveTo>
                    <a:pt x="351" y="180"/>
                  </a:moveTo>
                  <a:lnTo>
                    <a:pt x="299" y="53"/>
                  </a:lnTo>
                  <a:lnTo>
                    <a:pt x="175" y="0"/>
                  </a:lnTo>
                  <a:lnTo>
                    <a:pt x="51" y="53"/>
                  </a:lnTo>
                  <a:lnTo>
                    <a:pt x="0" y="180"/>
                  </a:lnTo>
                  <a:lnTo>
                    <a:pt x="51" y="307"/>
                  </a:lnTo>
                  <a:lnTo>
                    <a:pt x="175" y="359"/>
                  </a:lnTo>
                  <a:lnTo>
                    <a:pt x="299" y="307"/>
                  </a:lnTo>
                  <a:lnTo>
                    <a:pt x="351" y="1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65" name="Freeform 279"/>
            <p:cNvSpPr>
              <a:spLocks/>
            </p:cNvSpPr>
            <p:nvPr/>
          </p:nvSpPr>
          <p:spPr bwMode="auto">
            <a:xfrm>
              <a:off x="3631" y="1783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66" name="Freeform 280"/>
            <p:cNvSpPr>
              <a:spLocks/>
            </p:cNvSpPr>
            <p:nvPr/>
          </p:nvSpPr>
          <p:spPr bwMode="auto">
            <a:xfrm>
              <a:off x="3631" y="1783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67" name="Freeform 281"/>
            <p:cNvSpPr>
              <a:spLocks/>
            </p:cNvSpPr>
            <p:nvPr/>
          </p:nvSpPr>
          <p:spPr bwMode="auto">
            <a:xfrm>
              <a:off x="3636" y="1783"/>
              <a:ext cx="11" cy="25"/>
            </a:xfrm>
            <a:custGeom>
              <a:avLst/>
              <a:gdLst>
                <a:gd name="T0" fmla="*/ 11 w 124"/>
                <a:gd name="T1" fmla="*/ 25 h 306"/>
                <a:gd name="T2" fmla="*/ 0 w 124"/>
                <a:gd name="T3" fmla="*/ 0 h 306"/>
                <a:gd name="T4" fmla="*/ 0 w 124"/>
                <a:gd name="T5" fmla="*/ 21 h 306"/>
                <a:gd name="T6" fmla="*/ 11 w 124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124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4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68" name="Freeform 282"/>
            <p:cNvSpPr>
              <a:spLocks/>
            </p:cNvSpPr>
            <p:nvPr/>
          </p:nvSpPr>
          <p:spPr bwMode="auto">
            <a:xfrm>
              <a:off x="3636" y="1783"/>
              <a:ext cx="11" cy="25"/>
            </a:xfrm>
            <a:custGeom>
              <a:avLst/>
              <a:gdLst>
                <a:gd name="T0" fmla="*/ 11 w 124"/>
                <a:gd name="T1" fmla="*/ 25 h 306"/>
                <a:gd name="T2" fmla="*/ 0 w 124"/>
                <a:gd name="T3" fmla="*/ 0 h 306"/>
                <a:gd name="T4" fmla="*/ 0 w 124"/>
                <a:gd name="T5" fmla="*/ 21 h 306"/>
                <a:gd name="T6" fmla="*/ 11 w 124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124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4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69" name="Freeform 283"/>
            <p:cNvSpPr>
              <a:spLocks/>
            </p:cNvSpPr>
            <p:nvPr/>
          </p:nvSpPr>
          <p:spPr bwMode="auto">
            <a:xfrm>
              <a:off x="3636" y="1778"/>
              <a:ext cx="11" cy="30"/>
            </a:xfrm>
            <a:custGeom>
              <a:avLst/>
              <a:gdLst>
                <a:gd name="T0" fmla="*/ 0 w 124"/>
                <a:gd name="T1" fmla="*/ 4 h 359"/>
                <a:gd name="T2" fmla="*/ 11 w 124"/>
                <a:gd name="T3" fmla="*/ 30 h 359"/>
                <a:gd name="T4" fmla="*/ 11 w 124"/>
                <a:gd name="T5" fmla="*/ 0 h 359"/>
                <a:gd name="T6" fmla="*/ 0 w 124"/>
                <a:gd name="T7" fmla="*/ 4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9"/>
                <a:gd name="T14" fmla="*/ 124 w 124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9">
                  <a:moveTo>
                    <a:pt x="0" y="53"/>
                  </a:moveTo>
                  <a:lnTo>
                    <a:pt x="124" y="359"/>
                  </a:lnTo>
                  <a:lnTo>
                    <a:pt x="124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70" name="Freeform 284"/>
            <p:cNvSpPr>
              <a:spLocks/>
            </p:cNvSpPr>
            <p:nvPr/>
          </p:nvSpPr>
          <p:spPr bwMode="auto">
            <a:xfrm>
              <a:off x="3636" y="1778"/>
              <a:ext cx="11" cy="30"/>
            </a:xfrm>
            <a:custGeom>
              <a:avLst/>
              <a:gdLst>
                <a:gd name="T0" fmla="*/ 0 w 124"/>
                <a:gd name="T1" fmla="*/ 4 h 359"/>
                <a:gd name="T2" fmla="*/ 11 w 124"/>
                <a:gd name="T3" fmla="*/ 30 h 359"/>
                <a:gd name="T4" fmla="*/ 11 w 124"/>
                <a:gd name="T5" fmla="*/ 0 h 359"/>
                <a:gd name="T6" fmla="*/ 0 w 124"/>
                <a:gd name="T7" fmla="*/ 4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9"/>
                <a:gd name="T14" fmla="*/ 124 w 124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9">
                  <a:moveTo>
                    <a:pt x="0" y="53"/>
                  </a:moveTo>
                  <a:lnTo>
                    <a:pt x="124" y="359"/>
                  </a:lnTo>
                  <a:lnTo>
                    <a:pt x="124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71" name="Freeform 285"/>
            <p:cNvSpPr>
              <a:spLocks/>
            </p:cNvSpPr>
            <p:nvPr/>
          </p:nvSpPr>
          <p:spPr bwMode="auto">
            <a:xfrm>
              <a:off x="3647" y="1778"/>
              <a:ext cx="12" cy="30"/>
            </a:xfrm>
            <a:custGeom>
              <a:avLst/>
              <a:gdLst>
                <a:gd name="T0" fmla="*/ 12 w 124"/>
                <a:gd name="T1" fmla="*/ 26 h 359"/>
                <a:gd name="T2" fmla="*/ 0 w 124"/>
                <a:gd name="T3" fmla="*/ 0 h 359"/>
                <a:gd name="T4" fmla="*/ 0 w 124"/>
                <a:gd name="T5" fmla="*/ 30 h 359"/>
                <a:gd name="T6" fmla="*/ 12 w 124"/>
                <a:gd name="T7" fmla="*/ 26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9"/>
                <a:gd name="T14" fmla="*/ 124 w 124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9">
                  <a:moveTo>
                    <a:pt x="124" y="307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124" y="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72" name="Freeform 286"/>
            <p:cNvSpPr>
              <a:spLocks/>
            </p:cNvSpPr>
            <p:nvPr/>
          </p:nvSpPr>
          <p:spPr bwMode="auto">
            <a:xfrm>
              <a:off x="3647" y="1778"/>
              <a:ext cx="12" cy="30"/>
            </a:xfrm>
            <a:custGeom>
              <a:avLst/>
              <a:gdLst>
                <a:gd name="T0" fmla="*/ 12 w 124"/>
                <a:gd name="T1" fmla="*/ 26 h 359"/>
                <a:gd name="T2" fmla="*/ 0 w 124"/>
                <a:gd name="T3" fmla="*/ 0 h 359"/>
                <a:gd name="T4" fmla="*/ 0 w 124"/>
                <a:gd name="T5" fmla="*/ 30 h 359"/>
                <a:gd name="T6" fmla="*/ 12 w 124"/>
                <a:gd name="T7" fmla="*/ 26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9"/>
                <a:gd name="T14" fmla="*/ 124 w 124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9">
                  <a:moveTo>
                    <a:pt x="124" y="307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124" y="30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73" name="Freeform 287"/>
            <p:cNvSpPr>
              <a:spLocks/>
            </p:cNvSpPr>
            <p:nvPr/>
          </p:nvSpPr>
          <p:spPr bwMode="auto">
            <a:xfrm>
              <a:off x="3647" y="1778"/>
              <a:ext cx="12" cy="26"/>
            </a:xfrm>
            <a:custGeom>
              <a:avLst/>
              <a:gdLst>
                <a:gd name="T0" fmla="*/ 0 w 124"/>
                <a:gd name="T1" fmla="*/ 0 h 307"/>
                <a:gd name="T2" fmla="*/ 12 w 124"/>
                <a:gd name="T3" fmla="*/ 26 h 307"/>
                <a:gd name="T4" fmla="*/ 12 w 124"/>
                <a:gd name="T5" fmla="*/ 4 h 307"/>
                <a:gd name="T6" fmla="*/ 0 w 124"/>
                <a:gd name="T7" fmla="*/ 0 h 3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7"/>
                <a:gd name="T14" fmla="*/ 124 w 124"/>
                <a:gd name="T15" fmla="*/ 307 h 3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7">
                  <a:moveTo>
                    <a:pt x="0" y="0"/>
                  </a:moveTo>
                  <a:lnTo>
                    <a:pt x="124" y="307"/>
                  </a:lnTo>
                  <a:lnTo>
                    <a:pt x="124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74" name="Freeform 288"/>
            <p:cNvSpPr>
              <a:spLocks/>
            </p:cNvSpPr>
            <p:nvPr/>
          </p:nvSpPr>
          <p:spPr bwMode="auto">
            <a:xfrm>
              <a:off x="3647" y="1778"/>
              <a:ext cx="12" cy="26"/>
            </a:xfrm>
            <a:custGeom>
              <a:avLst/>
              <a:gdLst>
                <a:gd name="T0" fmla="*/ 0 w 124"/>
                <a:gd name="T1" fmla="*/ 0 h 307"/>
                <a:gd name="T2" fmla="*/ 12 w 124"/>
                <a:gd name="T3" fmla="*/ 26 h 307"/>
                <a:gd name="T4" fmla="*/ 12 w 124"/>
                <a:gd name="T5" fmla="*/ 4 h 307"/>
                <a:gd name="T6" fmla="*/ 0 w 124"/>
                <a:gd name="T7" fmla="*/ 0 h 3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7"/>
                <a:gd name="T14" fmla="*/ 124 w 124"/>
                <a:gd name="T15" fmla="*/ 307 h 3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7">
                  <a:moveTo>
                    <a:pt x="0" y="0"/>
                  </a:moveTo>
                  <a:lnTo>
                    <a:pt x="124" y="307"/>
                  </a:lnTo>
                  <a:lnTo>
                    <a:pt x="124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75" name="Freeform 289"/>
            <p:cNvSpPr>
              <a:spLocks/>
            </p:cNvSpPr>
            <p:nvPr/>
          </p:nvSpPr>
          <p:spPr bwMode="auto">
            <a:xfrm>
              <a:off x="3659" y="1783"/>
              <a:ext cx="4" cy="21"/>
            </a:xfrm>
            <a:custGeom>
              <a:avLst/>
              <a:gdLst>
                <a:gd name="T0" fmla="*/ 4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4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76" name="Freeform 290"/>
            <p:cNvSpPr>
              <a:spLocks/>
            </p:cNvSpPr>
            <p:nvPr/>
          </p:nvSpPr>
          <p:spPr bwMode="auto">
            <a:xfrm>
              <a:off x="3659" y="1783"/>
              <a:ext cx="4" cy="21"/>
            </a:xfrm>
            <a:custGeom>
              <a:avLst/>
              <a:gdLst>
                <a:gd name="T0" fmla="*/ 4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4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77" name="Freeform 291"/>
            <p:cNvSpPr>
              <a:spLocks/>
            </p:cNvSpPr>
            <p:nvPr/>
          </p:nvSpPr>
          <p:spPr bwMode="auto">
            <a:xfrm>
              <a:off x="3802" y="1773"/>
              <a:ext cx="4" cy="21"/>
            </a:xfrm>
            <a:custGeom>
              <a:avLst/>
              <a:gdLst>
                <a:gd name="T0" fmla="*/ 0 w 51"/>
                <a:gd name="T1" fmla="*/ 11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7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78" name="Freeform 292"/>
            <p:cNvSpPr>
              <a:spLocks/>
            </p:cNvSpPr>
            <p:nvPr/>
          </p:nvSpPr>
          <p:spPr bwMode="auto">
            <a:xfrm>
              <a:off x="3802" y="1773"/>
              <a:ext cx="4" cy="21"/>
            </a:xfrm>
            <a:custGeom>
              <a:avLst/>
              <a:gdLst>
                <a:gd name="T0" fmla="*/ 0 w 51"/>
                <a:gd name="T1" fmla="*/ 11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7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79" name="Freeform 293"/>
            <p:cNvSpPr>
              <a:spLocks/>
            </p:cNvSpPr>
            <p:nvPr/>
          </p:nvSpPr>
          <p:spPr bwMode="auto">
            <a:xfrm>
              <a:off x="3806" y="1773"/>
              <a:ext cx="12" cy="25"/>
            </a:xfrm>
            <a:custGeom>
              <a:avLst/>
              <a:gdLst>
                <a:gd name="T0" fmla="*/ 12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2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5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80" name="Freeform 294"/>
            <p:cNvSpPr>
              <a:spLocks/>
            </p:cNvSpPr>
            <p:nvPr/>
          </p:nvSpPr>
          <p:spPr bwMode="auto">
            <a:xfrm>
              <a:off x="3806" y="1773"/>
              <a:ext cx="12" cy="25"/>
            </a:xfrm>
            <a:custGeom>
              <a:avLst/>
              <a:gdLst>
                <a:gd name="T0" fmla="*/ 12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2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5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81" name="Freeform 295"/>
            <p:cNvSpPr>
              <a:spLocks/>
            </p:cNvSpPr>
            <p:nvPr/>
          </p:nvSpPr>
          <p:spPr bwMode="auto">
            <a:xfrm>
              <a:off x="3806" y="1768"/>
              <a:ext cx="12" cy="30"/>
            </a:xfrm>
            <a:custGeom>
              <a:avLst/>
              <a:gdLst>
                <a:gd name="T0" fmla="*/ 0 w 125"/>
                <a:gd name="T1" fmla="*/ 4 h 359"/>
                <a:gd name="T2" fmla="*/ 12 w 125"/>
                <a:gd name="T3" fmla="*/ 30 h 359"/>
                <a:gd name="T4" fmla="*/ 12 w 125"/>
                <a:gd name="T5" fmla="*/ 0 h 359"/>
                <a:gd name="T6" fmla="*/ 0 w 125"/>
                <a:gd name="T7" fmla="*/ 4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9"/>
                <a:gd name="T14" fmla="*/ 125 w 125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9">
                  <a:moveTo>
                    <a:pt x="0" y="53"/>
                  </a:moveTo>
                  <a:lnTo>
                    <a:pt x="125" y="359"/>
                  </a:lnTo>
                  <a:lnTo>
                    <a:pt x="125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82" name="Freeform 296"/>
            <p:cNvSpPr>
              <a:spLocks/>
            </p:cNvSpPr>
            <p:nvPr/>
          </p:nvSpPr>
          <p:spPr bwMode="auto">
            <a:xfrm>
              <a:off x="3806" y="1768"/>
              <a:ext cx="12" cy="30"/>
            </a:xfrm>
            <a:custGeom>
              <a:avLst/>
              <a:gdLst>
                <a:gd name="T0" fmla="*/ 0 w 125"/>
                <a:gd name="T1" fmla="*/ 4 h 359"/>
                <a:gd name="T2" fmla="*/ 12 w 125"/>
                <a:gd name="T3" fmla="*/ 30 h 359"/>
                <a:gd name="T4" fmla="*/ 12 w 125"/>
                <a:gd name="T5" fmla="*/ 0 h 359"/>
                <a:gd name="T6" fmla="*/ 0 w 125"/>
                <a:gd name="T7" fmla="*/ 4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9"/>
                <a:gd name="T14" fmla="*/ 125 w 125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9">
                  <a:moveTo>
                    <a:pt x="0" y="53"/>
                  </a:moveTo>
                  <a:lnTo>
                    <a:pt x="125" y="359"/>
                  </a:lnTo>
                  <a:lnTo>
                    <a:pt x="125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83" name="Freeform 297"/>
            <p:cNvSpPr>
              <a:spLocks/>
            </p:cNvSpPr>
            <p:nvPr/>
          </p:nvSpPr>
          <p:spPr bwMode="auto">
            <a:xfrm>
              <a:off x="3818" y="1768"/>
              <a:ext cx="11" cy="30"/>
            </a:xfrm>
            <a:custGeom>
              <a:avLst/>
              <a:gdLst>
                <a:gd name="T0" fmla="*/ 11 w 124"/>
                <a:gd name="T1" fmla="*/ 26 h 359"/>
                <a:gd name="T2" fmla="*/ 0 w 124"/>
                <a:gd name="T3" fmla="*/ 0 h 359"/>
                <a:gd name="T4" fmla="*/ 0 w 124"/>
                <a:gd name="T5" fmla="*/ 30 h 359"/>
                <a:gd name="T6" fmla="*/ 11 w 124"/>
                <a:gd name="T7" fmla="*/ 26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9"/>
                <a:gd name="T14" fmla="*/ 124 w 124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9">
                  <a:moveTo>
                    <a:pt x="124" y="306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124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84" name="Freeform 298"/>
            <p:cNvSpPr>
              <a:spLocks/>
            </p:cNvSpPr>
            <p:nvPr/>
          </p:nvSpPr>
          <p:spPr bwMode="auto">
            <a:xfrm>
              <a:off x="3818" y="1768"/>
              <a:ext cx="11" cy="30"/>
            </a:xfrm>
            <a:custGeom>
              <a:avLst/>
              <a:gdLst>
                <a:gd name="T0" fmla="*/ 11 w 124"/>
                <a:gd name="T1" fmla="*/ 26 h 359"/>
                <a:gd name="T2" fmla="*/ 0 w 124"/>
                <a:gd name="T3" fmla="*/ 0 h 359"/>
                <a:gd name="T4" fmla="*/ 0 w 124"/>
                <a:gd name="T5" fmla="*/ 30 h 359"/>
                <a:gd name="T6" fmla="*/ 11 w 124"/>
                <a:gd name="T7" fmla="*/ 26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9"/>
                <a:gd name="T14" fmla="*/ 124 w 124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9">
                  <a:moveTo>
                    <a:pt x="124" y="306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124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85" name="Freeform 299"/>
            <p:cNvSpPr>
              <a:spLocks/>
            </p:cNvSpPr>
            <p:nvPr/>
          </p:nvSpPr>
          <p:spPr bwMode="auto">
            <a:xfrm>
              <a:off x="3818" y="1768"/>
              <a:ext cx="11" cy="26"/>
            </a:xfrm>
            <a:custGeom>
              <a:avLst/>
              <a:gdLst>
                <a:gd name="T0" fmla="*/ 0 w 124"/>
                <a:gd name="T1" fmla="*/ 0 h 306"/>
                <a:gd name="T2" fmla="*/ 11 w 124"/>
                <a:gd name="T3" fmla="*/ 26 h 306"/>
                <a:gd name="T4" fmla="*/ 11 w 124"/>
                <a:gd name="T5" fmla="*/ 5 h 306"/>
                <a:gd name="T6" fmla="*/ 0 w 124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0" y="0"/>
                  </a:moveTo>
                  <a:lnTo>
                    <a:pt x="124" y="306"/>
                  </a:lnTo>
                  <a:lnTo>
                    <a:pt x="124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86" name="Freeform 300"/>
            <p:cNvSpPr>
              <a:spLocks/>
            </p:cNvSpPr>
            <p:nvPr/>
          </p:nvSpPr>
          <p:spPr bwMode="auto">
            <a:xfrm>
              <a:off x="3818" y="1768"/>
              <a:ext cx="11" cy="26"/>
            </a:xfrm>
            <a:custGeom>
              <a:avLst/>
              <a:gdLst>
                <a:gd name="T0" fmla="*/ 0 w 124"/>
                <a:gd name="T1" fmla="*/ 0 h 306"/>
                <a:gd name="T2" fmla="*/ 11 w 124"/>
                <a:gd name="T3" fmla="*/ 26 h 306"/>
                <a:gd name="T4" fmla="*/ 11 w 124"/>
                <a:gd name="T5" fmla="*/ 5 h 306"/>
                <a:gd name="T6" fmla="*/ 0 w 124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0" y="0"/>
                  </a:moveTo>
                  <a:lnTo>
                    <a:pt x="124" y="306"/>
                  </a:lnTo>
                  <a:lnTo>
                    <a:pt x="124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87" name="Freeform 301"/>
            <p:cNvSpPr>
              <a:spLocks/>
            </p:cNvSpPr>
            <p:nvPr/>
          </p:nvSpPr>
          <p:spPr bwMode="auto">
            <a:xfrm>
              <a:off x="3829" y="1773"/>
              <a:ext cx="5" cy="21"/>
            </a:xfrm>
            <a:custGeom>
              <a:avLst/>
              <a:gdLst>
                <a:gd name="T0" fmla="*/ 5 w 51"/>
                <a:gd name="T1" fmla="*/ 11 h 253"/>
                <a:gd name="T2" fmla="*/ 0 w 51"/>
                <a:gd name="T3" fmla="*/ 0 h 253"/>
                <a:gd name="T4" fmla="*/ 0 w 51"/>
                <a:gd name="T5" fmla="*/ 21 h 253"/>
                <a:gd name="T6" fmla="*/ 5 w 51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7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88" name="Freeform 302"/>
            <p:cNvSpPr>
              <a:spLocks/>
            </p:cNvSpPr>
            <p:nvPr/>
          </p:nvSpPr>
          <p:spPr bwMode="auto">
            <a:xfrm>
              <a:off x="3829" y="1773"/>
              <a:ext cx="5" cy="21"/>
            </a:xfrm>
            <a:custGeom>
              <a:avLst/>
              <a:gdLst>
                <a:gd name="T0" fmla="*/ 5 w 51"/>
                <a:gd name="T1" fmla="*/ 11 h 253"/>
                <a:gd name="T2" fmla="*/ 0 w 51"/>
                <a:gd name="T3" fmla="*/ 0 h 253"/>
                <a:gd name="T4" fmla="*/ 0 w 51"/>
                <a:gd name="T5" fmla="*/ 21 h 253"/>
                <a:gd name="T6" fmla="*/ 5 w 51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7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89" name="Freeform 303"/>
            <p:cNvSpPr>
              <a:spLocks/>
            </p:cNvSpPr>
            <p:nvPr/>
          </p:nvSpPr>
          <p:spPr bwMode="auto">
            <a:xfrm>
              <a:off x="3802" y="1768"/>
              <a:ext cx="32" cy="30"/>
            </a:xfrm>
            <a:custGeom>
              <a:avLst/>
              <a:gdLst>
                <a:gd name="T0" fmla="*/ 32 w 351"/>
                <a:gd name="T1" fmla="*/ 15 h 359"/>
                <a:gd name="T2" fmla="*/ 27 w 351"/>
                <a:gd name="T3" fmla="*/ 4 h 359"/>
                <a:gd name="T4" fmla="*/ 16 w 351"/>
                <a:gd name="T5" fmla="*/ 0 h 359"/>
                <a:gd name="T6" fmla="*/ 5 w 351"/>
                <a:gd name="T7" fmla="*/ 4 h 359"/>
                <a:gd name="T8" fmla="*/ 0 w 351"/>
                <a:gd name="T9" fmla="*/ 15 h 359"/>
                <a:gd name="T10" fmla="*/ 5 w 351"/>
                <a:gd name="T11" fmla="*/ 26 h 359"/>
                <a:gd name="T12" fmla="*/ 16 w 351"/>
                <a:gd name="T13" fmla="*/ 30 h 359"/>
                <a:gd name="T14" fmla="*/ 27 w 351"/>
                <a:gd name="T15" fmla="*/ 26 h 359"/>
                <a:gd name="T16" fmla="*/ 32 w 351"/>
                <a:gd name="T17" fmla="*/ 15 h 3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9"/>
                <a:gd name="T29" fmla="*/ 351 w 351"/>
                <a:gd name="T30" fmla="*/ 359 h 35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9">
                  <a:moveTo>
                    <a:pt x="351" y="180"/>
                  </a:moveTo>
                  <a:lnTo>
                    <a:pt x="300" y="53"/>
                  </a:lnTo>
                  <a:lnTo>
                    <a:pt x="176" y="0"/>
                  </a:lnTo>
                  <a:lnTo>
                    <a:pt x="51" y="53"/>
                  </a:lnTo>
                  <a:lnTo>
                    <a:pt x="0" y="180"/>
                  </a:lnTo>
                  <a:lnTo>
                    <a:pt x="51" y="306"/>
                  </a:lnTo>
                  <a:lnTo>
                    <a:pt x="176" y="359"/>
                  </a:lnTo>
                  <a:lnTo>
                    <a:pt x="300" y="306"/>
                  </a:lnTo>
                  <a:lnTo>
                    <a:pt x="351" y="1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90" name="Freeform 304"/>
            <p:cNvSpPr>
              <a:spLocks/>
            </p:cNvSpPr>
            <p:nvPr/>
          </p:nvSpPr>
          <p:spPr bwMode="auto">
            <a:xfrm>
              <a:off x="3243" y="2000"/>
              <a:ext cx="32" cy="30"/>
            </a:xfrm>
            <a:custGeom>
              <a:avLst/>
              <a:gdLst>
                <a:gd name="T0" fmla="*/ 32 w 351"/>
                <a:gd name="T1" fmla="*/ 15 h 358"/>
                <a:gd name="T2" fmla="*/ 27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6 h 358"/>
                <a:gd name="T12" fmla="*/ 16 w 351"/>
                <a:gd name="T13" fmla="*/ 30 h 358"/>
                <a:gd name="T14" fmla="*/ 27 w 351"/>
                <a:gd name="T15" fmla="*/ 26 h 358"/>
                <a:gd name="T16" fmla="*/ 32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78"/>
                  </a:moveTo>
                  <a:lnTo>
                    <a:pt x="299" y="53"/>
                  </a:lnTo>
                  <a:lnTo>
                    <a:pt x="175" y="0"/>
                  </a:lnTo>
                  <a:lnTo>
                    <a:pt x="51" y="53"/>
                  </a:lnTo>
                  <a:lnTo>
                    <a:pt x="0" y="178"/>
                  </a:lnTo>
                  <a:lnTo>
                    <a:pt x="51" y="305"/>
                  </a:lnTo>
                  <a:lnTo>
                    <a:pt x="175" y="358"/>
                  </a:lnTo>
                  <a:lnTo>
                    <a:pt x="299" y="305"/>
                  </a:lnTo>
                  <a:lnTo>
                    <a:pt x="351" y="1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91" name="Freeform 305"/>
            <p:cNvSpPr>
              <a:spLocks/>
            </p:cNvSpPr>
            <p:nvPr/>
          </p:nvSpPr>
          <p:spPr bwMode="auto">
            <a:xfrm>
              <a:off x="3243" y="2005"/>
              <a:ext cx="5" cy="21"/>
            </a:xfrm>
            <a:custGeom>
              <a:avLst/>
              <a:gdLst>
                <a:gd name="T0" fmla="*/ 0 w 51"/>
                <a:gd name="T1" fmla="*/ 10 h 252"/>
                <a:gd name="T2" fmla="*/ 5 w 51"/>
                <a:gd name="T3" fmla="*/ 21 h 252"/>
                <a:gd name="T4" fmla="*/ 5 w 51"/>
                <a:gd name="T5" fmla="*/ 0 h 252"/>
                <a:gd name="T6" fmla="*/ 0 w 51"/>
                <a:gd name="T7" fmla="*/ 10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0" y="125"/>
                  </a:moveTo>
                  <a:lnTo>
                    <a:pt x="51" y="252"/>
                  </a:lnTo>
                  <a:lnTo>
                    <a:pt x="51" y="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92" name="Freeform 306"/>
            <p:cNvSpPr>
              <a:spLocks/>
            </p:cNvSpPr>
            <p:nvPr/>
          </p:nvSpPr>
          <p:spPr bwMode="auto">
            <a:xfrm>
              <a:off x="3243" y="2005"/>
              <a:ext cx="5" cy="21"/>
            </a:xfrm>
            <a:custGeom>
              <a:avLst/>
              <a:gdLst>
                <a:gd name="T0" fmla="*/ 0 w 51"/>
                <a:gd name="T1" fmla="*/ 10 h 252"/>
                <a:gd name="T2" fmla="*/ 5 w 51"/>
                <a:gd name="T3" fmla="*/ 21 h 252"/>
                <a:gd name="T4" fmla="*/ 5 w 51"/>
                <a:gd name="T5" fmla="*/ 0 h 252"/>
                <a:gd name="T6" fmla="*/ 0 w 51"/>
                <a:gd name="T7" fmla="*/ 10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0" y="125"/>
                  </a:moveTo>
                  <a:lnTo>
                    <a:pt x="51" y="252"/>
                  </a:lnTo>
                  <a:lnTo>
                    <a:pt x="51" y="0"/>
                  </a:lnTo>
                  <a:lnTo>
                    <a:pt x="0" y="12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93" name="Freeform 307"/>
            <p:cNvSpPr>
              <a:spLocks/>
            </p:cNvSpPr>
            <p:nvPr/>
          </p:nvSpPr>
          <p:spPr bwMode="auto">
            <a:xfrm>
              <a:off x="3248" y="2005"/>
              <a:ext cx="11" cy="25"/>
            </a:xfrm>
            <a:custGeom>
              <a:avLst/>
              <a:gdLst>
                <a:gd name="T0" fmla="*/ 11 w 124"/>
                <a:gd name="T1" fmla="*/ 25 h 305"/>
                <a:gd name="T2" fmla="*/ 0 w 124"/>
                <a:gd name="T3" fmla="*/ 0 h 305"/>
                <a:gd name="T4" fmla="*/ 0 w 124"/>
                <a:gd name="T5" fmla="*/ 21 h 305"/>
                <a:gd name="T6" fmla="*/ 11 w 124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94" name="Freeform 308"/>
            <p:cNvSpPr>
              <a:spLocks/>
            </p:cNvSpPr>
            <p:nvPr/>
          </p:nvSpPr>
          <p:spPr bwMode="auto">
            <a:xfrm>
              <a:off x="3248" y="2005"/>
              <a:ext cx="11" cy="25"/>
            </a:xfrm>
            <a:custGeom>
              <a:avLst/>
              <a:gdLst>
                <a:gd name="T0" fmla="*/ 11 w 124"/>
                <a:gd name="T1" fmla="*/ 25 h 305"/>
                <a:gd name="T2" fmla="*/ 0 w 124"/>
                <a:gd name="T3" fmla="*/ 0 h 305"/>
                <a:gd name="T4" fmla="*/ 0 w 124"/>
                <a:gd name="T5" fmla="*/ 21 h 305"/>
                <a:gd name="T6" fmla="*/ 11 w 124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95" name="Freeform 309"/>
            <p:cNvSpPr>
              <a:spLocks/>
            </p:cNvSpPr>
            <p:nvPr/>
          </p:nvSpPr>
          <p:spPr bwMode="auto">
            <a:xfrm>
              <a:off x="3248" y="2000"/>
              <a:ext cx="11" cy="30"/>
            </a:xfrm>
            <a:custGeom>
              <a:avLst/>
              <a:gdLst>
                <a:gd name="T0" fmla="*/ 0 w 124"/>
                <a:gd name="T1" fmla="*/ 4 h 358"/>
                <a:gd name="T2" fmla="*/ 11 w 124"/>
                <a:gd name="T3" fmla="*/ 30 h 358"/>
                <a:gd name="T4" fmla="*/ 11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96" name="Freeform 310"/>
            <p:cNvSpPr>
              <a:spLocks/>
            </p:cNvSpPr>
            <p:nvPr/>
          </p:nvSpPr>
          <p:spPr bwMode="auto">
            <a:xfrm>
              <a:off x="3248" y="2000"/>
              <a:ext cx="11" cy="30"/>
            </a:xfrm>
            <a:custGeom>
              <a:avLst/>
              <a:gdLst>
                <a:gd name="T0" fmla="*/ 0 w 124"/>
                <a:gd name="T1" fmla="*/ 4 h 358"/>
                <a:gd name="T2" fmla="*/ 11 w 124"/>
                <a:gd name="T3" fmla="*/ 30 h 358"/>
                <a:gd name="T4" fmla="*/ 11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97" name="Freeform 311"/>
            <p:cNvSpPr>
              <a:spLocks/>
            </p:cNvSpPr>
            <p:nvPr/>
          </p:nvSpPr>
          <p:spPr bwMode="auto">
            <a:xfrm>
              <a:off x="3259" y="2000"/>
              <a:ext cx="12" cy="30"/>
            </a:xfrm>
            <a:custGeom>
              <a:avLst/>
              <a:gdLst>
                <a:gd name="T0" fmla="*/ 12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2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98" name="Freeform 312"/>
            <p:cNvSpPr>
              <a:spLocks/>
            </p:cNvSpPr>
            <p:nvPr/>
          </p:nvSpPr>
          <p:spPr bwMode="auto">
            <a:xfrm>
              <a:off x="3259" y="2000"/>
              <a:ext cx="12" cy="30"/>
            </a:xfrm>
            <a:custGeom>
              <a:avLst/>
              <a:gdLst>
                <a:gd name="T0" fmla="*/ 12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2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899" name="Freeform 313"/>
            <p:cNvSpPr>
              <a:spLocks/>
            </p:cNvSpPr>
            <p:nvPr/>
          </p:nvSpPr>
          <p:spPr bwMode="auto">
            <a:xfrm>
              <a:off x="3259" y="2000"/>
              <a:ext cx="12" cy="26"/>
            </a:xfrm>
            <a:custGeom>
              <a:avLst/>
              <a:gdLst>
                <a:gd name="T0" fmla="*/ 0 w 124"/>
                <a:gd name="T1" fmla="*/ 0 h 305"/>
                <a:gd name="T2" fmla="*/ 12 w 124"/>
                <a:gd name="T3" fmla="*/ 26 h 305"/>
                <a:gd name="T4" fmla="*/ 12 w 124"/>
                <a:gd name="T5" fmla="*/ 5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00" name="Freeform 314"/>
            <p:cNvSpPr>
              <a:spLocks/>
            </p:cNvSpPr>
            <p:nvPr/>
          </p:nvSpPr>
          <p:spPr bwMode="auto">
            <a:xfrm>
              <a:off x="3259" y="2000"/>
              <a:ext cx="12" cy="26"/>
            </a:xfrm>
            <a:custGeom>
              <a:avLst/>
              <a:gdLst>
                <a:gd name="T0" fmla="*/ 0 w 124"/>
                <a:gd name="T1" fmla="*/ 0 h 305"/>
                <a:gd name="T2" fmla="*/ 12 w 124"/>
                <a:gd name="T3" fmla="*/ 26 h 305"/>
                <a:gd name="T4" fmla="*/ 12 w 124"/>
                <a:gd name="T5" fmla="*/ 5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01" name="Freeform 315"/>
            <p:cNvSpPr>
              <a:spLocks/>
            </p:cNvSpPr>
            <p:nvPr/>
          </p:nvSpPr>
          <p:spPr bwMode="auto">
            <a:xfrm>
              <a:off x="3271" y="2005"/>
              <a:ext cx="4" cy="21"/>
            </a:xfrm>
            <a:custGeom>
              <a:avLst/>
              <a:gdLst>
                <a:gd name="T0" fmla="*/ 4 w 52"/>
                <a:gd name="T1" fmla="*/ 10 h 252"/>
                <a:gd name="T2" fmla="*/ 0 w 52"/>
                <a:gd name="T3" fmla="*/ 0 h 252"/>
                <a:gd name="T4" fmla="*/ 0 w 52"/>
                <a:gd name="T5" fmla="*/ 21 h 252"/>
                <a:gd name="T6" fmla="*/ 4 w 52"/>
                <a:gd name="T7" fmla="*/ 10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52" y="12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2" y="1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02" name="Freeform 316"/>
            <p:cNvSpPr>
              <a:spLocks/>
            </p:cNvSpPr>
            <p:nvPr/>
          </p:nvSpPr>
          <p:spPr bwMode="auto">
            <a:xfrm>
              <a:off x="3271" y="2005"/>
              <a:ext cx="4" cy="21"/>
            </a:xfrm>
            <a:custGeom>
              <a:avLst/>
              <a:gdLst>
                <a:gd name="T0" fmla="*/ 4 w 52"/>
                <a:gd name="T1" fmla="*/ 10 h 252"/>
                <a:gd name="T2" fmla="*/ 0 w 52"/>
                <a:gd name="T3" fmla="*/ 0 h 252"/>
                <a:gd name="T4" fmla="*/ 0 w 52"/>
                <a:gd name="T5" fmla="*/ 21 h 252"/>
                <a:gd name="T6" fmla="*/ 4 w 52"/>
                <a:gd name="T7" fmla="*/ 10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52" y="12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2" y="12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35903" name="Rectangle 317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152400"/>
            <a:ext cx="8534400" cy="727075"/>
          </a:xfrm>
        </p:spPr>
        <p:txBody>
          <a:bodyPr anchor="b">
            <a:normAutofit fontScale="90000"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Overview of numerical methods</a:t>
            </a:r>
          </a:p>
        </p:txBody>
      </p:sp>
      <p:sp>
        <p:nvSpPr>
          <p:cNvPr id="835904" name="Text Box 318"/>
          <p:cNvSpPr txBox="1">
            <a:spLocks noChangeArrowheads="1"/>
          </p:cNvSpPr>
          <p:nvPr/>
        </p:nvSpPr>
        <p:spPr bwMode="auto">
          <a:xfrm>
            <a:off x="2419350" y="4419600"/>
            <a:ext cx="155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1600">
                <a:solidFill>
                  <a:srgbClr val="FF0000"/>
                </a:solidFill>
              </a:rPr>
              <a:t>PDE- variational</a:t>
            </a:r>
          </a:p>
        </p:txBody>
      </p:sp>
      <p:sp>
        <p:nvSpPr>
          <p:cNvPr id="835905" name="Text Box 319"/>
          <p:cNvSpPr txBox="1">
            <a:spLocks noChangeArrowheads="1"/>
          </p:cNvSpPr>
          <p:nvPr/>
        </p:nvSpPr>
        <p:spPr bwMode="auto">
          <a:xfrm>
            <a:off x="4679950" y="4419600"/>
            <a:ext cx="1601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1600">
                <a:solidFill>
                  <a:srgbClr val="FF0000"/>
                </a:solidFill>
              </a:rPr>
              <a:t>Integral Equation</a:t>
            </a:r>
          </a:p>
        </p:txBody>
      </p:sp>
      <p:sp>
        <p:nvSpPr>
          <p:cNvPr id="835906" name="Text Box 320"/>
          <p:cNvSpPr txBox="1">
            <a:spLocks noChangeArrowheads="1"/>
          </p:cNvSpPr>
          <p:nvPr/>
        </p:nvSpPr>
        <p:spPr bwMode="auto">
          <a:xfrm>
            <a:off x="130175" y="4548188"/>
            <a:ext cx="183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1600">
                <a:solidFill>
                  <a:srgbClr val="FF0000"/>
                </a:solidFill>
              </a:rPr>
              <a:t>Difference Equation</a:t>
            </a:r>
          </a:p>
        </p:txBody>
      </p:sp>
      <p:pic>
        <p:nvPicPr>
          <p:cNvPr id="835907" name="Picture 322" descr="西醫開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531" y="4994275"/>
            <a:ext cx="1584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5908" name="Text Box 324"/>
          <p:cNvSpPr txBox="1">
            <a:spLocks noChangeArrowheads="1"/>
          </p:cNvSpPr>
          <p:nvPr/>
        </p:nvSpPr>
        <p:spPr bwMode="auto">
          <a:xfrm>
            <a:off x="31826" y="5013176"/>
            <a:ext cx="1731862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/>
            <a:r>
              <a:rPr lang="zh-TW" altLang="en-US" sz="3200" dirty="0" smtClean="0"/>
              <a:t>開刀</a:t>
            </a:r>
            <a:endParaRPr lang="en-US" altLang="zh-TW" sz="3200" dirty="0" smtClean="0"/>
          </a:p>
          <a:p>
            <a:pPr algn="ctr"/>
            <a:r>
              <a:rPr lang="en-US" altLang="zh-TW" sz="3200" dirty="0" smtClean="0"/>
              <a:t>operation</a:t>
            </a:r>
            <a:endParaRPr lang="zh-TW" altLang="en-US" sz="3200" dirty="0"/>
          </a:p>
        </p:txBody>
      </p:sp>
      <p:sp>
        <p:nvSpPr>
          <p:cNvPr id="835909" name="Text Box 325"/>
          <p:cNvSpPr txBox="1">
            <a:spLocks noChangeArrowheads="1"/>
          </p:cNvSpPr>
          <p:nvPr/>
        </p:nvSpPr>
        <p:spPr bwMode="auto">
          <a:xfrm>
            <a:off x="2483768" y="5029201"/>
            <a:ext cx="2422525" cy="1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/>
            <a:r>
              <a:rPr lang="zh-TW" altLang="en-US" sz="3200" dirty="0" smtClean="0"/>
              <a:t>把脈</a:t>
            </a:r>
            <a:endParaRPr lang="en-US" altLang="zh-TW" sz="3200" dirty="0" smtClean="0"/>
          </a:p>
          <a:p>
            <a:pPr algn="ctr"/>
            <a:r>
              <a:rPr lang="en-US" altLang="zh-TW" sz="3200" dirty="0" smtClean="0"/>
              <a:t>Take </a:t>
            </a:r>
          </a:p>
          <a:p>
            <a:pPr algn="ctr"/>
            <a:r>
              <a:rPr lang="en-US" altLang="zh-TW" sz="3200" dirty="0" smtClean="0"/>
              <a:t>pulse</a:t>
            </a:r>
            <a:endParaRPr lang="zh-TW" altLang="en-US" sz="3200" dirty="0"/>
          </a:p>
        </p:txBody>
      </p:sp>
      <p:sp>
        <p:nvSpPr>
          <p:cNvPr id="835910" name="Text Box 326"/>
          <p:cNvSpPr txBox="1">
            <a:spLocks noChangeArrowheads="1"/>
          </p:cNvSpPr>
          <p:nvPr/>
        </p:nvSpPr>
        <p:spPr bwMode="auto">
          <a:xfrm>
            <a:off x="5702959" y="5386536"/>
            <a:ext cx="1770334" cy="144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/>
            <a:r>
              <a:rPr lang="zh-TW" altLang="en-US" sz="3200" dirty="0"/>
              <a:t>針</a:t>
            </a:r>
          </a:p>
          <a:p>
            <a:pPr algn="ctr"/>
            <a:r>
              <a:rPr lang="zh-TW" altLang="en-US" sz="3200" dirty="0" smtClean="0"/>
              <a:t>灸</a:t>
            </a:r>
            <a:endParaRPr lang="en-US" altLang="zh-TW" sz="3200" dirty="0" smtClean="0"/>
          </a:p>
          <a:p>
            <a:pPr algn="ctr"/>
            <a:r>
              <a:rPr lang="en-US" altLang="zh-TW" dirty="0"/>
              <a:t>Acupuncture</a:t>
            </a:r>
            <a:endParaRPr lang="zh-TW" altLang="en-US" sz="3200" dirty="0"/>
          </a:p>
        </p:txBody>
      </p:sp>
      <p:graphicFrame>
        <p:nvGraphicFramePr>
          <p:cNvPr id="835911" name="Object 327"/>
          <p:cNvGraphicFramePr>
            <a:graphicFrameLocks noChangeAspect="1"/>
          </p:cNvGraphicFramePr>
          <p:nvPr/>
        </p:nvGraphicFramePr>
        <p:xfrm>
          <a:off x="4692650" y="2670175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5" name="方程式" r:id="rId4" imgW="114120" imgH="215640" progId="Equation.3">
                  <p:embed/>
                </p:oleObj>
              </mc:Choice>
              <mc:Fallback>
                <p:oleObj name="方程式" r:id="rId4" imgW="114120" imgH="215640" progId="Equation.3">
                  <p:embed/>
                  <p:pic>
                    <p:nvPicPr>
                      <p:cNvPr id="835911" name="Object 3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2650" y="2670175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35912" name="Group 328"/>
          <p:cNvGrpSpPr>
            <a:grpSpLocks/>
          </p:cNvGrpSpPr>
          <p:nvPr/>
        </p:nvGrpSpPr>
        <p:grpSpPr bwMode="auto">
          <a:xfrm>
            <a:off x="304800" y="2692400"/>
            <a:ext cx="1619250" cy="1800225"/>
            <a:chOff x="1156" y="1979"/>
            <a:chExt cx="1020" cy="1134"/>
          </a:xfrm>
        </p:grpSpPr>
        <p:sp>
          <p:nvSpPr>
            <p:cNvPr id="835913" name="AutoShape 329"/>
            <p:cNvSpPr>
              <a:spLocks noChangeAspect="1" noChangeArrowheads="1" noTextEdit="1"/>
            </p:cNvSpPr>
            <p:nvPr/>
          </p:nvSpPr>
          <p:spPr bwMode="auto">
            <a:xfrm>
              <a:off x="1156" y="1979"/>
              <a:ext cx="1020" cy="1134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 cmpd="tri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14" name="Line 330"/>
            <p:cNvSpPr>
              <a:spLocks noChangeShapeType="1"/>
            </p:cNvSpPr>
            <p:nvPr/>
          </p:nvSpPr>
          <p:spPr bwMode="auto">
            <a:xfrm>
              <a:off x="1367" y="2125"/>
              <a:ext cx="65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15" name="Line 331"/>
            <p:cNvSpPr>
              <a:spLocks noChangeShapeType="1"/>
            </p:cNvSpPr>
            <p:nvPr/>
          </p:nvSpPr>
          <p:spPr bwMode="auto">
            <a:xfrm>
              <a:off x="1315" y="2253"/>
              <a:ext cx="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16" name="Line 332"/>
            <p:cNvSpPr>
              <a:spLocks noChangeShapeType="1"/>
            </p:cNvSpPr>
            <p:nvPr/>
          </p:nvSpPr>
          <p:spPr bwMode="auto">
            <a:xfrm>
              <a:off x="1343" y="2380"/>
              <a:ext cx="76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17" name="Line 333"/>
            <p:cNvSpPr>
              <a:spLocks noChangeShapeType="1"/>
            </p:cNvSpPr>
            <p:nvPr/>
          </p:nvSpPr>
          <p:spPr bwMode="auto">
            <a:xfrm>
              <a:off x="1388" y="2508"/>
              <a:ext cx="74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18" name="Line 334"/>
            <p:cNvSpPr>
              <a:spLocks noChangeShapeType="1"/>
            </p:cNvSpPr>
            <p:nvPr/>
          </p:nvSpPr>
          <p:spPr bwMode="auto">
            <a:xfrm>
              <a:off x="1267" y="2636"/>
              <a:ext cx="8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19" name="Line 335"/>
            <p:cNvSpPr>
              <a:spLocks noChangeShapeType="1"/>
            </p:cNvSpPr>
            <p:nvPr/>
          </p:nvSpPr>
          <p:spPr bwMode="auto">
            <a:xfrm>
              <a:off x="1188" y="2764"/>
              <a:ext cx="9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20" name="Line 336"/>
            <p:cNvSpPr>
              <a:spLocks noChangeShapeType="1"/>
            </p:cNvSpPr>
            <p:nvPr/>
          </p:nvSpPr>
          <p:spPr bwMode="auto">
            <a:xfrm>
              <a:off x="1202" y="2892"/>
              <a:ext cx="8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21" name="Line 337"/>
            <p:cNvSpPr>
              <a:spLocks noChangeShapeType="1"/>
            </p:cNvSpPr>
            <p:nvPr/>
          </p:nvSpPr>
          <p:spPr bwMode="auto">
            <a:xfrm>
              <a:off x="1349" y="3020"/>
              <a:ext cx="58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22" name="Line 338"/>
            <p:cNvSpPr>
              <a:spLocks noChangeShapeType="1"/>
            </p:cNvSpPr>
            <p:nvPr/>
          </p:nvSpPr>
          <p:spPr bwMode="auto">
            <a:xfrm flipV="1">
              <a:off x="1236" y="2674"/>
              <a:ext cx="0" cy="2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23" name="Line 339"/>
            <p:cNvSpPr>
              <a:spLocks noChangeShapeType="1"/>
            </p:cNvSpPr>
            <p:nvPr/>
          </p:nvSpPr>
          <p:spPr bwMode="auto">
            <a:xfrm flipV="1">
              <a:off x="1371" y="2527"/>
              <a:ext cx="0" cy="49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24" name="Line 340"/>
            <p:cNvSpPr>
              <a:spLocks noChangeShapeType="1"/>
            </p:cNvSpPr>
            <p:nvPr/>
          </p:nvSpPr>
          <p:spPr bwMode="auto">
            <a:xfrm flipV="1">
              <a:off x="1371" y="2120"/>
              <a:ext cx="0" cy="28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25" name="Line 341"/>
            <p:cNvSpPr>
              <a:spLocks noChangeShapeType="1"/>
            </p:cNvSpPr>
            <p:nvPr/>
          </p:nvSpPr>
          <p:spPr bwMode="auto">
            <a:xfrm flipV="1">
              <a:off x="1507" y="2045"/>
              <a:ext cx="0" cy="100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26" name="Line 342"/>
            <p:cNvSpPr>
              <a:spLocks noChangeShapeType="1"/>
            </p:cNvSpPr>
            <p:nvPr/>
          </p:nvSpPr>
          <p:spPr bwMode="auto">
            <a:xfrm flipV="1">
              <a:off x="1642" y="2018"/>
              <a:ext cx="0" cy="10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27" name="Line 343"/>
            <p:cNvSpPr>
              <a:spLocks noChangeShapeType="1"/>
            </p:cNvSpPr>
            <p:nvPr/>
          </p:nvSpPr>
          <p:spPr bwMode="auto">
            <a:xfrm flipV="1">
              <a:off x="1778" y="2002"/>
              <a:ext cx="0" cy="10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28" name="Line 344"/>
            <p:cNvSpPr>
              <a:spLocks noChangeShapeType="1"/>
            </p:cNvSpPr>
            <p:nvPr/>
          </p:nvSpPr>
          <p:spPr bwMode="auto">
            <a:xfrm flipV="1">
              <a:off x="1914" y="2015"/>
              <a:ext cx="0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29" name="Line 345"/>
            <p:cNvSpPr>
              <a:spLocks noChangeShapeType="1"/>
            </p:cNvSpPr>
            <p:nvPr/>
          </p:nvSpPr>
          <p:spPr bwMode="auto">
            <a:xfrm flipV="1">
              <a:off x="2049" y="2173"/>
              <a:ext cx="0" cy="7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30" name="Freeform 346"/>
            <p:cNvSpPr>
              <a:spLocks/>
            </p:cNvSpPr>
            <p:nvPr/>
          </p:nvSpPr>
          <p:spPr bwMode="auto">
            <a:xfrm>
              <a:off x="1183" y="2000"/>
              <a:ext cx="948" cy="1060"/>
            </a:xfrm>
            <a:custGeom>
              <a:avLst/>
              <a:gdLst>
                <a:gd name="T0" fmla="*/ 206 w 11375"/>
                <a:gd name="T1" fmla="*/ 414 h 13780"/>
                <a:gd name="T2" fmla="*/ 183 w 11375"/>
                <a:gd name="T3" fmla="*/ 403 h 13780"/>
                <a:gd name="T4" fmla="*/ 165 w 11375"/>
                <a:gd name="T5" fmla="*/ 387 h 13780"/>
                <a:gd name="T6" fmla="*/ 151 w 11375"/>
                <a:gd name="T7" fmla="*/ 366 h 13780"/>
                <a:gd name="T8" fmla="*/ 141 w 11375"/>
                <a:gd name="T9" fmla="*/ 342 h 13780"/>
                <a:gd name="T10" fmla="*/ 134 w 11375"/>
                <a:gd name="T11" fmla="*/ 315 h 13780"/>
                <a:gd name="T12" fmla="*/ 131 w 11375"/>
                <a:gd name="T13" fmla="*/ 287 h 13780"/>
                <a:gd name="T14" fmla="*/ 135 w 11375"/>
                <a:gd name="T15" fmla="*/ 229 h 13780"/>
                <a:gd name="T16" fmla="*/ 151 w 11375"/>
                <a:gd name="T17" fmla="*/ 176 h 13780"/>
                <a:gd name="T18" fmla="*/ 178 w 11375"/>
                <a:gd name="T19" fmla="*/ 132 h 13780"/>
                <a:gd name="T20" fmla="*/ 213 w 11375"/>
                <a:gd name="T21" fmla="*/ 98 h 13780"/>
                <a:gd name="T22" fmla="*/ 257 w 11375"/>
                <a:gd name="T23" fmla="*/ 71 h 13780"/>
                <a:gd name="T24" fmla="*/ 306 w 11375"/>
                <a:gd name="T25" fmla="*/ 51 h 13780"/>
                <a:gd name="T26" fmla="*/ 359 w 11375"/>
                <a:gd name="T27" fmla="*/ 36 h 13780"/>
                <a:gd name="T28" fmla="*/ 474 w 11375"/>
                <a:gd name="T29" fmla="*/ 17 h 13780"/>
                <a:gd name="T30" fmla="*/ 588 w 11375"/>
                <a:gd name="T31" fmla="*/ 3 h 13780"/>
                <a:gd name="T32" fmla="*/ 641 w 11375"/>
                <a:gd name="T33" fmla="*/ 0 h 13780"/>
                <a:gd name="T34" fmla="*/ 691 w 11375"/>
                <a:gd name="T35" fmla="*/ 4 h 13780"/>
                <a:gd name="T36" fmla="*/ 735 w 11375"/>
                <a:gd name="T37" fmla="*/ 18 h 13780"/>
                <a:gd name="T38" fmla="*/ 774 w 11375"/>
                <a:gd name="T39" fmla="*/ 42 h 13780"/>
                <a:gd name="T40" fmla="*/ 808 w 11375"/>
                <a:gd name="T41" fmla="*/ 76 h 13780"/>
                <a:gd name="T42" fmla="*/ 837 w 11375"/>
                <a:gd name="T43" fmla="*/ 117 h 13780"/>
                <a:gd name="T44" fmla="*/ 863 w 11375"/>
                <a:gd name="T45" fmla="*/ 165 h 13780"/>
                <a:gd name="T46" fmla="*/ 884 w 11375"/>
                <a:gd name="T47" fmla="*/ 217 h 13780"/>
                <a:gd name="T48" fmla="*/ 917 w 11375"/>
                <a:gd name="T49" fmla="*/ 329 h 13780"/>
                <a:gd name="T50" fmla="*/ 939 w 11375"/>
                <a:gd name="T51" fmla="*/ 446 h 13780"/>
                <a:gd name="T52" fmla="*/ 948 w 11375"/>
                <a:gd name="T53" fmla="*/ 562 h 13780"/>
                <a:gd name="T54" fmla="*/ 944 w 11375"/>
                <a:gd name="T55" fmla="*/ 674 h 13780"/>
                <a:gd name="T56" fmla="*/ 936 w 11375"/>
                <a:gd name="T57" fmla="*/ 728 h 13780"/>
                <a:gd name="T58" fmla="*/ 925 w 11375"/>
                <a:gd name="T59" fmla="*/ 779 h 13780"/>
                <a:gd name="T60" fmla="*/ 909 w 11375"/>
                <a:gd name="T61" fmla="*/ 827 h 13780"/>
                <a:gd name="T62" fmla="*/ 890 w 11375"/>
                <a:gd name="T63" fmla="*/ 871 h 13780"/>
                <a:gd name="T64" fmla="*/ 867 w 11375"/>
                <a:gd name="T65" fmla="*/ 912 h 13780"/>
                <a:gd name="T66" fmla="*/ 839 w 11375"/>
                <a:gd name="T67" fmla="*/ 949 h 13780"/>
                <a:gd name="T68" fmla="*/ 808 w 11375"/>
                <a:gd name="T69" fmla="*/ 981 h 13780"/>
                <a:gd name="T70" fmla="*/ 771 w 11375"/>
                <a:gd name="T71" fmla="*/ 1007 h 13780"/>
                <a:gd name="T72" fmla="*/ 730 w 11375"/>
                <a:gd name="T73" fmla="*/ 1028 h 13780"/>
                <a:gd name="T74" fmla="*/ 685 w 11375"/>
                <a:gd name="T75" fmla="*/ 1043 h 13780"/>
                <a:gd name="T76" fmla="*/ 637 w 11375"/>
                <a:gd name="T77" fmla="*/ 1053 h 13780"/>
                <a:gd name="T78" fmla="*/ 585 w 11375"/>
                <a:gd name="T79" fmla="*/ 1059 h 13780"/>
                <a:gd name="T80" fmla="*/ 476 w 11375"/>
                <a:gd name="T81" fmla="*/ 1060 h 13780"/>
                <a:gd name="T82" fmla="*/ 365 w 11375"/>
                <a:gd name="T83" fmla="*/ 1052 h 13780"/>
                <a:gd name="T84" fmla="*/ 256 w 11375"/>
                <a:gd name="T85" fmla="*/ 1039 h 13780"/>
                <a:gd name="T86" fmla="*/ 204 w 11375"/>
                <a:gd name="T87" fmla="*/ 1030 h 13780"/>
                <a:gd name="T88" fmla="*/ 154 w 11375"/>
                <a:gd name="T89" fmla="*/ 1016 h 13780"/>
                <a:gd name="T90" fmla="*/ 109 w 11375"/>
                <a:gd name="T91" fmla="*/ 993 h 13780"/>
                <a:gd name="T92" fmla="*/ 68 w 11375"/>
                <a:gd name="T93" fmla="*/ 960 h 13780"/>
                <a:gd name="T94" fmla="*/ 34 w 11375"/>
                <a:gd name="T95" fmla="*/ 919 h 13780"/>
                <a:gd name="T96" fmla="*/ 10 w 11375"/>
                <a:gd name="T97" fmla="*/ 872 h 13780"/>
                <a:gd name="T98" fmla="*/ 0 w 11375"/>
                <a:gd name="T99" fmla="*/ 819 h 13780"/>
                <a:gd name="T100" fmla="*/ 1 w 11375"/>
                <a:gd name="T101" fmla="*/ 792 h 13780"/>
                <a:gd name="T102" fmla="*/ 6 w 11375"/>
                <a:gd name="T103" fmla="*/ 764 h 13780"/>
                <a:gd name="T104" fmla="*/ 15 w 11375"/>
                <a:gd name="T105" fmla="*/ 736 h 13780"/>
                <a:gd name="T106" fmla="*/ 30 w 11375"/>
                <a:gd name="T107" fmla="*/ 708 h 13780"/>
                <a:gd name="T108" fmla="*/ 70 w 11375"/>
                <a:gd name="T109" fmla="*/ 652 h 13780"/>
                <a:gd name="T110" fmla="*/ 168 w 11375"/>
                <a:gd name="T111" fmla="*/ 549 h 13780"/>
                <a:gd name="T112" fmla="*/ 209 w 11375"/>
                <a:gd name="T113" fmla="*/ 504 h 13780"/>
                <a:gd name="T114" fmla="*/ 225 w 11375"/>
                <a:gd name="T115" fmla="*/ 484 h 13780"/>
                <a:gd name="T116" fmla="*/ 235 w 11375"/>
                <a:gd name="T117" fmla="*/ 465 h 13780"/>
                <a:gd name="T118" fmla="*/ 239 w 11375"/>
                <a:gd name="T119" fmla="*/ 449 h 13780"/>
                <a:gd name="T120" fmla="*/ 236 w 11375"/>
                <a:gd name="T121" fmla="*/ 435 h 13780"/>
                <a:gd name="T122" fmla="*/ 226 w 11375"/>
                <a:gd name="T123" fmla="*/ 423 h 13780"/>
                <a:gd name="T124" fmla="*/ 206 w 11375"/>
                <a:gd name="T125" fmla="*/ 414 h 137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75"/>
                <a:gd name="T190" fmla="*/ 0 h 13780"/>
                <a:gd name="T191" fmla="*/ 11375 w 11375"/>
                <a:gd name="T192" fmla="*/ 13780 h 137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75" h="13780">
                  <a:moveTo>
                    <a:pt x="2469" y="5386"/>
                  </a:moveTo>
                  <a:lnTo>
                    <a:pt x="2199" y="5244"/>
                  </a:lnTo>
                  <a:lnTo>
                    <a:pt x="1981" y="5033"/>
                  </a:lnTo>
                  <a:lnTo>
                    <a:pt x="1811" y="4763"/>
                  </a:lnTo>
                  <a:lnTo>
                    <a:pt x="1687" y="4447"/>
                  </a:lnTo>
                  <a:lnTo>
                    <a:pt x="1609" y="4098"/>
                  </a:lnTo>
                  <a:lnTo>
                    <a:pt x="1573" y="3728"/>
                  </a:lnTo>
                  <a:lnTo>
                    <a:pt x="1620" y="2974"/>
                  </a:lnTo>
                  <a:lnTo>
                    <a:pt x="1813" y="2284"/>
                  </a:lnTo>
                  <a:lnTo>
                    <a:pt x="2132" y="1721"/>
                  </a:lnTo>
                  <a:lnTo>
                    <a:pt x="2560" y="1275"/>
                  </a:lnTo>
                  <a:lnTo>
                    <a:pt x="3078" y="929"/>
                  </a:lnTo>
                  <a:lnTo>
                    <a:pt x="3669" y="666"/>
                  </a:lnTo>
                  <a:lnTo>
                    <a:pt x="4312" y="471"/>
                  </a:lnTo>
                  <a:lnTo>
                    <a:pt x="5687" y="215"/>
                  </a:lnTo>
                  <a:lnTo>
                    <a:pt x="7055" y="36"/>
                  </a:lnTo>
                  <a:lnTo>
                    <a:pt x="7696" y="0"/>
                  </a:lnTo>
                  <a:lnTo>
                    <a:pt x="8289" y="51"/>
                  </a:lnTo>
                  <a:lnTo>
                    <a:pt x="8822" y="229"/>
                  </a:lnTo>
                  <a:lnTo>
                    <a:pt x="9289" y="547"/>
                  </a:lnTo>
                  <a:lnTo>
                    <a:pt x="9696" y="984"/>
                  </a:lnTo>
                  <a:lnTo>
                    <a:pt x="10049" y="1522"/>
                  </a:lnTo>
                  <a:lnTo>
                    <a:pt x="10350" y="2140"/>
                  </a:lnTo>
                  <a:lnTo>
                    <a:pt x="10607" y="2819"/>
                  </a:lnTo>
                  <a:lnTo>
                    <a:pt x="11007" y="4280"/>
                  </a:lnTo>
                  <a:lnTo>
                    <a:pt x="11266" y="5793"/>
                  </a:lnTo>
                  <a:lnTo>
                    <a:pt x="11375" y="7305"/>
                  </a:lnTo>
                  <a:lnTo>
                    <a:pt x="11322" y="8764"/>
                  </a:lnTo>
                  <a:lnTo>
                    <a:pt x="11231" y="9459"/>
                  </a:lnTo>
                  <a:lnTo>
                    <a:pt x="11095" y="10123"/>
                  </a:lnTo>
                  <a:lnTo>
                    <a:pt x="10913" y="10748"/>
                  </a:lnTo>
                  <a:lnTo>
                    <a:pt x="10683" y="11329"/>
                  </a:lnTo>
                  <a:lnTo>
                    <a:pt x="10403" y="11860"/>
                  </a:lnTo>
                  <a:lnTo>
                    <a:pt x="10073" y="12335"/>
                  </a:lnTo>
                  <a:lnTo>
                    <a:pt x="9691" y="12747"/>
                  </a:lnTo>
                  <a:lnTo>
                    <a:pt x="9255" y="13091"/>
                  </a:lnTo>
                  <a:lnTo>
                    <a:pt x="8764" y="13359"/>
                  </a:lnTo>
                  <a:lnTo>
                    <a:pt x="8223" y="13555"/>
                  </a:lnTo>
                  <a:lnTo>
                    <a:pt x="7639" y="13687"/>
                  </a:lnTo>
                  <a:lnTo>
                    <a:pt x="7022" y="13763"/>
                  </a:lnTo>
                  <a:lnTo>
                    <a:pt x="5717" y="13780"/>
                  </a:lnTo>
                  <a:lnTo>
                    <a:pt x="4376" y="13675"/>
                  </a:lnTo>
                  <a:lnTo>
                    <a:pt x="3066" y="13509"/>
                  </a:lnTo>
                  <a:lnTo>
                    <a:pt x="2443" y="13390"/>
                  </a:lnTo>
                  <a:lnTo>
                    <a:pt x="1852" y="13202"/>
                  </a:lnTo>
                  <a:lnTo>
                    <a:pt x="1303" y="12907"/>
                  </a:lnTo>
                  <a:lnTo>
                    <a:pt x="811" y="12483"/>
                  </a:lnTo>
                  <a:lnTo>
                    <a:pt x="407" y="11950"/>
                  </a:lnTo>
                  <a:lnTo>
                    <a:pt x="125" y="11331"/>
                  </a:lnTo>
                  <a:lnTo>
                    <a:pt x="0" y="10650"/>
                  </a:lnTo>
                  <a:lnTo>
                    <a:pt x="7" y="10294"/>
                  </a:lnTo>
                  <a:lnTo>
                    <a:pt x="67" y="9931"/>
                  </a:lnTo>
                  <a:lnTo>
                    <a:pt x="182" y="9566"/>
                  </a:lnTo>
                  <a:lnTo>
                    <a:pt x="356" y="9200"/>
                  </a:lnTo>
                  <a:lnTo>
                    <a:pt x="841" y="8476"/>
                  </a:lnTo>
                  <a:lnTo>
                    <a:pt x="2016" y="7132"/>
                  </a:lnTo>
                  <a:lnTo>
                    <a:pt x="2513" y="6549"/>
                  </a:lnTo>
                  <a:lnTo>
                    <a:pt x="2696" y="6288"/>
                  </a:lnTo>
                  <a:lnTo>
                    <a:pt x="2819" y="6051"/>
                  </a:lnTo>
                  <a:lnTo>
                    <a:pt x="2870" y="5839"/>
                  </a:lnTo>
                  <a:lnTo>
                    <a:pt x="2837" y="5657"/>
                  </a:lnTo>
                  <a:lnTo>
                    <a:pt x="2707" y="5504"/>
                  </a:lnTo>
                  <a:lnTo>
                    <a:pt x="2469" y="538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835931" name="Group 347"/>
          <p:cNvGrpSpPr>
            <a:grpSpLocks/>
          </p:cNvGrpSpPr>
          <p:nvPr/>
        </p:nvGrpSpPr>
        <p:grpSpPr bwMode="auto">
          <a:xfrm>
            <a:off x="2362200" y="2692400"/>
            <a:ext cx="1619250" cy="1800225"/>
            <a:chOff x="2835" y="1842"/>
            <a:chExt cx="1020" cy="1134"/>
          </a:xfrm>
        </p:grpSpPr>
        <p:sp>
          <p:nvSpPr>
            <p:cNvPr id="835932" name="AutoShape 348"/>
            <p:cNvSpPr>
              <a:spLocks noChangeAspect="1" noChangeArrowheads="1" noTextEdit="1"/>
            </p:cNvSpPr>
            <p:nvPr/>
          </p:nvSpPr>
          <p:spPr bwMode="auto">
            <a:xfrm>
              <a:off x="2835" y="1842"/>
              <a:ext cx="1020" cy="1134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cmpd="dbl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33" name="Freeform 349"/>
            <p:cNvSpPr>
              <a:spLocks/>
            </p:cNvSpPr>
            <p:nvPr/>
          </p:nvSpPr>
          <p:spPr bwMode="auto">
            <a:xfrm>
              <a:off x="2845" y="1861"/>
              <a:ext cx="960" cy="1105"/>
            </a:xfrm>
            <a:custGeom>
              <a:avLst/>
              <a:gdLst>
                <a:gd name="T0" fmla="*/ 208 w 13451"/>
                <a:gd name="T1" fmla="*/ 432 h 16577"/>
                <a:gd name="T2" fmla="*/ 167 w 13451"/>
                <a:gd name="T3" fmla="*/ 404 h 16577"/>
                <a:gd name="T4" fmla="*/ 142 w 13451"/>
                <a:gd name="T5" fmla="*/ 357 h 16577"/>
                <a:gd name="T6" fmla="*/ 133 w 13451"/>
                <a:gd name="T7" fmla="*/ 299 h 16577"/>
                <a:gd name="T8" fmla="*/ 137 w 13451"/>
                <a:gd name="T9" fmla="*/ 239 h 16577"/>
                <a:gd name="T10" fmla="*/ 153 w 13451"/>
                <a:gd name="T11" fmla="*/ 183 h 16577"/>
                <a:gd name="T12" fmla="*/ 180 w 13451"/>
                <a:gd name="T13" fmla="*/ 138 h 16577"/>
                <a:gd name="T14" fmla="*/ 216 w 13451"/>
                <a:gd name="T15" fmla="*/ 102 h 16577"/>
                <a:gd name="T16" fmla="*/ 260 w 13451"/>
                <a:gd name="T17" fmla="*/ 74 h 16577"/>
                <a:gd name="T18" fmla="*/ 364 w 13451"/>
                <a:gd name="T19" fmla="*/ 38 h 16577"/>
                <a:gd name="T20" fmla="*/ 480 w 13451"/>
                <a:gd name="T21" fmla="*/ 17 h 16577"/>
                <a:gd name="T22" fmla="*/ 595 w 13451"/>
                <a:gd name="T23" fmla="*/ 3 h 16577"/>
                <a:gd name="T24" fmla="*/ 649 w 13451"/>
                <a:gd name="T25" fmla="*/ 0 h 16577"/>
                <a:gd name="T26" fmla="*/ 699 w 13451"/>
                <a:gd name="T27" fmla="*/ 4 h 16577"/>
                <a:gd name="T28" fmla="*/ 744 w 13451"/>
                <a:gd name="T29" fmla="*/ 18 h 16577"/>
                <a:gd name="T30" fmla="*/ 784 w 13451"/>
                <a:gd name="T31" fmla="*/ 44 h 16577"/>
                <a:gd name="T32" fmla="*/ 818 w 13451"/>
                <a:gd name="T33" fmla="*/ 79 h 16577"/>
                <a:gd name="T34" fmla="*/ 848 w 13451"/>
                <a:gd name="T35" fmla="*/ 122 h 16577"/>
                <a:gd name="T36" fmla="*/ 895 w 13451"/>
                <a:gd name="T37" fmla="*/ 226 h 16577"/>
                <a:gd name="T38" fmla="*/ 929 w 13451"/>
                <a:gd name="T39" fmla="*/ 343 h 16577"/>
                <a:gd name="T40" fmla="*/ 951 w 13451"/>
                <a:gd name="T41" fmla="*/ 465 h 16577"/>
                <a:gd name="T42" fmla="*/ 960 w 13451"/>
                <a:gd name="T43" fmla="*/ 586 h 16577"/>
                <a:gd name="T44" fmla="*/ 956 w 13451"/>
                <a:gd name="T45" fmla="*/ 703 h 16577"/>
                <a:gd name="T46" fmla="*/ 936 w 13451"/>
                <a:gd name="T47" fmla="*/ 812 h 16577"/>
                <a:gd name="T48" fmla="*/ 902 w 13451"/>
                <a:gd name="T49" fmla="*/ 908 h 16577"/>
                <a:gd name="T50" fmla="*/ 850 w 13451"/>
                <a:gd name="T51" fmla="*/ 989 h 16577"/>
                <a:gd name="T52" fmla="*/ 781 w 13451"/>
                <a:gd name="T53" fmla="*/ 1050 h 16577"/>
                <a:gd name="T54" fmla="*/ 694 w 13451"/>
                <a:gd name="T55" fmla="*/ 1087 h 16577"/>
                <a:gd name="T56" fmla="*/ 593 w 13451"/>
                <a:gd name="T57" fmla="*/ 1104 h 16577"/>
                <a:gd name="T58" fmla="*/ 482 w 13451"/>
                <a:gd name="T59" fmla="*/ 1105 h 16577"/>
                <a:gd name="T60" fmla="*/ 259 w 13451"/>
                <a:gd name="T61" fmla="*/ 1083 h 16577"/>
                <a:gd name="T62" fmla="*/ 156 w 13451"/>
                <a:gd name="T63" fmla="*/ 1059 h 16577"/>
                <a:gd name="T64" fmla="*/ 110 w 13451"/>
                <a:gd name="T65" fmla="*/ 1035 h 16577"/>
                <a:gd name="T66" fmla="*/ 68 w 13451"/>
                <a:gd name="T67" fmla="*/ 1001 h 16577"/>
                <a:gd name="T68" fmla="*/ 34 w 13451"/>
                <a:gd name="T69" fmla="*/ 958 h 16577"/>
                <a:gd name="T70" fmla="*/ 11 w 13451"/>
                <a:gd name="T71" fmla="*/ 909 h 16577"/>
                <a:gd name="T72" fmla="*/ 0 w 13451"/>
                <a:gd name="T73" fmla="*/ 854 h 16577"/>
                <a:gd name="T74" fmla="*/ 6 w 13451"/>
                <a:gd name="T75" fmla="*/ 796 h 16577"/>
                <a:gd name="T76" fmla="*/ 30 w 13451"/>
                <a:gd name="T77" fmla="*/ 738 h 16577"/>
                <a:gd name="T78" fmla="*/ 71 w 13451"/>
                <a:gd name="T79" fmla="*/ 680 h 16577"/>
                <a:gd name="T80" fmla="*/ 170 w 13451"/>
                <a:gd name="T81" fmla="*/ 572 h 16577"/>
                <a:gd name="T82" fmla="*/ 212 w 13451"/>
                <a:gd name="T83" fmla="*/ 525 h 16577"/>
                <a:gd name="T84" fmla="*/ 238 w 13451"/>
                <a:gd name="T85" fmla="*/ 485 h 16577"/>
                <a:gd name="T86" fmla="*/ 239 w 13451"/>
                <a:gd name="T87" fmla="*/ 454 h 16577"/>
                <a:gd name="T88" fmla="*/ 229 w 13451"/>
                <a:gd name="T89" fmla="*/ 441 h 16577"/>
                <a:gd name="T90" fmla="*/ 208 w 13451"/>
                <a:gd name="T91" fmla="*/ 432 h 1657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451"/>
                <a:gd name="T139" fmla="*/ 0 h 16577"/>
                <a:gd name="T140" fmla="*/ 13451 w 13451"/>
                <a:gd name="T141" fmla="*/ 16577 h 1657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451" h="16577">
                  <a:moveTo>
                    <a:pt x="2920" y="6478"/>
                  </a:moveTo>
                  <a:lnTo>
                    <a:pt x="2342" y="6054"/>
                  </a:lnTo>
                  <a:lnTo>
                    <a:pt x="1996" y="5349"/>
                  </a:lnTo>
                  <a:lnTo>
                    <a:pt x="1861" y="4484"/>
                  </a:lnTo>
                  <a:lnTo>
                    <a:pt x="1917" y="3578"/>
                  </a:lnTo>
                  <a:lnTo>
                    <a:pt x="2144" y="2747"/>
                  </a:lnTo>
                  <a:lnTo>
                    <a:pt x="2521" y="2070"/>
                  </a:lnTo>
                  <a:lnTo>
                    <a:pt x="3028" y="1534"/>
                  </a:lnTo>
                  <a:lnTo>
                    <a:pt x="3640" y="1117"/>
                  </a:lnTo>
                  <a:lnTo>
                    <a:pt x="5100" y="567"/>
                  </a:lnTo>
                  <a:lnTo>
                    <a:pt x="6725" y="257"/>
                  </a:lnTo>
                  <a:lnTo>
                    <a:pt x="8342" y="43"/>
                  </a:lnTo>
                  <a:lnTo>
                    <a:pt x="9099" y="0"/>
                  </a:lnTo>
                  <a:lnTo>
                    <a:pt x="9801" y="61"/>
                  </a:lnTo>
                  <a:lnTo>
                    <a:pt x="10431" y="275"/>
                  </a:lnTo>
                  <a:lnTo>
                    <a:pt x="10985" y="657"/>
                  </a:lnTo>
                  <a:lnTo>
                    <a:pt x="11467" y="1183"/>
                  </a:lnTo>
                  <a:lnTo>
                    <a:pt x="11882" y="1830"/>
                  </a:lnTo>
                  <a:lnTo>
                    <a:pt x="12543" y="3391"/>
                  </a:lnTo>
                  <a:lnTo>
                    <a:pt x="13016" y="5150"/>
                  </a:lnTo>
                  <a:lnTo>
                    <a:pt x="13322" y="6970"/>
                  </a:lnTo>
                  <a:lnTo>
                    <a:pt x="13451" y="8788"/>
                  </a:lnTo>
                  <a:lnTo>
                    <a:pt x="13388" y="10543"/>
                  </a:lnTo>
                  <a:lnTo>
                    <a:pt x="13121" y="12178"/>
                  </a:lnTo>
                  <a:lnTo>
                    <a:pt x="12633" y="13629"/>
                  </a:lnTo>
                  <a:lnTo>
                    <a:pt x="11912" y="14840"/>
                  </a:lnTo>
                  <a:lnTo>
                    <a:pt x="10944" y="15748"/>
                  </a:lnTo>
                  <a:lnTo>
                    <a:pt x="9724" y="16307"/>
                  </a:lnTo>
                  <a:lnTo>
                    <a:pt x="8303" y="16556"/>
                  </a:lnTo>
                  <a:lnTo>
                    <a:pt x="6760" y="16577"/>
                  </a:lnTo>
                  <a:lnTo>
                    <a:pt x="3624" y="16251"/>
                  </a:lnTo>
                  <a:lnTo>
                    <a:pt x="2190" y="15881"/>
                  </a:lnTo>
                  <a:lnTo>
                    <a:pt x="1541" y="15526"/>
                  </a:lnTo>
                  <a:lnTo>
                    <a:pt x="958" y="15017"/>
                  </a:lnTo>
                  <a:lnTo>
                    <a:pt x="481" y="14376"/>
                  </a:lnTo>
                  <a:lnTo>
                    <a:pt x="148" y="13631"/>
                  </a:lnTo>
                  <a:lnTo>
                    <a:pt x="0" y="12812"/>
                  </a:lnTo>
                  <a:lnTo>
                    <a:pt x="79" y="11947"/>
                  </a:lnTo>
                  <a:lnTo>
                    <a:pt x="421" y="11067"/>
                  </a:lnTo>
                  <a:lnTo>
                    <a:pt x="994" y="10197"/>
                  </a:lnTo>
                  <a:lnTo>
                    <a:pt x="2384" y="8580"/>
                  </a:lnTo>
                  <a:lnTo>
                    <a:pt x="2972" y="7878"/>
                  </a:lnTo>
                  <a:lnTo>
                    <a:pt x="3333" y="7278"/>
                  </a:lnTo>
                  <a:lnTo>
                    <a:pt x="3354" y="6804"/>
                  </a:lnTo>
                  <a:lnTo>
                    <a:pt x="3202" y="6621"/>
                  </a:lnTo>
                  <a:lnTo>
                    <a:pt x="2920" y="64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34" name="Line 350"/>
            <p:cNvSpPr>
              <a:spLocks noChangeShapeType="1"/>
            </p:cNvSpPr>
            <p:nvPr/>
          </p:nvSpPr>
          <p:spPr bwMode="auto">
            <a:xfrm>
              <a:off x="3031" y="1991"/>
              <a:ext cx="66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35" name="Line 351"/>
            <p:cNvSpPr>
              <a:spLocks noChangeShapeType="1"/>
            </p:cNvSpPr>
            <p:nvPr/>
          </p:nvSpPr>
          <p:spPr bwMode="auto">
            <a:xfrm>
              <a:off x="2978" y="2124"/>
              <a:ext cx="7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36" name="Line 352"/>
            <p:cNvSpPr>
              <a:spLocks noChangeShapeType="1"/>
            </p:cNvSpPr>
            <p:nvPr/>
          </p:nvSpPr>
          <p:spPr bwMode="auto">
            <a:xfrm>
              <a:off x="3006" y="2257"/>
              <a:ext cx="77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37" name="Line 353"/>
            <p:cNvSpPr>
              <a:spLocks noChangeShapeType="1"/>
            </p:cNvSpPr>
            <p:nvPr/>
          </p:nvSpPr>
          <p:spPr bwMode="auto">
            <a:xfrm>
              <a:off x="3053" y="2391"/>
              <a:ext cx="7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38" name="Line 354"/>
            <p:cNvSpPr>
              <a:spLocks noChangeShapeType="1"/>
            </p:cNvSpPr>
            <p:nvPr/>
          </p:nvSpPr>
          <p:spPr bwMode="auto">
            <a:xfrm>
              <a:off x="2929" y="2524"/>
              <a:ext cx="8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39" name="Line 355"/>
            <p:cNvSpPr>
              <a:spLocks noChangeShapeType="1"/>
            </p:cNvSpPr>
            <p:nvPr/>
          </p:nvSpPr>
          <p:spPr bwMode="auto">
            <a:xfrm>
              <a:off x="2850" y="2657"/>
              <a:ext cx="93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40" name="Line 356"/>
            <p:cNvSpPr>
              <a:spLocks noChangeShapeType="1"/>
            </p:cNvSpPr>
            <p:nvPr/>
          </p:nvSpPr>
          <p:spPr bwMode="auto">
            <a:xfrm>
              <a:off x="2863" y="2790"/>
              <a:ext cx="8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41" name="Line 357"/>
            <p:cNvSpPr>
              <a:spLocks noChangeShapeType="1"/>
            </p:cNvSpPr>
            <p:nvPr/>
          </p:nvSpPr>
          <p:spPr bwMode="auto">
            <a:xfrm>
              <a:off x="3013" y="2924"/>
              <a:ext cx="59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42" name="Line 358"/>
            <p:cNvSpPr>
              <a:spLocks noChangeShapeType="1"/>
            </p:cNvSpPr>
            <p:nvPr/>
          </p:nvSpPr>
          <p:spPr bwMode="auto">
            <a:xfrm flipV="1">
              <a:off x="2979" y="1952"/>
              <a:ext cx="96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43" name="Line 359"/>
            <p:cNvSpPr>
              <a:spLocks noChangeShapeType="1"/>
            </p:cNvSpPr>
            <p:nvPr/>
          </p:nvSpPr>
          <p:spPr bwMode="auto">
            <a:xfrm flipV="1">
              <a:off x="3036" y="1885"/>
              <a:ext cx="238" cy="4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44" name="Line 360"/>
            <p:cNvSpPr>
              <a:spLocks noChangeShapeType="1"/>
            </p:cNvSpPr>
            <p:nvPr/>
          </p:nvSpPr>
          <p:spPr bwMode="auto">
            <a:xfrm flipV="1">
              <a:off x="2878" y="1863"/>
              <a:ext cx="568" cy="9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45" name="Line 361"/>
            <p:cNvSpPr>
              <a:spLocks noChangeShapeType="1"/>
            </p:cNvSpPr>
            <p:nvPr/>
          </p:nvSpPr>
          <p:spPr bwMode="auto">
            <a:xfrm flipV="1">
              <a:off x="2981" y="1881"/>
              <a:ext cx="613" cy="10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46" name="Line 362"/>
            <p:cNvSpPr>
              <a:spLocks noChangeShapeType="1"/>
            </p:cNvSpPr>
            <p:nvPr/>
          </p:nvSpPr>
          <p:spPr bwMode="auto">
            <a:xfrm flipV="1">
              <a:off x="3118" y="1982"/>
              <a:ext cx="575" cy="9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47" name="Line 363"/>
            <p:cNvSpPr>
              <a:spLocks noChangeShapeType="1"/>
            </p:cNvSpPr>
            <p:nvPr/>
          </p:nvSpPr>
          <p:spPr bwMode="auto">
            <a:xfrm flipV="1">
              <a:off x="3268" y="2140"/>
              <a:ext cx="489" cy="8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48" name="Line 364"/>
            <p:cNvSpPr>
              <a:spLocks noChangeShapeType="1"/>
            </p:cNvSpPr>
            <p:nvPr/>
          </p:nvSpPr>
          <p:spPr bwMode="auto">
            <a:xfrm flipV="1">
              <a:off x="3424" y="2338"/>
              <a:ext cx="374" cy="6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49" name="Line 365"/>
            <p:cNvSpPr>
              <a:spLocks noChangeShapeType="1"/>
            </p:cNvSpPr>
            <p:nvPr/>
          </p:nvSpPr>
          <p:spPr bwMode="auto">
            <a:xfrm flipV="1">
              <a:off x="3610" y="2610"/>
              <a:ext cx="185" cy="3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50" name="Line 366"/>
            <p:cNvSpPr>
              <a:spLocks noChangeShapeType="1"/>
            </p:cNvSpPr>
            <p:nvPr/>
          </p:nvSpPr>
          <p:spPr bwMode="auto">
            <a:xfrm flipH="1" flipV="1">
              <a:off x="2844" y="2708"/>
              <a:ext cx="113" cy="18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51" name="Line 367"/>
            <p:cNvSpPr>
              <a:spLocks noChangeShapeType="1"/>
            </p:cNvSpPr>
            <p:nvPr/>
          </p:nvSpPr>
          <p:spPr bwMode="auto">
            <a:xfrm flipH="1" flipV="1">
              <a:off x="2909" y="2549"/>
              <a:ext cx="238" cy="40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52" name="Line 368"/>
            <p:cNvSpPr>
              <a:spLocks noChangeShapeType="1"/>
            </p:cNvSpPr>
            <p:nvPr/>
          </p:nvSpPr>
          <p:spPr bwMode="auto">
            <a:xfrm flipH="1" flipV="1">
              <a:off x="3004" y="2443"/>
              <a:ext cx="311" cy="5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53" name="Line 369"/>
            <p:cNvSpPr>
              <a:spLocks noChangeShapeType="1"/>
            </p:cNvSpPr>
            <p:nvPr/>
          </p:nvSpPr>
          <p:spPr bwMode="auto">
            <a:xfrm flipH="1" flipV="1">
              <a:off x="2978" y="2132"/>
              <a:ext cx="493" cy="8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54" name="Line 370"/>
            <p:cNvSpPr>
              <a:spLocks noChangeShapeType="1"/>
            </p:cNvSpPr>
            <p:nvPr/>
          </p:nvSpPr>
          <p:spPr bwMode="auto">
            <a:xfrm flipH="1" flipV="1">
              <a:off x="3044" y="1977"/>
              <a:ext cx="563" cy="9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55" name="Line 371"/>
            <p:cNvSpPr>
              <a:spLocks noChangeShapeType="1"/>
            </p:cNvSpPr>
            <p:nvPr/>
          </p:nvSpPr>
          <p:spPr bwMode="auto">
            <a:xfrm flipH="1" flipV="1">
              <a:off x="3163" y="1911"/>
              <a:ext cx="548" cy="9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56" name="Line 372"/>
            <p:cNvSpPr>
              <a:spLocks noChangeShapeType="1"/>
            </p:cNvSpPr>
            <p:nvPr/>
          </p:nvSpPr>
          <p:spPr bwMode="auto">
            <a:xfrm flipH="1" flipV="1">
              <a:off x="3304" y="1881"/>
              <a:ext cx="476" cy="7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57" name="Line 373"/>
            <p:cNvSpPr>
              <a:spLocks noChangeShapeType="1"/>
            </p:cNvSpPr>
            <p:nvPr/>
          </p:nvSpPr>
          <p:spPr bwMode="auto">
            <a:xfrm flipH="1" flipV="1">
              <a:off x="3452" y="1862"/>
              <a:ext cx="353" cy="59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58" name="Line 374"/>
            <p:cNvSpPr>
              <a:spLocks noChangeShapeType="1"/>
            </p:cNvSpPr>
            <p:nvPr/>
          </p:nvSpPr>
          <p:spPr bwMode="auto">
            <a:xfrm flipH="1" flipV="1">
              <a:off x="3643" y="1917"/>
              <a:ext cx="91" cy="1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835959" name="Group 375"/>
          <p:cNvGrpSpPr>
            <a:grpSpLocks/>
          </p:cNvGrpSpPr>
          <p:nvPr/>
        </p:nvGrpSpPr>
        <p:grpSpPr bwMode="auto">
          <a:xfrm>
            <a:off x="4705350" y="2692400"/>
            <a:ext cx="1619250" cy="1800225"/>
            <a:chOff x="3107" y="1752"/>
            <a:chExt cx="1020" cy="1134"/>
          </a:xfrm>
        </p:grpSpPr>
        <p:sp>
          <p:nvSpPr>
            <p:cNvPr id="835960" name="AutoShape 376"/>
            <p:cNvSpPr>
              <a:spLocks noChangeAspect="1" noChangeArrowheads="1" noTextEdit="1"/>
            </p:cNvSpPr>
            <p:nvPr/>
          </p:nvSpPr>
          <p:spPr bwMode="auto">
            <a:xfrm>
              <a:off x="3107" y="1752"/>
              <a:ext cx="1020" cy="1134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cmpd="dbl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61" name="Line 377"/>
            <p:cNvSpPr>
              <a:spLocks noChangeShapeType="1"/>
            </p:cNvSpPr>
            <p:nvPr/>
          </p:nvSpPr>
          <p:spPr bwMode="auto">
            <a:xfrm flipH="1" flipV="1">
              <a:off x="3254" y="2008"/>
              <a:ext cx="64" cy="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62" name="Freeform 378"/>
            <p:cNvSpPr>
              <a:spLocks/>
            </p:cNvSpPr>
            <p:nvPr/>
          </p:nvSpPr>
          <p:spPr bwMode="auto">
            <a:xfrm>
              <a:off x="3154" y="1809"/>
              <a:ext cx="843" cy="1016"/>
            </a:xfrm>
            <a:custGeom>
              <a:avLst/>
              <a:gdLst>
                <a:gd name="T0" fmla="*/ 183 w 11800"/>
                <a:gd name="T1" fmla="*/ 397 h 13198"/>
                <a:gd name="T2" fmla="*/ 163 w 11800"/>
                <a:gd name="T3" fmla="*/ 387 h 13198"/>
                <a:gd name="T4" fmla="*/ 147 w 11800"/>
                <a:gd name="T5" fmla="*/ 371 h 13198"/>
                <a:gd name="T6" fmla="*/ 134 w 11800"/>
                <a:gd name="T7" fmla="*/ 351 h 13198"/>
                <a:gd name="T8" fmla="*/ 125 w 11800"/>
                <a:gd name="T9" fmla="*/ 328 h 13198"/>
                <a:gd name="T10" fmla="*/ 119 w 11800"/>
                <a:gd name="T11" fmla="*/ 302 h 13198"/>
                <a:gd name="T12" fmla="*/ 117 w 11800"/>
                <a:gd name="T13" fmla="*/ 275 h 13198"/>
                <a:gd name="T14" fmla="*/ 120 w 11800"/>
                <a:gd name="T15" fmla="*/ 219 h 13198"/>
                <a:gd name="T16" fmla="*/ 134 w 11800"/>
                <a:gd name="T17" fmla="*/ 168 h 13198"/>
                <a:gd name="T18" fmla="*/ 158 w 11800"/>
                <a:gd name="T19" fmla="*/ 127 h 13198"/>
                <a:gd name="T20" fmla="*/ 190 w 11800"/>
                <a:gd name="T21" fmla="*/ 94 h 13198"/>
                <a:gd name="T22" fmla="*/ 228 w 11800"/>
                <a:gd name="T23" fmla="*/ 69 h 13198"/>
                <a:gd name="T24" fmla="*/ 272 w 11800"/>
                <a:gd name="T25" fmla="*/ 49 h 13198"/>
                <a:gd name="T26" fmla="*/ 320 w 11800"/>
                <a:gd name="T27" fmla="*/ 35 h 13198"/>
                <a:gd name="T28" fmla="*/ 421 w 11800"/>
                <a:gd name="T29" fmla="*/ 16 h 13198"/>
                <a:gd name="T30" fmla="*/ 523 w 11800"/>
                <a:gd name="T31" fmla="*/ 3 h 13198"/>
                <a:gd name="T32" fmla="*/ 570 w 11800"/>
                <a:gd name="T33" fmla="*/ 0 h 13198"/>
                <a:gd name="T34" fmla="*/ 614 w 11800"/>
                <a:gd name="T35" fmla="*/ 4 h 13198"/>
                <a:gd name="T36" fmla="*/ 654 w 11800"/>
                <a:gd name="T37" fmla="*/ 17 h 13198"/>
                <a:gd name="T38" fmla="*/ 688 w 11800"/>
                <a:gd name="T39" fmla="*/ 40 h 13198"/>
                <a:gd name="T40" fmla="*/ 719 w 11800"/>
                <a:gd name="T41" fmla="*/ 73 h 13198"/>
                <a:gd name="T42" fmla="*/ 745 w 11800"/>
                <a:gd name="T43" fmla="*/ 112 h 13198"/>
                <a:gd name="T44" fmla="*/ 767 w 11800"/>
                <a:gd name="T45" fmla="*/ 158 h 13198"/>
                <a:gd name="T46" fmla="*/ 786 w 11800"/>
                <a:gd name="T47" fmla="*/ 208 h 13198"/>
                <a:gd name="T48" fmla="*/ 816 w 11800"/>
                <a:gd name="T49" fmla="*/ 316 h 13198"/>
                <a:gd name="T50" fmla="*/ 835 w 11800"/>
                <a:gd name="T51" fmla="*/ 427 h 13198"/>
                <a:gd name="T52" fmla="*/ 843 w 11800"/>
                <a:gd name="T53" fmla="*/ 539 h 13198"/>
                <a:gd name="T54" fmla="*/ 839 w 11800"/>
                <a:gd name="T55" fmla="*/ 646 h 13198"/>
                <a:gd name="T56" fmla="*/ 832 w 11800"/>
                <a:gd name="T57" fmla="*/ 697 h 13198"/>
                <a:gd name="T58" fmla="*/ 822 w 11800"/>
                <a:gd name="T59" fmla="*/ 746 h 13198"/>
                <a:gd name="T60" fmla="*/ 809 w 11800"/>
                <a:gd name="T61" fmla="*/ 792 h 13198"/>
                <a:gd name="T62" fmla="*/ 792 w 11800"/>
                <a:gd name="T63" fmla="*/ 835 h 13198"/>
                <a:gd name="T64" fmla="*/ 771 w 11800"/>
                <a:gd name="T65" fmla="*/ 874 h 13198"/>
                <a:gd name="T66" fmla="*/ 747 w 11800"/>
                <a:gd name="T67" fmla="*/ 909 h 13198"/>
                <a:gd name="T68" fmla="*/ 718 w 11800"/>
                <a:gd name="T69" fmla="*/ 940 h 13198"/>
                <a:gd name="T70" fmla="*/ 686 w 11800"/>
                <a:gd name="T71" fmla="*/ 965 h 13198"/>
                <a:gd name="T72" fmla="*/ 650 w 11800"/>
                <a:gd name="T73" fmla="*/ 985 h 13198"/>
                <a:gd name="T74" fmla="*/ 609 w 11800"/>
                <a:gd name="T75" fmla="*/ 999 h 13198"/>
                <a:gd name="T76" fmla="*/ 566 w 11800"/>
                <a:gd name="T77" fmla="*/ 1009 h 13198"/>
                <a:gd name="T78" fmla="*/ 520 w 11800"/>
                <a:gd name="T79" fmla="*/ 1015 h 13198"/>
                <a:gd name="T80" fmla="*/ 424 w 11800"/>
                <a:gd name="T81" fmla="*/ 1016 h 13198"/>
                <a:gd name="T82" fmla="*/ 324 w 11800"/>
                <a:gd name="T83" fmla="*/ 1008 h 13198"/>
                <a:gd name="T84" fmla="*/ 227 w 11800"/>
                <a:gd name="T85" fmla="*/ 996 h 13198"/>
                <a:gd name="T86" fmla="*/ 181 w 11800"/>
                <a:gd name="T87" fmla="*/ 987 h 13198"/>
                <a:gd name="T88" fmla="*/ 137 w 11800"/>
                <a:gd name="T89" fmla="*/ 973 h 13198"/>
                <a:gd name="T90" fmla="*/ 97 w 11800"/>
                <a:gd name="T91" fmla="*/ 952 h 13198"/>
                <a:gd name="T92" fmla="*/ 60 w 11800"/>
                <a:gd name="T93" fmla="*/ 920 h 13198"/>
                <a:gd name="T94" fmla="*/ 30 w 11800"/>
                <a:gd name="T95" fmla="*/ 881 h 13198"/>
                <a:gd name="T96" fmla="*/ 9 w 11800"/>
                <a:gd name="T97" fmla="*/ 835 h 13198"/>
                <a:gd name="T98" fmla="*/ 0 w 11800"/>
                <a:gd name="T99" fmla="*/ 785 h 13198"/>
                <a:gd name="T100" fmla="*/ 1 w 11800"/>
                <a:gd name="T101" fmla="*/ 759 h 13198"/>
                <a:gd name="T102" fmla="*/ 5 w 11800"/>
                <a:gd name="T103" fmla="*/ 732 h 13198"/>
                <a:gd name="T104" fmla="*/ 13 w 11800"/>
                <a:gd name="T105" fmla="*/ 705 h 13198"/>
                <a:gd name="T106" fmla="*/ 26 w 11800"/>
                <a:gd name="T107" fmla="*/ 678 h 13198"/>
                <a:gd name="T108" fmla="*/ 62 w 11800"/>
                <a:gd name="T109" fmla="*/ 625 h 13198"/>
                <a:gd name="T110" fmla="*/ 149 w 11800"/>
                <a:gd name="T111" fmla="*/ 526 h 13198"/>
                <a:gd name="T112" fmla="*/ 186 w 11800"/>
                <a:gd name="T113" fmla="*/ 483 h 13198"/>
                <a:gd name="T114" fmla="*/ 200 w 11800"/>
                <a:gd name="T115" fmla="*/ 464 h 13198"/>
                <a:gd name="T116" fmla="*/ 209 w 11800"/>
                <a:gd name="T117" fmla="*/ 446 h 13198"/>
                <a:gd name="T118" fmla="*/ 213 w 11800"/>
                <a:gd name="T119" fmla="*/ 430 h 13198"/>
                <a:gd name="T120" fmla="*/ 210 w 11800"/>
                <a:gd name="T121" fmla="*/ 417 h 13198"/>
                <a:gd name="T122" fmla="*/ 201 w 11800"/>
                <a:gd name="T123" fmla="*/ 406 h 13198"/>
                <a:gd name="T124" fmla="*/ 183 w 11800"/>
                <a:gd name="T125" fmla="*/ 397 h 131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800"/>
                <a:gd name="T190" fmla="*/ 0 h 13198"/>
                <a:gd name="T191" fmla="*/ 11800 w 11800"/>
                <a:gd name="T192" fmla="*/ 13198 h 131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800" h="13198">
                  <a:moveTo>
                    <a:pt x="2562" y="5158"/>
                  </a:moveTo>
                  <a:lnTo>
                    <a:pt x="2282" y="5023"/>
                  </a:lnTo>
                  <a:lnTo>
                    <a:pt x="2055" y="4820"/>
                  </a:lnTo>
                  <a:lnTo>
                    <a:pt x="1879" y="4561"/>
                  </a:lnTo>
                  <a:lnTo>
                    <a:pt x="1751" y="4259"/>
                  </a:lnTo>
                  <a:lnTo>
                    <a:pt x="1669" y="3924"/>
                  </a:lnTo>
                  <a:lnTo>
                    <a:pt x="1632" y="3570"/>
                  </a:lnTo>
                  <a:lnTo>
                    <a:pt x="1681" y="2848"/>
                  </a:lnTo>
                  <a:lnTo>
                    <a:pt x="1881" y="2188"/>
                  </a:lnTo>
                  <a:lnTo>
                    <a:pt x="2211" y="1648"/>
                  </a:lnTo>
                  <a:lnTo>
                    <a:pt x="2656" y="1221"/>
                  </a:lnTo>
                  <a:lnTo>
                    <a:pt x="3193" y="890"/>
                  </a:lnTo>
                  <a:lnTo>
                    <a:pt x="3806" y="639"/>
                  </a:lnTo>
                  <a:lnTo>
                    <a:pt x="4474" y="452"/>
                  </a:lnTo>
                  <a:lnTo>
                    <a:pt x="5899" y="205"/>
                  </a:lnTo>
                  <a:lnTo>
                    <a:pt x="7318" y="34"/>
                  </a:lnTo>
                  <a:lnTo>
                    <a:pt x="7982" y="0"/>
                  </a:lnTo>
                  <a:lnTo>
                    <a:pt x="8598" y="50"/>
                  </a:lnTo>
                  <a:lnTo>
                    <a:pt x="9151" y="220"/>
                  </a:lnTo>
                  <a:lnTo>
                    <a:pt x="9637" y="523"/>
                  </a:lnTo>
                  <a:lnTo>
                    <a:pt x="10059" y="942"/>
                  </a:lnTo>
                  <a:lnTo>
                    <a:pt x="10424" y="1457"/>
                  </a:lnTo>
                  <a:lnTo>
                    <a:pt x="10737" y="2050"/>
                  </a:lnTo>
                  <a:lnTo>
                    <a:pt x="11003" y="2700"/>
                  </a:lnTo>
                  <a:lnTo>
                    <a:pt x="11418" y="4099"/>
                  </a:lnTo>
                  <a:lnTo>
                    <a:pt x="11687" y="5549"/>
                  </a:lnTo>
                  <a:lnTo>
                    <a:pt x="11800" y="6996"/>
                  </a:lnTo>
                  <a:lnTo>
                    <a:pt x="11745" y="8393"/>
                  </a:lnTo>
                  <a:lnTo>
                    <a:pt x="11650" y="9059"/>
                  </a:lnTo>
                  <a:lnTo>
                    <a:pt x="11510" y="9694"/>
                  </a:lnTo>
                  <a:lnTo>
                    <a:pt x="11321" y="10293"/>
                  </a:lnTo>
                  <a:lnTo>
                    <a:pt x="11081" y="10850"/>
                  </a:lnTo>
                  <a:lnTo>
                    <a:pt x="10792" y="11358"/>
                  </a:lnTo>
                  <a:lnTo>
                    <a:pt x="10450" y="11813"/>
                  </a:lnTo>
                  <a:lnTo>
                    <a:pt x="10053" y="12208"/>
                  </a:lnTo>
                  <a:lnTo>
                    <a:pt x="9601" y="12537"/>
                  </a:lnTo>
                  <a:lnTo>
                    <a:pt x="9092" y="12794"/>
                  </a:lnTo>
                  <a:lnTo>
                    <a:pt x="8531" y="12981"/>
                  </a:lnTo>
                  <a:lnTo>
                    <a:pt x="7925" y="13108"/>
                  </a:lnTo>
                  <a:lnTo>
                    <a:pt x="7283" y="13181"/>
                  </a:lnTo>
                  <a:lnTo>
                    <a:pt x="5930" y="13198"/>
                  </a:lnTo>
                  <a:lnTo>
                    <a:pt x="4539" y="13096"/>
                  </a:lnTo>
                  <a:lnTo>
                    <a:pt x="3180" y="12937"/>
                  </a:lnTo>
                  <a:lnTo>
                    <a:pt x="2534" y="12823"/>
                  </a:lnTo>
                  <a:lnTo>
                    <a:pt x="1922" y="12643"/>
                  </a:lnTo>
                  <a:lnTo>
                    <a:pt x="1352" y="12361"/>
                  </a:lnTo>
                  <a:lnTo>
                    <a:pt x="841" y="11955"/>
                  </a:lnTo>
                  <a:lnTo>
                    <a:pt x="422" y="11444"/>
                  </a:lnTo>
                  <a:lnTo>
                    <a:pt x="130" y="10851"/>
                  </a:lnTo>
                  <a:lnTo>
                    <a:pt x="0" y="10199"/>
                  </a:lnTo>
                  <a:lnTo>
                    <a:pt x="8" y="9858"/>
                  </a:lnTo>
                  <a:lnTo>
                    <a:pt x="69" y="9511"/>
                  </a:lnTo>
                  <a:lnTo>
                    <a:pt x="188" y="9161"/>
                  </a:lnTo>
                  <a:lnTo>
                    <a:pt x="369" y="8811"/>
                  </a:lnTo>
                  <a:lnTo>
                    <a:pt x="872" y="8118"/>
                  </a:lnTo>
                  <a:lnTo>
                    <a:pt x="2092" y="6830"/>
                  </a:lnTo>
                  <a:lnTo>
                    <a:pt x="2607" y="6271"/>
                  </a:lnTo>
                  <a:lnTo>
                    <a:pt x="2797" y="6022"/>
                  </a:lnTo>
                  <a:lnTo>
                    <a:pt x="2924" y="5795"/>
                  </a:lnTo>
                  <a:lnTo>
                    <a:pt x="2978" y="5592"/>
                  </a:lnTo>
                  <a:lnTo>
                    <a:pt x="2942" y="5417"/>
                  </a:lnTo>
                  <a:lnTo>
                    <a:pt x="2809" y="5271"/>
                  </a:lnTo>
                  <a:lnTo>
                    <a:pt x="2562" y="515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63" name="Line 379"/>
            <p:cNvSpPr>
              <a:spLocks noChangeShapeType="1"/>
            </p:cNvSpPr>
            <p:nvPr/>
          </p:nvSpPr>
          <p:spPr bwMode="auto">
            <a:xfrm>
              <a:off x="3888" y="2652"/>
              <a:ext cx="52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64" name="Line 380"/>
            <p:cNvSpPr>
              <a:spLocks noChangeShapeType="1"/>
            </p:cNvSpPr>
            <p:nvPr/>
          </p:nvSpPr>
          <p:spPr bwMode="auto">
            <a:xfrm>
              <a:off x="3927" y="2555"/>
              <a:ext cx="64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65" name="Line 381"/>
            <p:cNvSpPr>
              <a:spLocks noChangeShapeType="1"/>
            </p:cNvSpPr>
            <p:nvPr/>
          </p:nvSpPr>
          <p:spPr bwMode="auto">
            <a:xfrm>
              <a:off x="3950" y="2368"/>
              <a:ext cx="7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66" name="Line 382"/>
            <p:cNvSpPr>
              <a:spLocks noChangeShapeType="1"/>
            </p:cNvSpPr>
            <p:nvPr/>
          </p:nvSpPr>
          <p:spPr bwMode="auto">
            <a:xfrm flipV="1">
              <a:off x="3927" y="2140"/>
              <a:ext cx="70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67" name="Line 383"/>
            <p:cNvSpPr>
              <a:spLocks noChangeShapeType="1"/>
            </p:cNvSpPr>
            <p:nvPr/>
          </p:nvSpPr>
          <p:spPr bwMode="auto">
            <a:xfrm flipV="1">
              <a:off x="3939" y="2258"/>
              <a:ext cx="76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68" name="Line 384"/>
            <p:cNvSpPr>
              <a:spLocks noChangeShapeType="1"/>
            </p:cNvSpPr>
            <p:nvPr/>
          </p:nvSpPr>
          <p:spPr bwMode="auto">
            <a:xfrm>
              <a:off x="3945" y="2459"/>
              <a:ext cx="69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69" name="Line 385"/>
            <p:cNvSpPr>
              <a:spLocks noChangeShapeType="1"/>
            </p:cNvSpPr>
            <p:nvPr/>
          </p:nvSpPr>
          <p:spPr bwMode="auto">
            <a:xfrm flipH="1">
              <a:off x="3241" y="2368"/>
              <a:ext cx="9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70" name="Line 386"/>
            <p:cNvSpPr>
              <a:spLocks noChangeShapeType="1"/>
            </p:cNvSpPr>
            <p:nvPr/>
          </p:nvSpPr>
          <p:spPr bwMode="auto">
            <a:xfrm flipH="1" flipV="1">
              <a:off x="3313" y="2288"/>
              <a:ext cx="75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71" name="Line 387"/>
            <p:cNvSpPr>
              <a:spLocks noChangeShapeType="1"/>
            </p:cNvSpPr>
            <p:nvPr/>
          </p:nvSpPr>
          <p:spPr bwMode="auto">
            <a:xfrm flipH="1">
              <a:off x="3218" y="2714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72" name="Line 388"/>
            <p:cNvSpPr>
              <a:spLocks noChangeShapeType="1"/>
            </p:cNvSpPr>
            <p:nvPr/>
          </p:nvSpPr>
          <p:spPr bwMode="auto">
            <a:xfrm flipH="1">
              <a:off x="3138" y="2606"/>
              <a:ext cx="65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73" name="Line 389"/>
            <p:cNvSpPr>
              <a:spLocks noChangeShapeType="1"/>
            </p:cNvSpPr>
            <p:nvPr/>
          </p:nvSpPr>
          <p:spPr bwMode="auto">
            <a:xfrm flipH="1">
              <a:off x="3151" y="2465"/>
              <a:ext cx="102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74" name="Line 390"/>
            <p:cNvSpPr>
              <a:spLocks noChangeShapeType="1"/>
            </p:cNvSpPr>
            <p:nvPr/>
          </p:nvSpPr>
          <p:spPr bwMode="auto">
            <a:xfrm>
              <a:off x="3609" y="2777"/>
              <a:ext cx="0" cy="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75" name="Line 391"/>
            <p:cNvSpPr>
              <a:spLocks noChangeShapeType="1"/>
            </p:cNvSpPr>
            <p:nvPr/>
          </p:nvSpPr>
          <p:spPr bwMode="auto">
            <a:xfrm flipH="1">
              <a:off x="3484" y="2771"/>
              <a:ext cx="18" cy="7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76" name="Line 392"/>
            <p:cNvSpPr>
              <a:spLocks noChangeShapeType="1"/>
            </p:cNvSpPr>
            <p:nvPr/>
          </p:nvSpPr>
          <p:spPr bwMode="auto">
            <a:xfrm flipH="1">
              <a:off x="3350" y="2747"/>
              <a:ext cx="43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77" name="Line 393"/>
            <p:cNvSpPr>
              <a:spLocks noChangeShapeType="1"/>
            </p:cNvSpPr>
            <p:nvPr/>
          </p:nvSpPr>
          <p:spPr bwMode="auto">
            <a:xfrm>
              <a:off x="3715" y="2770"/>
              <a:ext cx="18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78" name="Line 394"/>
            <p:cNvSpPr>
              <a:spLocks noChangeShapeType="1"/>
            </p:cNvSpPr>
            <p:nvPr/>
          </p:nvSpPr>
          <p:spPr bwMode="auto">
            <a:xfrm>
              <a:off x="3816" y="2732"/>
              <a:ext cx="35" cy="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79" name="Line 395"/>
            <p:cNvSpPr>
              <a:spLocks noChangeShapeType="1"/>
            </p:cNvSpPr>
            <p:nvPr/>
          </p:nvSpPr>
          <p:spPr bwMode="auto">
            <a:xfrm flipV="1">
              <a:off x="3900" y="2009"/>
              <a:ext cx="62" cy="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80" name="Line 396"/>
            <p:cNvSpPr>
              <a:spLocks noChangeShapeType="1"/>
            </p:cNvSpPr>
            <p:nvPr/>
          </p:nvSpPr>
          <p:spPr bwMode="auto">
            <a:xfrm flipH="1" flipV="1">
              <a:off x="3332" y="1882"/>
              <a:ext cx="36" cy="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81" name="Line 397"/>
            <p:cNvSpPr>
              <a:spLocks noChangeShapeType="1"/>
            </p:cNvSpPr>
            <p:nvPr/>
          </p:nvSpPr>
          <p:spPr bwMode="auto">
            <a:xfrm flipV="1">
              <a:off x="3609" y="1796"/>
              <a:ext cx="0" cy="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82" name="Line 398"/>
            <p:cNvSpPr>
              <a:spLocks noChangeShapeType="1"/>
            </p:cNvSpPr>
            <p:nvPr/>
          </p:nvSpPr>
          <p:spPr bwMode="auto">
            <a:xfrm flipH="1" flipV="1">
              <a:off x="3465" y="1822"/>
              <a:ext cx="18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83" name="Line 399"/>
            <p:cNvSpPr>
              <a:spLocks noChangeShapeType="1"/>
            </p:cNvSpPr>
            <p:nvPr/>
          </p:nvSpPr>
          <p:spPr bwMode="auto">
            <a:xfrm flipV="1">
              <a:off x="3743" y="1788"/>
              <a:ext cx="19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84" name="Line 400"/>
            <p:cNvSpPr>
              <a:spLocks noChangeShapeType="1"/>
            </p:cNvSpPr>
            <p:nvPr/>
          </p:nvSpPr>
          <p:spPr bwMode="auto">
            <a:xfrm flipV="1">
              <a:off x="3853" y="1869"/>
              <a:ext cx="40" cy="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85" name="Line 401"/>
            <p:cNvSpPr>
              <a:spLocks noChangeShapeType="1"/>
            </p:cNvSpPr>
            <p:nvPr/>
          </p:nvSpPr>
          <p:spPr bwMode="auto">
            <a:xfrm>
              <a:off x="3361" y="2134"/>
              <a:ext cx="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86" name="Freeform 402"/>
            <p:cNvSpPr>
              <a:spLocks/>
            </p:cNvSpPr>
            <p:nvPr/>
          </p:nvSpPr>
          <p:spPr bwMode="auto">
            <a:xfrm>
              <a:off x="3178" y="1834"/>
              <a:ext cx="795" cy="967"/>
            </a:xfrm>
            <a:custGeom>
              <a:avLst/>
              <a:gdLst>
                <a:gd name="T0" fmla="*/ 167 w 11136"/>
                <a:gd name="T1" fmla="*/ 350 h 12571"/>
                <a:gd name="T2" fmla="*/ 153 w 11136"/>
                <a:gd name="T3" fmla="*/ 343 h 12571"/>
                <a:gd name="T4" fmla="*/ 141 w 11136"/>
                <a:gd name="T5" fmla="*/ 331 h 12571"/>
                <a:gd name="T6" fmla="*/ 132 w 11136"/>
                <a:gd name="T7" fmla="*/ 316 h 12571"/>
                <a:gd name="T8" fmla="*/ 124 w 11136"/>
                <a:gd name="T9" fmla="*/ 296 h 12571"/>
                <a:gd name="T10" fmla="*/ 117 w 11136"/>
                <a:gd name="T11" fmla="*/ 250 h 12571"/>
                <a:gd name="T12" fmla="*/ 120 w 11136"/>
                <a:gd name="T13" fmla="*/ 199 h 12571"/>
                <a:gd name="T14" fmla="*/ 132 w 11136"/>
                <a:gd name="T15" fmla="*/ 154 h 12571"/>
                <a:gd name="T16" fmla="*/ 153 w 11136"/>
                <a:gd name="T17" fmla="*/ 117 h 12571"/>
                <a:gd name="T18" fmla="*/ 181 w 11136"/>
                <a:gd name="T19" fmla="*/ 89 h 12571"/>
                <a:gd name="T20" fmla="*/ 215 w 11136"/>
                <a:gd name="T21" fmla="*/ 66 h 12571"/>
                <a:gd name="T22" fmla="*/ 256 w 11136"/>
                <a:gd name="T23" fmla="*/ 48 h 12571"/>
                <a:gd name="T24" fmla="*/ 301 w 11136"/>
                <a:gd name="T25" fmla="*/ 34 h 12571"/>
                <a:gd name="T26" fmla="*/ 401 w 11136"/>
                <a:gd name="T27" fmla="*/ 16 h 12571"/>
                <a:gd name="T28" fmla="*/ 501 w 11136"/>
                <a:gd name="T29" fmla="*/ 3 h 12571"/>
                <a:gd name="T30" fmla="*/ 546 w 11136"/>
                <a:gd name="T31" fmla="*/ 0 h 12571"/>
                <a:gd name="T32" fmla="*/ 586 w 11136"/>
                <a:gd name="T33" fmla="*/ 3 h 12571"/>
                <a:gd name="T34" fmla="*/ 619 w 11136"/>
                <a:gd name="T35" fmla="*/ 14 h 12571"/>
                <a:gd name="T36" fmla="*/ 649 w 11136"/>
                <a:gd name="T37" fmla="*/ 35 h 12571"/>
                <a:gd name="T38" fmla="*/ 676 w 11136"/>
                <a:gd name="T39" fmla="*/ 63 h 12571"/>
                <a:gd name="T40" fmla="*/ 700 w 11136"/>
                <a:gd name="T41" fmla="*/ 100 h 12571"/>
                <a:gd name="T42" fmla="*/ 721 w 11136"/>
                <a:gd name="T43" fmla="*/ 143 h 12571"/>
                <a:gd name="T44" fmla="*/ 739 w 11136"/>
                <a:gd name="T45" fmla="*/ 191 h 12571"/>
                <a:gd name="T46" fmla="*/ 768 w 11136"/>
                <a:gd name="T47" fmla="*/ 297 h 12571"/>
                <a:gd name="T48" fmla="*/ 787 w 11136"/>
                <a:gd name="T49" fmla="*/ 406 h 12571"/>
                <a:gd name="T50" fmla="*/ 795 w 11136"/>
                <a:gd name="T51" fmla="*/ 515 h 12571"/>
                <a:gd name="T52" fmla="*/ 791 w 11136"/>
                <a:gd name="T53" fmla="*/ 619 h 12571"/>
                <a:gd name="T54" fmla="*/ 785 w 11136"/>
                <a:gd name="T55" fmla="*/ 669 h 12571"/>
                <a:gd name="T56" fmla="*/ 775 w 11136"/>
                <a:gd name="T57" fmla="*/ 716 h 12571"/>
                <a:gd name="T58" fmla="*/ 762 w 11136"/>
                <a:gd name="T59" fmla="*/ 760 h 12571"/>
                <a:gd name="T60" fmla="*/ 746 w 11136"/>
                <a:gd name="T61" fmla="*/ 800 h 12571"/>
                <a:gd name="T62" fmla="*/ 727 w 11136"/>
                <a:gd name="T63" fmla="*/ 837 h 12571"/>
                <a:gd name="T64" fmla="*/ 704 w 11136"/>
                <a:gd name="T65" fmla="*/ 869 h 12571"/>
                <a:gd name="T66" fmla="*/ 678 w 11136"/>
                <a:gd name="T67" fmla="*/ 897 h 12571"/>
                <a:gd name="T68" fmla="*/ 649 w 11136"/>
                <a:gd name="T69" fmla="*/ 920 h 12571"/>
                <a:gd name="T70" fmla="*/ 616 w 11136"/>
                <a:gd name="T71" fmla="*/ 938 h 12571"/>
                <a:gd name="T72" fmla="*/ 579 w 11136"/>
                <a:gd name="T73" fmla="*/ 951 h 12571"/>
                <a:gd name="T74" fmla="*/ 538 w 11136"/>
                <a:gd name="T75" fmla="*/ 960 h 12571"/>
                <a:gd name="T76" fmla="*/ 495 w 11136"/>
                <a:gd name="T77" fmla="*/ 966 h 12571"/>
                <a:gd name="T78" fmla="*/ 401 w 11136"/>
                <a:gd name="T79" fmla="*/ 967 h 12571"/>
                <a:gd name="T80" fmla="*/ 303 w 11136"/>
                <a:gd name="T81" fmla="*/ 959 h 12571"/>
                <a:gd name="T82" fmla="*/ 207 w 11136"/>
                <a:gd name="T83" fmla="*/ 947 h 12571"/>
                <a:gd name="T84" fmla="*/ 163 w 11136"/>
                <a:gd name="T85" fmla="*/ 939 h 12571"/>
                <a:gd name="T86" fmla="*/ 122 w 11136"/>
                <a:gd name="T87" fmla="*/ 926 h 12571"/>
                <a:gd name="T88" fmla="*/ 86 w 11136"/>
                <a:gd name="T89" fmla="*/ 907 h 12571"/>
                <a:gd name="T90" fmla="*/ 54 w 11136"/>
                <a:gd name="T91" fmla="*/ 879 h 12571"/>
                <a:gd name="T92" fmla="*/ 27 w 11136"/>
                <a:gd name="T93" fmla="*/ 844 h 12571"/>
                <a:gd name="T94" fmla="*/ 8 w 11136"/>
                <a:gd name="T95" fmla="*/ 803 h 12571"/>
                <a:gd name="T96" fmla="*/ 0 w 11136"/>
                <a:gd name="T97" fmla="*/ 759 h 12571"/>
                <a:gd name="T98" fmla="*/ 4 w 11136"/>
                <a:gd name="T99" fmla="*/ 713 h 12571"/>
                <a:gd name="T100" fmla="*/ 12 w 11136"/>
                <a:gd name="T101" fmla="*/ 690 h 12571"/>
                <a:gd name="T102" fmla="*/ 23 w 11136"/>
                <a:gd name="T103" fmla="*/ 665 h 12571"/>
                <a:gd name="T104" fmla="*/ 57 w 11136"/>
                <a:gd name="T105" fmla="*/ 615 h 12571"/>
                <a:gd name="T106" fmla="*/ 143 w 11136"/>
                <a:gd name="T107" fmla="*/ 518 h 12571"/>
                <a:gd name="T108" fmla="*/ 181 w 11136"/>
                <a:gd name="T109" fmla="*/ 473 h 12571"/>
                <a:gd name="T110" fmla="*/ 196 w 11136"/>
                <a:gd name="T111" fmla="*/ 452 h 12571"/>
                <a:gd name="T112" fmla="*/ 207 w 11136"/>
                <a:gd name="T113" fmla="*/ 431 h 12571"/>
                <a:gd name="T114" fmla="*/ 213 w 11136"/>
                <a:gd name="T115" fmla="*/ 407 h 12571"/>
                <a:gd name="T116" fmla="*/ 208 w 11136"/>
                <a:gd name="T117" fmla="*/ 382 h 12571"/>
                <a:gd name="T118" fmla="*/ 191 w 11136"/>
                <a:gd name="T119" fmla="*/ 362 h 12571"/>
                <a:gd name="T120" fmla="*/ 167 w 11136"/>
                <a:gd name="T121" fmla="*/ 350 h 1257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136"/>
                <a:gd name="T184" fmla="*/ 0 h 12571"/>
                <a:gd name="T185" fmla="*/ 11136 w 11136"/>
                <a:gd name="T186" fmla="*/ 12571 h 1257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136" h="12571">
                  <a:moveTo>
                    <a:pt x="2337" y="4548"/>
                  </a:moveTo>
                  <a:lnTo>
                    <a:pt x="2144" y="4454"/>
                  </a:lnTo>
                  <a:lnTo>
                    <a:pt x="1982" y="4308"/>
                  </a:lnTo>
                  <a:lnTo>
                    <a:pt x="1844" y="4107"/>
                  </a:lnTo>
                  <a:lnTo>
                    <a:pt x="1737" y="3854"/>
                  </a:lnTo>
                  <a:lnTo>
                    <a:pt x="1633" y="3244"/>
                  </a:lnTo>
                  <a:lnTo>
                    <a:pt x="1678" y="2588"/>
                  </a:lnTo>
                  <a:lnTo>
                    <a:pt x="1856" y="1996"/>
                  </a:lnTo>
                  <a:lnTo>
                    <a:pt x="2144" y="1525"/>
                  </a:lnTo>
                  <a:lnTo>
                    <a:pt x="2533" y="1151"/>
                  </a:lnTo>
                  <a:lnTo>
                    <a:pt x="3018" y="853"/>
                  </a:lnTo>
                  <a:lnTo>
                    <a:pt x="3587" y="621"/>
                  </a:lnTo>
                  <a:lnTo>
                    <a:pt x="4223" y="443"/>
                  </a:lnTo>
                  <a:lnTo>
                    <a:pt x="5615" y="202"/>
                  </a:lnTo>
                  <a:lnTo>
                    <a:pt x="7020" y="33"/>
                  </a:lnTo>
                  <a:lnTo>
                    <a:pt x="7651" y="0"/>
                  </a:lnTo>
                  <a:lnTo>
                    <a:pt x="8206" y="44"/>
                  </a:lnTo>
                  <a:lnTo>
                    <a:pt x="8674" y="188"/>
                  </a:lnTo>
                  <a:lnTo>
                    <a:pt x="9090" y="449"/>
                  </a:lnTo>
                  <a:lnTo>
                    <a:pt x="9467" y="823"/>
                  </a:lnTo>
                  <a:lnTo>
                    <a:pt x="9805" y="1300"/>
                  </a:lnTo>
                  <a:lnTo>
                    <a:pt x="10102" y="1861"/>
                  </a:lnTo>
                  <a:lnTo>
                    <a:pt x="10358" y="2488"/>
                  </a:lnTo>
                  <a:lnTo>
                    <a:pt x="10763" y="3856"/>
                  </a:lnTo>
                  <a:lnTo>
                    <a:pt x="11026" y="5274"/>
                  </a:lnTo>
                  <a:lnTo>
                    <a:pt x="11136" y="6689"/>
                  </a:lnTo>
                  <a:lnTo>
                    <a:pt x="11083" y="8049"/>
                  </a:lnTo>
                  <a:lnTo>
                    <a:pt x="10992" y="8693"/>
                  </a:lnTo>
                  <a:lnTo>
                    <a:pt x="10856" y="9305"/>
                  </a:lnTo>
                  <a:lnTo>
                    <a:pt x="10676" y="9877"/>
                  </a:lnTo>
                  <a:lnTo>
                    <a:pt x="10449" y="10405"/>
                  </a:lnTo>
                  <a:lnTo>
                    <a:pt x="10178" y="10881"/>
                  </a:lnTo>
                  <a:lnTo>
                    <a:pt x="9861" y="11302"/>
                  </a:lnTo>
                  <a:lnTo>
                    <a:pt x="9499" y="11663"/>
                  </a:lnTo>
                  <a:lnTo>
                    <a:pt x="9089" y="11961"/>
                  </a:lnTo>
                  <a:lnTo>
                    <a:pt x="8628" y="12193"/>
                  </a:lnTo>
                  <a:lnTo>
                    <a:pt x="8109" y="12367"/>
                  </a:lnTo>
                  <a:lnTo>
                    <a:pt x="7539" y="12486"/>
                  </a:lnTo>
                  <a:lnTo>
                    <a:pt x="6927" y="12556"/>
                  </a:lnTo>
                  <a:lnTo>
                    <a:pt x="5613" y="12571"/>
                  </a:lnTo>
                  <a:lnTo>
                    <a:pt x="4243" y="12471"/>
                  </a:lnTo>
                  <a:lnTo>
                    <a:pt x="2898" y="12314"/>
                  </a:lnTo>
                  <a:lnTo>
                    <a:pt x="2280" y="12206"/>
                  </a:lnTo>
                  <a:lnTo>
                    <a:pt x="1715" y="12039"/>
                  </a:lnTo>
                  <a:lnTo>
                    <a:pt x="1206" y="11788"/>
                  </a:lnTo>
                  <a:lnTo>
                    <a:pt x="750" y="11425"/>
                  </a:lnTo>
                  <a:lnTo>
                    <a:pt x="375" y="10968"/>
                  </a:lnTo>
                  <a:lnTo>
                    <a:pt x="115" y="10442"/>
                  </a:lnTo>
                  <a:lnTo>
                    <a:pt x="0" y="9870"/>
                  </a:lnTo>
                  <a:lnTo>
                    <a:pt x="60" y="9273"/>
                  </a:lnTo>
                  <a:lnTo>
                    <a:pt x="166" y="8966"/>
                  </a:lnTo>
                  <a:lnTo>
                    <a:pt x="329" y="8651"/>
                  </a:lnTo>
                  <a:lnTo>
                    <a:pt x="802" y="7999"/>
                  </a:lnTo>
                  <a:lnTo>
                    <a:pt x="2005" y="6729"/>
                  </a:lnTo>
                  <a:lnTo>
                    <a:pt x="2538" y="6152"/>
                  </a:lnTo>
                  <a:lnTo>
                    <a:pt x="2746" y="5876"/>
                  </a:lnTo>
                  <a:lnTo>
                    <a:pt x="2901" y="5599"/>
                  </a:lnTo>
                  <a:lnTo>
                    <a:pt x="2978" y="5296"/>
                  </a:lnTo>
                  <a:lnTo>
                    <a:pt x="2912" y="4968"/>
                  </a:lnTo>
                  <a:lnTo>
                    <a:pt x="2674" y="4706"/>
                  </a:lnTo>
                  <a:lnTo>
                    <a:pt x="2337" y="454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87" name="Line 403"/>
            <p:cNvSpPr>
              <a:spLocks noChangeShapeType="1"/>
            </p:cNvSpPr>
            <p:nvPr/>
          </p:nvSpPr>
          <p:spPr bwMode="auto">
            <a:xfrm flipV="1">
              <a:off x="3312" y="2169"/>
              <a:ext cx="55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88" name="Freeform 404"/>
            <p:cNvSpPr>
              <a:spLocks/>
            </p:cNvSpPr>
            <p:nvPr/>
          </p:nvSpPr>
          <p:spPr bwMode="auto">
            <a:xfrm>
              <a:off x="3899" y="1976"/>
              <a:ext cx="45" cy="71"/>
            </a:xfrm>
            <a:custGeom>
              <a:avLst/>
              <a:gdLst>
                <a:gd name="T0" fmla="*/ 0 w 629"/>
                <a:gd name="T1" fmla="*/ 0 h 932"/>
                <a:gd name="T2" fmla="*/ 26 w 629"/>
                <a:gd name="T3" fmla="*/ 71 h 932"/>
                <a:gd name="T4" fmla="*/ 45 w 629"/>
                <a:gd name="T5" fmla="*/ 52 h 932"/>
                <a:gd name="T6" fmla="*/ 0 w 629"/>
                <a:gd name="T7" fmla="*/ 0 h 9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932"/>
                <a:gd name="T14" fmla="*/ 629 w 629"/>
                <a:gd name="T15" fmla="*/ 932 h 9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932">
                  <a:moveTo>
                    <a:pt x="0" y="0"/>
                  </a:moveTo>
                  <a:lnTo>
                    <a:pt x="365" y="932"/>
                  </a:lnTo>
                  <a:lnTo>
                    <a:pt x="629" y="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89" name="Freeform 405"/>
            <p:cNvSpPr>
              <a:spLocks/>
            </p:cNvSpPr>
            <p:nvPr/>
          </p:nvSpPr>
          <p:spPr bwMode="auto">
            <a:xfrm>
              <a:off x="3899" y="1976"/>
              <a:ext cx="45" cy="71"/>
            </a:xfrm>
            <a:custGeom>
              <a:avLst/>
              <a:gdLst>
                <a:gd name="T0" fmla="*/ 0 w 629"/>
                <a:gd name="T1" fmla="*/ 0 h 932"/>
                <a:gd name="T2" fmla="*/ 26 w 629"/>
                <a:gd name="T3" fmla="*/ 71 h 932"/>
                <a:gd name="T4" fmla="*/ 45 w 629"/>
                <a:gd name="T5" fmla="*/ 52 h 932"/>
                <a:gd name="T6" fmla="*/ 0 w 629"/>
                <a:gd name="T7" fmla="*/ 0 h 9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932"/>
                <a:gd name="T14" fmla="*/ 629 w 629"/>
                <a:gd name="T15" fmla="*/ 932 h 9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932">
                  <a:moveTo>
                    <a:pt x="0" y="0"/>
                  </a:moveTo>
                  <a:lnTo>
                    <a:pt x="365" y="932"/>
                  </a:lnTo>
                  <a:lnTo>
                    <a:pt x="629" y="68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90" name="Freeform 406"/>
            <p:cNvSpPr>
              <a:spLocks/>
            </p:cNvSpPr>
            <p:nvPr/>
          </p:nvSpPr>
          <p:spPr bwMode="auto">
            <a:xfrm>
              <a:off x="3899" y="1955"/>
              <a:ext cx="45" cy="73"/>
            </a:xfrm>
            <a:custGeom>
              <a:avLst/>
              <a:gdLst>
                <a:gd name="T0" fmla="*/ 17 w 629"/>
                <a:gd name="T1" fmla="*/ 0 h 956"/>
                <a:gd name="T2" fmla="*/ 0 w 629"/>
                <a:gd name="T3" fmla="*/ 21 h 956"/>
                <a:gd name="T4" fmla="*/ 45 w 629"/>
                <a:gd name="T5" fmla="*/ 73 h 956"/>
                <a:gd name="T6" fmla="*/ 17 w 629"/>
                <a:gd name="T7" fmla="*/ 0 h 9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956"/>
                <a:gd name="T14" fmla="*/ 629 w 629"/>
                <a:gd name="T15" fmla="*/ 956 h 9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956">
                  <a:moveTo>
                    <a:pt x="233" y="0"/>
                  </a:moveTo>
                  <a:lnTo>
                    <a:pt x="0" y="273"/>
                  </a:lnTo>
                  <a:lnTo>
                    <a:pt x="629" y="956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91" name="Freeform 407"/>
            <p:cNvSpPr>
              <a:spLocks/>
            </p:cNvSpPr>
            <p:nvPr/>
          </p:nvSpPr>
          <p:spPr bwMode="auto">
            <a:xfrm>
              <a:off x="3899" y="1955"/>
              <a:ext cx="45" cy="73"/>
            </a:xfrm>
            <a:custGeom>
              <a:avLst/>
              <a:gdLst>
                <a:gd name="T0" fmla="*/ 17 w 629"/>
                <a:gd name="T1" fmla="*/ 0 h 956"/>
                <a:gd name="T2" fmla="*/ 0 w 629"/>
                <a:gd name="T3" fmla="*/ 21 h 956"/>
                <a:gd name="T4" fmla="*/ 45 w 629"/>
                <a:gd name="T5" fmla="*/ 73 h 956"/>
                <a:gd name="T6" fmla="*/ 17 w 629"/>
                <a:gd name="T7" fmla="*/ 0 h 9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956"/>
                <a:gd name="T14" fmla="*/ 629 w 629"/>
                <a:gd name="T15" fmla="*/ 956 h 9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956">
                  <a:moveTo>
                    <a:pt x="233" y="0"/>
                  </a:moveTo>
                  <a:lnTo>
                    <a:pt x="0" y="273"/>
                  </a:lnTo>
                  <a:lnTo>
                    <a:pt x="629" y="956"/>
                  </a:lnTo>
                  <a:lnTo>
                    <a:pt x="2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92" name="Freeform 408"/>
            <p:cNvSpPr>
              <a:spLocks/>
            </p:cNvSpPr>
            <p:nvPr/>
          </p:nvSpPr>
          <p:spPr bwMode="auto">
            <a:xfrm>
              <a:off x="3883" y="1944"/>
              <a:ext cx="32" cy="32"/>
            </a:xfrm>
            <a:custGeom>
              <a:avLst/>
              <a:gdLst>
                <a:gd name="T0" fmla="*/ 0 w 446"/>
                <a:gd name="T1" fmla="*/ 0 h 417"/>
                <a:gd name="T2" fmla="*/ 15 w 446"/>
                <a:gd name="T3" fmla="*/ 32 h 417"/>
                <a:gd name="T4" fmla="*/ 32 w 446"/>
                <a:gd name="T5" fmla="*/ 11 h 417"/>
                <a:gd name="T6" fmla="*/ 0 w 446"/>
                <a:gd name="T7" fmla="*/ 0 h 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"/>
                <a:gd name="T13" fmla="*/ 0 h 417"/>
                <a:gd name="T14" fmla="*/ 446 w 446"/>
                <a:gd name="T15" fmla="*/ 417 h 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" h="417">
                  <a:moveTo>
                    <a:pt x="0" y="0"/>
                  </a:moveTo>
                  <a:lnTo>
                    <a:pt x="213" y="417"/>
                  </a:lnTo>
                  <a:lnTo>
                    <a:pt x="446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93" name="Freeform 409"/>
            <p:cNvSpPr>
              <a:spLocks/>
            </p:cNvSpPr>
            <p:nvPr/>
          </p:nvSpPr>
          <p:spPr bwMode="auto">
            <a:xfrm>
              <a:off x="3883" y="1944"/>
              <a:ext cx="32" cy="32"/>
            </a:xfrm>
            <a:custGeom>
              <a:avLst/>
              <a:gdLst>
                <a:gd name="T0" fmla="*/ 0 w 446"/>
                <a:gd name="T1" fmla="*/ 0 h 417"/>
                <a:gd name="T2" fmla="*/ 15 w 446"/>
                <a:gd name="T3" fmla="*/ 32 h 417"/>
                <a:gd name="T4" fmla="*/ 32 w 446"/>
                <a:gd name="T5" fmla="*/ 11 h 417"/>
                <a:gd name="T6" fmla="*/ 0 w 446"/>
                <a:gd name="T7" fmla="*/ 0 h 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"/>
                <a:gd name="T13" fmla="*/ 0 h 417"/>
                <a:gd name="T14" fmla="*/ 446 w 446"/>
                <a:gd name="T15" fmla="*/ 417 h 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" h="417">
                  <a:moveTo>
                    <a:pt x="0" y="0"/>
                  </a:moveTo>
                  <a:lnTo>
                    <a:pt x="213" y="417"/>
                  </a:lnTo>
                  <a:lnTo>
                    <a:pt x="446" y="14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94" name="Freeform 410"/>
            <p:cNvSpPr>
              <a:spLocks/>
            </p:cNvSpPr>
            <p:nvPr/>
          </p:nvSpPr>
          <p:spPr bwMode="auto">
            <a:xfrm>
              <a:off x="3883" y="1922"/>
              <a:ext cx="32" cy="33"/>
            </a:xfrm>
            <a:custGeom>
              <a:avLst/>
              <a:gdLst>
                <a:gd name="T0" fmla="*/ 15 w 446"/>
                <a:gd name="T1" fmla="*/ 0 h 431"/>
                <a:gd name="T2" fmla="*/ 0 w 446"/>
                <a:gd name="T3" fmla="*/ 22 h 431"/>
                <a:gd name="T4" fmla="*/ 32 w 446"/>
                <a:gd name="T5" fmla="*/ 33 h 431"/>
                <a:gd name="T6" fmla="*/ 15 w 446"/>
                <a:gd name="T7" fmla="*/ 0 h 4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"/>
                <a:gd name="T13" fmla="*/ 0 h 431"/>
                <a:gd name="T14" fmla="*/ 446 w 446"/>
                <a:gd name="T15" fmla="*/ 431 h 4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" h="431">
                  <a:moveTo>
                    <a:pt x="211" y="0"/>
                  </a:moveTo>
                  <a:lnTo>
                    <a:pt x="0" y="287"/>
                  </a:lnTo>
                  <a:lnTo>
                    <a:pt x="446" y="431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95" name="Freeform 411"/>
            <p:cNvSpPr>
              <a:spLocks/>
            </p:cNvSpPr>
            <p:nvPr/>
          </p:nvSpPr>
          <p:spPr bwMode="auto">
            <a:xfrm>
              <a:off x="3883" y="1922"/>
              <a:ext cx="32" cy="33"/>
            </a:xfrm>
            <a:custGeom>
              <a:avLst/>
              <a:gdLst>
                <a:gd name="T0" fmla="*/ 15 w 446"/>
                <a:gd name="T1" fmla="*/ 0 h 431"/>
                <a:gd name="T2" fmla="*/ 0 w 446"/>
                <a:gd name="T3" fmla="*/ 22 h 431"/>
                <a:gd name="T4" fmla="*/ 32 w 446"/>
                <a:gd name="T5" fmla="*/ 33 h 431"/>
                <a:gd name="T6" fmla="*/ 15 w 446"/>
                <a:gd name="T7" fmla="*/ 0 h 4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"/>
                <a:gd name="T13" fmla="*/ 0 h 431"/>
                <a:gd name="T14" fmla="*/ 446 w 446"/>
                <a:gd name="T15" fmla="*/ 431 h 4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" h="431">
                  <a:moveTo>
                    <a:pt x="211" y="0"/>
                  </a:moveTo>
                  <a:lnTo>
                    <a:pt x="0" y="287"/>
                  </a:lnTo>
                  <a:lnTo>
                    <a:pt x="446" y="431"/>
                  </a:lnTo>
                  <a:lnTo>
                    <a:pt x="2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96" name="Freeform 412"/>
            <p:cNvSpPr>
              <a:spLocks/>
            </p:cNvSpPr>
            <p:nvPr/>
          </p:nvSpPr>
          <p:spPr bwMode="auto">
            <a:xfrm>
              <a:off x="3867" y="1915"/>
              <a:ext cx="32" cy="29"/>
            </a:xfrm>
            <a:custGeom>
              <a:avLst/>
              <a:gdLst>
                <a:gd name="T0" fmla="*/ 0 w 448"/>
                <a:gd name="T1" fmla="*/ 0 h 374"/>
                <a:gd name="T2" fmla="*/ 17 w 448"/>
                <a:gd name="T3" fmla="*/ 29 h 374"/>
                <a:gd name="T4" fmla="*/ 32 w 448"/>
                <a:gd name="T5" fmla="*/ 7 h 374"/>
                <a:gd name="T6" fmla="*/ 0 w 448"/>
                <a:gd name="T7" fmla="*/ 0 h 3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8"/>
                <a:gd name="T13" fmla="*/ 0 h 374"/>
                <a:gd name="T14" fmla="*/ 448 w 448"/>
                <a:gd name="T15" fmla="*/ 374 h 3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8" h="374">
                  <a:moveTo>
                    <a:pt x="0" y="0"/>
                  </a:moveTo>
                  <a:lnTo>
                    <a:pt x="237" y="374"/>
                  </a:lnTo>
                  <a:lnTo>
                    <a:pt x="448" y="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97" name="Freeform 413"/>
            <p:cNvSpPr>
              <a:spLocks/>
            </p:cNvSpPr>
            <p:nvPr/>
          </p:nvSpPr>
          <p:spPr bwMode="auto">
            <a:xfrm>
              <a:off x="3867" y="1915"/>
              <a:ext cx="32" cy="29"/>
            </a:xfrm>
            <a:custGeom>
              <a:avLst/>
              <a:gdLst>
                <a:gd name="T0" fmla="*/ 0 w 448"/>
                <a:gd name="T1" fmla="*/ 0 h 374"/>
                <a:gd name="T2" fmla="*/ 17 w 448"/>
                <a:gd name="T3" fmla="*/ 29 h 374"/>
                <a:gd name="T4" fmla="*/ 32 w 448"/>
                <a:gd name="T5" fmla="*/ 7 h 374"/>
                <a:gd name="T6" fmla="*/ 0 w 448"/>
                <a:gd name="T7" fmla="*/ 0 h 3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8"/>
                <a:gd name="T13" fmla="*/ 0 h 374"/>
                <a:gd name="T14" fmla="*/ 448 w 448"/>
                <a:gd name="T15" fmla="*/ 374 h 3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8" h="374">
                  <a:moveTo>
                    <a:pt x="0" y="0"/>
                  </a:moveTo>
                  <a:lnTo>
                    <a:pt x="237" y="374"/>
                  </a:lnTo>
                  <a:lnTo>
                    <a:pt x="448" y="8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98" name="Freeform 414"/>
            <p:cNvSpPr>
              <a:spLocks/>
            </p:cNvSpPr>
            <p:nvPr/>
          </p:nvSpPr>
          <p:spPr bwMode="auto">
            <a:xfrm>
              <a:off x="3867" y="1892"/>
              <a:ext cx="32" cy="30"/>
            </a:xfrm>
            <a:custGeom>
              <a:avLst/>
              <a:gdLst>
                <a:gd name="T0" fmla="*/ 13 w 448"/>
                <a:gd name="T1" fmla="*/ 0 h 388"/>
                <a:gd name="T2" fmla="*/ 0 w 448"/>
                <a:gd name="T3" fmla="*/ 23 h 388"/>
                <a:gd name="T4" fmla="*/ 32 w 448"/>
                <a:gd name="T5" fmla="*/ 30 h 388"/>
                <a:gd name="T6" fmla="*/ 13 w 448"/>
                <a:gd name="T7" fmla="*/ 0 h 3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8"/>
                <a:gd name="T13" fmla="*/ 0 h 388"/>
                <a:gd name="T14" fmla="*/ 448 w 448"/>
                <a:gd name="T15" fmla="*/ 388 h 3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8" h="388">
                  <a:moveTo>
                    <a:pt x="184" y="0"/>
                  </a:moveTo>
                  <a:lnTo>
                    <a:pt x="0" y="301"/>
                  </a:lnTo>
                  <a:lnTo>
                    <a:pt x="448" y="388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5999" name="Freeform 415"/>
            <p:cNvSpPr>
              <a:spLocks/>
            </p:cNvSpPr>
            <p:nvPr/>
          </p:nvSpPr>
          <p:spPr bwMode="auto">
            <a:xfrm>
              <a:off x="3867" y="1892"/>
              <a:ext cx="32" cy="30"/>
            </a:xfrm>
            <a:custGeom>
              <a:avLst/>
              <a:gdLst>
                <a:gd name="T0" fmla="*/ 13 w 448"/>
                <a:gd name="T1" fmla="*/ 0 h 388"/>
                <a:gd name="T2" fmla="*/ 0 w 448"/>
                <a:gd name="T3" fmla="*/ 23 h 388"/>
                <a:gd name="T4" fmla="*/ 32 w 448"/>
                <a:gd name="T5" fmla="*/ 30 h 388"/>
                <a:gd name="T6" fmla="*/ 13 w 448"/>
                <a:gd name="T7" fmla="*/ 0 h 3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8"/>
                <a:gd name="T13" fmla="*/ 0 h 388"/>
                <a:gd name="T14" fmla="*/ 448 w 448"/>
                <a:gd name="T15" fmla="*/ 388 h 3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8" h="388">
                  <a:moveTo>
                    <a:pt x="184" y="0"/>
                  </a:moveTo>
                  <a:lnTo>
                    <a:pt x="0" y="301"/>
                  </a:lnTo>
                  <a:lnTo>
                    <a:pt x="448" y="388"/>
                  </a:lnTo>
                  <a:lnTo>
                    <a:pt x="18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00" name="Freeform 416"/>
            <p:cNvSpPr>
              <a:spLocks/>
            </p:cNvSpPr>
            <p:nvPr/>
          </p:nvSpPr>
          <p:spPr bwMode="auto">
            <a:xfrm>
              <a:off x="3578" y="2818"/>
              <a:ext cx="142" cy="7"/>
            </a:xfrm>
            <a:custGeom>
              <a:avLst/>
              <a:gdLst>
                <a:gd name="T0" fmla="*/ 142 w 1995"/>
                <a:gd name="T1" fmla="*/ 0 h 90"/>
                <a:gd name="T2" fmla="*/ 96 w 1995"/>
                <a:gd name="T3" fmla="*/ 6 h 90"/>
                <a:gd name="T4" fmla="*/ 0 w 1995"/>
                <a:gd name="T5" fmla="*/ 7 h 90"/>
                <a:gd name="T6" fmla="*/ 142 w 1995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95"/>
                <a:gd name="T13" fmla="*/ 0 h 90"/>
                <a:gd name="T14" fmla="*/ 1995 w 1995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95" h="90">
                  <a:moveTo>
                    <a:pt x="1995" y="0"/>
                  </a:moveTo>
                  <a:lnTo>
                    <a:pt x="1353" y="73"/>
                  </a:lnTo>
                  <a:lnTo>
                    <a:pt x="0" y="90"/>
                  </a:lnTo>
                  <a:lnTo>
                    <a:pt x="19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01" name="Freeform 417"/>
            <p:cNvSpPr>
              <a:spLocks/>
            </p:cNvSpPr>
            <p:nvPr/>
          </p:nvSpPr>
          <p:spPr bwMode="auto">
            <a:xfrm>
              <a:off x="3578" y="2818"/>
              <a:ext cx="142" cy="7"/>
            </a:xfrm>
            <a:custGeom>
              <a:avLst/>
              <a:gdLst>
                <a:gd name="T0" fmla="*/ 142 w 1995"/>
                <a:gd name="T1" fmla="*/ 0 h 90"/>
                <a:gd name="T2" fmla="*/ 96 w 1995"/>
                <a:gd name="T3" fmla="*/ 6 h 90"/>
                <a:gd name="T4" fmla="*/ 0 w 1995"/>
                <a:gd name="T5" fmla="*/ 7 h 90"/>
                <a:gd name="T6" fmla="*/ 142 w 1995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95"/>
                <a:gd name="T13" fmla="*/ 0 h 90"/>
                <a:gd name="T14" fmla="*/ 1995 w 1995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95" h="90">
                  <a:moveTo>
                    <a:pt x="1995" y="0"/>
                  </a:moveTo>
                  <a:lnTo>
                    <a:pt x="1353" y="73"/>
                  </a:lnTo>
                  <a:lnTo>
                    <a:pt x="0" y="90"/>
                  </a:lnTo>
                  <a:lnTo>
                    <a:pt x="199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02" name="Freeform 418"/>
            <p:cNvSpPr>
              <a:spLocks/>
            </p:cNvSpPr>
            <p:nvPr/>
          </p:nvSpPr>
          <p:spPr bwMode="auto">
            <a:xfrm>
              <a:off x="3478" y="2817"/>
              <a:ext cx="242" cy="8"/>
            </a:xfrm>
            <a:custGeom>
              <a:avLst/>
              <a:gdLst>
                <a:gd name="T0" fmla="*/ 0 w 3386"/>
                <a:gd name="T1" fmla="*/ 0 h 102"/>
                <a:gd name="T2" fmla="*/ 242 w 3386"/>
                <a:gd name="T3" fmla="*/ 1 h 102"/>
                <a:gd name="T4" fmla="*/ 99 w 3386"/>
                <a:gd name="T5" fmla="*/ 8 h 102"/>
                <a:gd name="T6" fmla="*/ 0 w 3386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86"/>
                <a:gd name="T13" fmla="*/ 0 h 102"/>
                <a:gd name="T14" fmla="*/ 3386 w 3386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86" h="102">
                  <a:moveTo>
                    <a:pt x="0" y="0"/>
                  </a:moveTo>
                  <a:lnTo>
                    <a:pt x="3386" y="12"/>
                  </a:lnTo>
                  <a:lnTo>
                    <a:pt x="1391" y="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03" name="Freeform 419"/>
            <p:cNvSpPr>
              <a:spLocks/>
            </p:cNvSpPr>
            <p:nvPr/>
          </p:nvSpPr>
          <p:spPr bwMode="auto">
            <a:xfrm>
              <a:off x="3478" y="2817"/>
              <a:ext cx="242" cy="8"/>
            </a:xfrm>
            <a:custGeom>
              <a:avLst/>
              <a:gdLst>
                <a:gd name="T0" fmla="*/ 0 w 3386"/>
                <a:gd name="T1" fmla="*/ 0 h 102"/>
                <a:gd name="T2" fmla="*/ 242 w 3386"/>
                <a:gd name="T3" fmla="*/ 1 h 102"/>
                <a:gd name="T4" fmla="*/ 99 w 3386"/>
                <a:gd name="T5" fmla="*/ 8 h 102"/>
                <a:gd name="T6" fmla="*/ 0 w 3386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86"/>
                <a:gd name="T13" fmla="*/ 0 h 102"/>
                <a:gd name="T14" fmla="*/ 3386 w 3386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86" h="102">
                  <a:moveTo>
                    <a:pt x="0" y="0"/>
                  </a:moveTo>
                  <a:lnTo>
                    <a:pt x="3386" y="12"/>
                  </a:lnTo>
                  <a:lnTo>
                    <a:pt x="1391" y="10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04" name="Freeform 420"/>
            <p:cNvSpPr>
              <a:spLocks/>
            </p:cNvSpPr>
            <p:nvPr/>
          </p:nvSpPr>
          <p:spPr bwMode="auto">
            <a:xfrm>
              <a:off x="3478" y="2808"/>
              <a:ext cx="285" cy="10"/>
            </a:xfrm>
            <a:custGeom>
              <a:avLst/>
              <a:gdLst>
                <a:gd name="T0" fmla="*/ 285 w 3992"/>
                <a:gd name="T1" fmla="*/ 0 h 127"/>
                <a:gd name="T2" fmla="*/ 242 w 3992"/>
                <a:gd name="T3" fmla="*/ 10 h 127"/>
                <a:gd name="T4" fmla="*/ 0 w 3992"/>
                <a:gd name="T5" fmla="*/ 9 h 127"/>
                <a:gd name="T6" fmla="*/ 285 w 3992"/>
                <a:gd name="T7" fmla="*/ 0 h 1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2"/>
                <a:gd name="T13" fmla="*/ 0 h 127"/>
                <a:gd name="T14" fmla="*/ 3992 w 3992"/>
                <a:gd name="T15" fmla="*/ 127 h 1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2" h="127">
                  <a:moveTo>
                    <a:pt x="3992" y="0"/>
                  </a:moveTo>
                  <a:lnTo>
                    <a:pt x="3386" y="127"/>
                  </a:lnTo>
                  <a:lnTo>
                    <a:pt x="0" y="115"/>
                  </a:lnTo>
                  <a:lnTo>
                    <a:pt x="39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05" name="Freeform 421"/>
            <p:cNvSpPr>
              <a:spLocks/>
            </p:cNvSpPr>
            <p:nvPr/>
          </p:nvSpPr>
          <p:spPr bwMode="auto">
            <a:xfrm>
              <a:off x="3478" y="2808"/>
              <a:ext cx="285" cy="10"/>
            </a:xfrm>
            <a:custGeom>
              <a:avLst/>
              <a:gdLst>
                <a:gd name="T0" fmla="*/ 285 w 3992"/>
                <a:gd name="T1" fmla="*/ 0 h 127"/>
                <a:gd name="T2" fmla="*/ 242 w 3992"/>
                <a:gd name="T3" fmla="*/ 10 h 127"/>
                <a:gd name="T4" fmla="*/ 0 w 3992"/>
                <a:gd name="T5" fmla="*/ 9 h 127"/>
                <a:gd name="T6" fmla="*/ 285 w 3992"/>
                <a:gd name="T7" fmla="*/ 0 h 1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2"/>
                <a:gd name="T13" fmla="*/ 0 h 127"/>
                <a:gd name="T14" fmla="*/ 3992 w 3992"/>
                <a:gd name="T15" fmla="*/ 127 h 1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2" h="127">
                  <a:moveTo>
                    <a:pt x="3992" y="0"/>
                  </a:moveTo>
                  <a:lnTo>
                    <a:pt x="3386" y="127"/>
                  </a:lnTo>
                  <a:lnTo>
                    <a:pt x="0" y="115"/>
                  </a:lnTo>
                  <a:lnTo>
                    <a:pt x="399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06" name="Freeform 422"/>
            <p:cNvSpPr>
              <a:spLocks/>
            </p:cNvSpPr>
            <p:nvPr/>
          </p:nvSpPr>
          <p:spPr bwMode="auto">
            <a:xfrm>
              <a:off x="3381" y="2805"/>
              <a:ext cx="382" cy="12"/>
            </a:xfrm>
            <a:custGeom>
              <a:avLst/>
              <a:gdLst>
                <a:gd name="T0" fmla="*/ 0 w 5351"/>
                <a:gd name="T1" fmla="*/ 0 h 159"/>
                <a:gd name="T2" fmla="*/ 382 w 5351"/>
                <a:gd name="T3" fmla="*/ 3 h 159"/>
                <a:gd name="T4" fmla="*/ 97 w 5351"/>
                <a:gd name="T5" fmla="*/ 12 h 159"/>
                <a:gd name="T6" fmla="*/ 0 w 5351"/>
                <a:gd name="T7" fmla="*/ 0 h 1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51"/>
                <a:gd name="T13" fmla="*/ 0 h 159"/>
                <a:gd name="T14" fmla="*/ 5351 w 5351"/>
                <a:gd name="T15" fmla="*/ 159 h 1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51" h="159">
                  <a:moveTo>
                    <a:pt x="0" y="0"/>
                  </a:moveTo>
                  <a:lnTo>
                    <a:pt x="5351" y="44"/>
                  </a:lnTo>
                  <a:lnTo>
                    <a:pt x="1359" y="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07" name="Freeform 423"/>
            <p:cNvSpPr>
              <a:spLocks/>
            </p:cNvSpPr>
            <p:nvPr/>
          </p:nvSpPr>
          <p:spPr bwMode="auto">
            <a:xfrm>
              <a:off x="3381" y="2805"/>
              <a:ext cx="382" cy="12"/>
            </a:xfrm>
            <a:custGeom>
              <a:avLst/>
              <a:gdLst>
                <a:gd name="T0" fmla="*/ 0 w 5351"/>
                <a:gd name="T1" fmla="*/ 0 h 159"/>
                <a:gd name="T2" fmla="*/ 382 w 5351"/>
                <a:gd name="T3" fmla="*/ 3 h 159"/>
                <a:gd name="T4" fmla="*/ 97 w 5351"/>
                <a:gd name="T5" fmla="*/ 12 h 159"/>
                <a:gd name="T6" fmla="*/ 0 w 5351"/>
                <a:gd name="T7" fmla="*/ 0 h 1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51"/>
                <a:gd name="T13" fmla="*/ 0 h 159"/>
                <a:gd name="T14" fmla="*/ 5351 w 5351"/>
                <a:gd name="T15" fmla="*/ 159 h 1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51" h="159">
                  <a:moveTo>
                    <a:pt x="0" y="0"/>
                  </a:moveTo>
                  <a:lnTo>
                    <a:pt x="5351" y="44"/>
                  </a:lnTo>
                  <a:lnTo>
                    <a:pt x="1359" y="15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08" name="Freeform 424"/>
            <p:cNvSpPr>
              <a:spLocks/>
            </p:cNvSpPr>
            <p:nvPr/>
          </p:nvSpPr>
          <p:spPr bwMode="auto">
            <a:xfrm>
              <a:off x="3381" y="2801"/>
              <a:ext cx="382" cy="7"/>
            </a:xfrm>
            <a:custGeom>
              <a:avLst/>
              <a:gdLst>
                <a:gd name="T0" fmla="*/ 197 w 5351"/>
                <a:gd name="T1" fmla="*/ 0 h 97"/>
                <a:gd name="T2" fmla="*/ 382 w 5351"/>
                <a:gd name="T3" fmla="*/ 7 h 97"/>
                <a:gd name="T4" fmla="*/ 0 w 5351"/>
                <a:gd name="T5" fmla="*/ 4 h 97"/>
                <a:gd name="T6" fmla="*/ 197 w 5351"/>
                <a:gd name="T7" fmla="*/ 0 h 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51"/>
                <a:gd name="T13" fmla="*/ 0 h 97"/>
                <a:gd name="T14" fmla="*/ 5351 w 5351"/>
                <a:gd name="T15" fmla="*/ 97 h 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51" h="97">
                  <a:moveTo>
                    <a:pt x="2764" y="0"/>
                  </a:moveTo>
                  <a:lnTo>
                    <a:pt x="5351" y="97"/>
                  </a:lnTo>
                  <a:lnTo>
                    <a:pt x="0" y="53"/>
                  </a:lnTo>
                  <a:lnTo>
                    <a:pt x="27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09" name="Freeform 425"/>
            <p:cNvSpPr>
              <a:spLocks/>
            </p:cNvSpPr>
            <p:nvPr/>
          </p:nvSpPr>
          <p:spPr bwMode="auto">
            <a:xfrm>
              <a:off x="3381" y="2801"/>
              <a:ext cx="382" cy="7"/>
            </a:xfrm>
            <a:custGeom>
              <a:avLst/>
              <a:gdLst>
                <a:gd name="T0" fmla="*/ 197 w 5351"/>
                <a:gd name="T1" fmla="*/ 0 h 97"/>
                <a:gd name="T2" fmla="*/ 382 w 5351"/>
                <a:gd name="T3" fmla="*/ 7 h 97"/>
                <a:gd name="T4" fmla="*/ 0 w 5351"/>
                <a:gd name="T5" fmla="*/ 4 h 97"/>
                <a:gd name="T6" fmla="*/ 197 w 5351"/>
                <a:gd name="T7" fmla="*/ 0 h 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51"/>
                <a:gd name="T13" fmla="*/ 0 h 97"/>
                <a:gd name="T14" fmla="*/ 5351 w 5351"/>
                <a:gd name="T15" fmla="*/ 97 h 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51" h="97">
                  <a:moveTo>
                    <a:pt x="2764" y="0"/>
                  </a:moveTo>
                  <a:lnTo>
                    <a:pt x="5351" y="97"/>
                  </a:lnTo>
                  <a:lnTo>
                    <a:pt x="0" y="53"/>
                  </a:lnTo>
                  <a:lnTo>
                    <a:pt x="276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10" name="Freeform 426"/>
            <p:cNvSpPr>
              <a:spLocks/>
            </p:cNvSpPr>
            <p:nvPr/>
          </p:nvSpPr>
          <p:spPr bwMode="auto">
            <a:xfrm>
              <a:off x="3579" y="2799"/>
              <a:ext cx="184" cy="9"/>
            </a:xfrm>
            <a:custGeom>
              <a:avLst/>
              <a:gdLst>
                <a:gd name="T0" fmla="*/ 93 w 2587"/>
                <a:gd name="T1" fmla="*/ 0 h 112"/>
                <a:gd name="T2" fmla="*/ 184 w 2587"/>
                <a:gd name="T3" fmla="*/ 9 h 112"/>
                <a:gd name="T4" fmla="*/ 0 w 2587"/>
                <a:gd name="T5" fmla="*/ 1 h 112"/>
                <a:gd name="T6" fmla="*/ 93 w 2587"/>
                <a:gd name="T7" fmla="*/ 0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87"/>
                <a:gd name="T13" fmla="*/ 0 h 112"/>
                <a:gd name="T14" fmla="*/ 2587 w 2587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87" h="112">
                  <a:moveTo>
                    <a:pt x="1314" y="0"/>
                  </a:moveTo>
                  <a:lnTo>
                    <a:pt x="2587" y="112"/>
                  </a:lnTo>
                  <a:lnTo>
                    <a:pt x="0" y="15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11" name="Freeform 427"/>
            <p:cNvSpPr>
              <a:spLocks/>
            </p:cNvSpPr>
            <p:nvPr/>
          </p:nvSpPr>
          <p:spPr bwMode="auto">
            <a:xfrm>
              <a:off x="3579" y="2799"/>
              <a:ext cx="184" cy="9"/>
            </a:xfrm>
            <a:custGeom>
              <a:avLst/>
              <a:gdLst>
                <a:gd name="T0" fmla="*/ 93 w 2587"/>
                <a:gd name="T1" fmla="*/ 0 h 112"/>
                <a:gd name="T2" fmla="*/ 184 w 2587"/>
                <a:gd name="T3" fmla="*/ 9 h 112"/>
                <a:gd name="T4" fmla="*/ 0 w 2587"/>
                <a:gd name="T5" fmla="*/ 1 h 112"/>
                <a:gd name="T6" fmla="*/ 93 w 2587"/>
                <a:gd name="T7" fmla="*/ 0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87"/>
                <a:gd name="T13" fmla="*/ 0 h 112"/>
                <a:gd name="T14" fmla="*/ 2587 w 2587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87" h="112">
                  <a:moveTo>
                    <a:pt x="1314" y="0"/>
                  </a:moveTo>
                  <a:lnTo>
                    <a:pt x="2587" y="112"/>
                  </a:lnTo>
                  <a:lnTo>
                    <a:pt x="0" y="15"/>
                  </a:lnTo>
                  <a:lnTo>
                    <a:pt x="13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12" name="Freeform 428"/>
            <p:cNvSpPr>
              <a:spLocks/>
            </p:cNvSpPr>
            <p:nvPr/>
          </p:nvSpPr>
          <p:spPr bwMode="auto">
            <a:xfrm>
              <a:off x="3335" y="2796"/>
              <a:ext cx="244" cy="9"/>
            </a:xfrm>
            <a:custGeom>
              <a:avLst/>
              <a:gdLst>
                <a:gd name="T0" fmla="*/ 0 w 3410"/>
                <a:gd name="T1" fmla="*/ 0 h 114"/>
                <a:gd name="T2" fmla="*/ 244 w 3410"/>
                <a:gd name="T3" fmla="*/ 5 h 114"/>
                <a:gd name="T4" fmla="*/ 46 w 3410"/>
                <a:gd name="T5" fmla="*/ 9 h 114"/>
                <a:gd name="T6" fmla="*/ 0 w 3410"/>
                <a:gd name="T7" fmla="*/ 0 h 1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10"/>
                <a:gd name="T13" fmla="*/ 0 h 114"/>
                <a:gd name="T14" fmla="*/ 3410 w 3410"/>
                <a:gd name="T15" fmla="*/ 114 h 1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10" h="114">
                  <a:moveTo>
                    <a:pt x="0" y="0"/>
                  </a:moveTo>
                  <a:lnTo>
                    <a:pt x="3410" y="61"/>
                  </a:lnTo>
                  <a:lnTo>
                    <a:pt x="646" y="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13" name="Freeform 429"/>
            <p:cNvSpPr>
              <a:spLocks/>
            </p:cNvSpPr>
            <p:nvPr/>
          </p:nvSpPr>
          <p:spPr bwMode="auto">
            <a:xfrm>
              <a:off x="3335" y="2796"/>
              <a:ext cx="244" cy="9"/>
            </a:xfrm>
            <a:custGeom>
              <a:avLst/>
              <a:gdLst>
                <a:gd name="T0" fmla="*/ 0 w 3410"/>
                <a:gd name="T1" fmla="*/ 0 h 114"/>
                <a:gd name="T2" fmla="*/ 244 w 3410"/>
                <a:gd name="T3" fmla="*/ 5 h 114"/>
                <a:gd name="T4" fmla="*/ 46 w 3410"/>
                <a:gd name="T5" fmla="*/ 9 h 114"/>
                <a:gd name="T6" fmla="*/ 0 w 3410"/>
                <a:gd name="T7" fmla="*/ 0 h 1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10"/>
                <a:gd name="T13" fmla="*/ 0 h 114"/>
                <a:gd name="T14" fmla="*/ 3410 w 3410"/>
                <a:gd name="T15" fmla="*/ 114 h 1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10" h="114">
                  <a:moveTo>
                    <a:pt x="0" y="0"/>
                  </a:moveTo>
                  <a:lnTo>
                    <a:pt x="3410" y="61"/>
                  </a:lnTo>
                  <a:lnTo>
                    <a:pt x="646" y="11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14" name="Freeform 430"/>
            <p:cNvSpPr>
              <a:spLocks/>
            </p:cNvSpPr>
            <p:nvPr/>
          </p:nvSpPr>
          <p:spPr bwMode="auto">
            <a:xfrm>
              <a:off x="3672" y="2794"/>
              <a:ext cx="91" cy="14"/>
            </a:xfrm>
            <a:custGeom>
              <a:avLst/>
              <a:gdLst>
                <a:gd name="T0" fmla="*/ 44 w 1273"/>
                <a:gd name="T1" fmla="*/ 0 h 182"/>
                <a:gd name="T2" fmla="*/ 91 w 1273"/>
                <a:gd name="T3" fmla="*/ 14 h 182"/>
                <a:gd name="T4" fmla="*/ 0 w 1273"/>
                <a:gd name="T5" fmla="*/ 5 h 182"/>
                <a:gd name="T6" fmla="*/ 44 w 1273"/>
                <a:gd name="T7" fmla="*/ 0 h 1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3"/>
                <a:gd name="T13" fmla="*/ 0 h 182"/>
                <a:gd name="T14" fmla="*/ 1273 w 1273"/>
                <a:gd name="T15" fmla="*/ 182 h 1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3" h="182">
                  <a:moveTo>
                    <a:pt x="612" y="0"/>
                  </a:moveTo>
                  <a:lnTo>
                    <a:pt x="1273" y="182"/>
                  </a:lnTo>
                  <a:lnTo>
                    <a:pt x="0" y="70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15" name="Freeform 431"/>
            <p:cNvSpPr>
              <a:spLocks/>
            </p:cNvSpPr>
            <p:nvPr/>
          </p:nvSpPr>
          <p:spPr bwMode="auto">
            <a:xfrm>
              <a:off x="3672" y="2794"/>
              <a:ext cx="91" cy="14"/>
            </a:xfrm>
            <a:custGeom>
              <a:avLst/>
              <a:gdLst>
                <a:gd name="T0" fmla="*/ 44 w 1273"/>
                <a:gd name="T1" fmla="*/ 0 h 182"/>
                <a:gd name="T2" fmla="*/ 91 w 1273"/>
                <a:gd name="T3" fmla="*/ 14 h 182"/>
                <a:gd name="T4" fmla="*/ 0 w 1273"/>
                <a:gd name="T5" fmla="*/ 5 h 182"/>
                <a:gd name="T6" fmla="*/ 44 w 1273"/>
                <a:gd name="T7" fmla="*/ 0 h 1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3"/>
                <a:gd name="T13" fmla="*/ 0 h 182"/>
                <a:gd name="T14" fmla="*/ 1273 w 1273"/>
                <a:gd name="T15" fmla="*/ 182 h 1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3" h="182">
                  <a:moveTo>
                    <a:pt x="612" y="0"/>
                  </a:moveTo>
                  <a:lnTo>
                    <a:pt x="1273" y="182"/>
                  </a:lnTo>
                  <a:lnTo>
                    <a:pt x="0" y="70"/>
                  </a:lnTo>
                  <a:lnTo>
                    <a:pt x="6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16" name="Freeform 432"/>
            <p:cNvSpPr>
              <a:spLocks/>
            </p:cNvSpPr>
            <p:nvPr/>
          </p:nvSpPr>
          <p:spPr bwMode="auto">
            <a:xfrm>
              <a:off x="3716" y="2794"/>
              <a:ext cx="87" cy="14"/>
            </a:xfrm>
            <a:custGeom>
              <a:avLst/>
              <a:gdLst>
                <a:gd name="T0" fmla="*/ 87 w 1222"/>
                <a:gd name="T1" fmla="*/ 0 h 187"/>
                <a:gd name="T2" fmla="*/ 47 w 1222"/>
                <a:gd name="T3" fmla="*/ 14 h 187"/>
                <a:gd name="T4" fmla="*/ 0 w 1222"/>
                <a:gd name="T5" fmla="*/ 0 h 187"/>
                <a:gd name="T6" fmla="*/ 87 w 1222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2"/>
                <a:gd name="T13" fmla="*/ 0 h 187"/>
                <a:gd name="T14" fmla="*/ 1222 w 1222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2" h="187">
                  <a:moveTo>
                    <a:pt x="1222" y="0"/>
                  </a:moveTo>
                  <a:lnTo>
                    <a:pt x="661" y="187"/>
                  </a:lnTo>
                  <a:lnTo>
                    <a:pt x="0" y="5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17" name="Freeform 433"/>
            <p:cNvSpPr>
              <a:spLocks/>
            </p:cNvSpPr>
            <p:nvPr/>
          </p:nvSpPr>
          <p:spPr bwMode="auto">
            <a:xfrm>
              <a:off x="3716" y="2794"/>
              <a:ext cx="87" cy="14"/>
            </a:xfrm>
            <a:custGeom>
              <a:avLst/>
              <a:gdLst>
                <a:gd name="T0" fmla="*/ 87 w 1222"/>
                <a:gd name="T1" fmla="*/ 0 h 187"/>
                <a:gd name="T2" fmla="*/ 47 w 1222"/>
                <a:gd name="T3" fmla="*/ 14 h 187"/>
                <a:gd name="T4" fmla="*/ 0 w 1222"/>
                <a:gd name="T5" fmla="*/ 0 h 187"/>
                <a:gd name="T6" fmla="*/ 87 w 1222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2"/>
                <a:gd name="T13" fmla="*/ 0 h 187"/>
                <a:gd name="T14" fmla="*/ 1222 w 1222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2" h="187">
                  <a:moveTo>
                    <a:pt x="1222" y="0"/>
                  </a:moveTo>
                  <a:lnTo>
                    <a:pt x="661" y="187"/>
                  </a:lnTo>
                  <a:lnTo>
                    <a:pt x="0" y="5"/>
                  </a:lnTo>
                  <a:lnTo>
                    <a:pt x="12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18" name="Freeform 434"/>
            <p:cNvSpPr>
              <a:spLocks/>
            </p:cNvSpPr>
            <p:nvPr/>
          </p:nvSpPr>
          <p:spPr bwMode="auto">
            <a:xfrm>
              <a:off x="3335" y="2793"/>
              <a:ext cx="244" cy="8"/>
            </a:xfrm>
            <a:custGeom>
              <a:avLst/>
              <a:gdLst>
                <a:gd name="T0" fmla="*/ 146 w 3410"/>
                <a:gd name="T1" fmla="*/ 0 h 100"/>
                <a:gd name="T2" fmla="*/ 244 w 3410"/>
                <a:gd name="T3" fmla="*/ 8 h 100"/>
                <a:gd name="T4" fmla="*/ 0 w 3410"/>
                <a:gd name="T5" fmla="*/ 3 h 100"/>
                <a:gd name="T6" fmla="*/ 146 w 3410"/>
                <a:gd name="T7" fmla="*/ 0 h 1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10"/>
                <a:gd name="T13" fmla="*/ 0 h 100"/>
                <a:gd name="T14" fmla="*/ 3410 w 3410"/>
                <a:gd name="T15" fmla="*/ 100 h 1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10" h="100">
                  <a:moveTo>
                    <a:pt x="2040" y="0"/>
                  </a:moveTo>
                  <a:lnTo>
                    <a:pt x="3410" y="100"/>
                  </a:lnTo>
                  <a:lnTo>
                    <a:pt x="0" y="39"/>
                  </a:lnTo>
                  <a:lnTo>
                    <a:pt x="20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19" name="Freeform 435"/>
            <p:cNvSpPr>
              <a:spLocks/>
            </p:cNvSpPr>
            <p:nvPr/>
          </p:nvSpPr>
          <p:spPr bwMode="auto">
            <a:xfrm>
              <a:off x="3335" y="2793"/>
              <a:ext cx="244" cy="8"/>
            </a:xfrm>
            <a:custGeom>
              <a:avLst/>
              <a:gdLst>
                <a:gd name="T0" fmla="*/ 146 w 3410"/>
                <a:gd name="T1" fmla="*/ 0 h 100"/>
                <a:gd name="T2" fmla="*/ 244 w 3410"/>
                <a:gd name="T3" fmla="*/ 8 h 100"/>
                <a:gd name="T4" fmla="*/ 0 w 3410"/>
                <a:gd name="T5" fmla="*/ 3 h 100"/>
                <a:gd name="T6" fmla="*/ 146 w 3410"/>
                <a:gd name="T7" fmla="*/ 0 h 1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10"/>
                <a:gd name="T13" fmla="*/ 0 h 100"/>
                <a:gd name="T14" fmla="*/ 3410 w 3410"/>
                <a:gd name="T15" fmla="*/ 100 h 1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10" h="100">
                  <a:moveTo>
                    <a:pt x="2040" y="0"/>
                  </a:moveTo>
                  <a:lnTo>
                    <a:pt x="3410" y="100"/>
                  </a:lnTo>
                  <a:lnTo>
                    <a:pt x="0" y="39"/>
                  </a:lnTo>
                  <a:lnTo>
                    <a:pt x="20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20" name="Freeform 436"/>
            <p:cNvSpPr>
              <a:spLocks/>
            </p:cNvSpPr>
            <p:nvPr/>
          </p:nvSpPr>
          <p:spPr bwMode="auto">
            <a:xfrm>
              <a:off x="3716" y="2785"/>
              <a:ext cx="87" cy="9"/>
            </a:xfrm>
            <a:custGeom>
              <a:avLst/>
              <a:gdLst>
                <a:gd name="T0" fmla="*/ 41 w 1222"/>
                <a:gd name="T1" fmla="*/ 0 h 119"/>
                <a:gd name="T2" fmla="*/ 87 w 1222"/>
                <a:gd name="T3" fmla="*/ 9 h 119"/>
                <a:gd name="T4" fmla="*/ 0 w 1222"/>
                <a:gd name="T5" fmla="*/ 9 h 119"/>
                <a:gd name="T6" fmla="*/ 41 w 1222"/>
                <a:gd name="T7" fmla="*/ 0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2"/>
                <a:gd name="T13" fmla="*/ 0 h 119"/>
                <a:gd name="T14" fmla="*/ 1222 w 1222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2" h="119">
                  <a:moveTo>
                    <a:pt x="570" y="0"/>
                  </a:moveTo>
                  <a:lnTo>
                    <a:pt x="1222" y="114"/>
                  </a:lnTo>
                  <a:lnTo>
                    <a:pt x="0" y="1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21" name="Freeform 437"/>
            <p:cNvSpPr>
              <a:spLocks/>
            </p:cNvSpPr>
            <p:nvPr/>
          </p:nvSpPr>
          <p:spPr bwMode="auto">
            <a:xfrm>
              <a:off x="3716" y="2785"/>
              <a:ext cx="87" cy="9"/>
            </a:xfrm>
            <a:custGeom>
              <a:avLst/>
              <a:gdLst>
                <a:gd name="T0" fmla="*/ 41 w 1222"/>
                <a:gd name="T1" fmla="*/ 0 h 119"/>
                <a:gd name="T2" fmla="*/ 87 w 1222"/>
                <a:gd name="T3" fmla="*/ 9 h 119"/>
                <a:gd name="T4" fmla="*/ 0 w 1222"/>
                <a:gd name="T5" fmla="*/ 9 h 119"/>
                <a:gd name="T6" fmla="*/ 41 w 1222"/>
                <a:gd name="T7" fmla="*/ 0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2"/>
                <a:gd name="T13" fmla="*/ 0 h 119"/>
                <a:gd name="T14" fmla="*/ 1222 w 1222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2" h="119">
                  <a:moveTo>
                    <a:pt x="570" y="0"/>
                  </a:moveTo>
                  <a:lnTo>
                    <a:pt x="1222" y="114"/>
                  </a:lnTo>
                  <a:lnTo>
                    <a:pt x="0" y="119"/>
                  </a:lnTo>
                  <a:lnTo>
                    <a:pt x="57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22" name="Freeform 438"/>
            <p:cNvSpPr>
              <a:spLocks/>
            </p:cNvSpPr>
            <p:nvPr/>
          </p:nvSpPr>
          <p:spPr bwMode="auto">
            <a:xfrm>
              <a:off x="3291" y="2782"/>
              <a:ext cx="190" cy="14"/>
            </a:xfrm>
            <a:custGeom>
              <a:avLst/>
              <a:gdLst>
                <a:gd name="T0" fmla="*/ 0 w 2652"/>
                <a:gd name="T1" fmla="*/ 0 h 180"/>
                <a:gd name="T2" fmla="*/ 190 w 2652"/>
                <a:gd name="T3" fmla="*/ 11 h 180"/>
                <a:gd name="T4" fmla="*/ 44 w 2652"/>
                <a:gd name="T5" fmla="*/ 14 h 180"/>
                <a:gd name="T6" fmla="*/ 0 w 2652"/>
                <a:gd name="T7" fmla="*/ 0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52"/>
                <a:gd name="T13" fmla="*/ 0 h 180"/>
                <a:gd name="T14" fmla="*/ 2652 w 2652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52" h="180">
                  <a:moveTo>
                    <a:pt x="0" y="0"/>
                  </a:moveTo>
                  <a:lnTo>
                    <a:pt x="2652" y="141"/>
                  </a:lnTo>
                  <a:lnTo>
                    <a:pt x="612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23" name="Freeform 439"/>
            <p:cNvSpPr>
              <a:spLocks/>
            </p:cNvSpPr>
            <p:nvPr/>
          </p:nvSpPr>
          <p:spPr bwMode="auto">
            <a:xfrm>
              <a:off x="3291" y="2782"/>
              <a:ext cx="190" cy="14"/>
            </a:xfrm>
            <a:custGeom>
              <a:avLst/>
              <a:gdLst>
                <a:gd name="T0" fmla="*/ 0 w 2652"/>
                <a:gd name="T1" fmla="*/ 0 h 180"/>
                <a:gd name="T2" fmla="*/ 190 w 2652"/>
                <a:gd name="T3" fmla="*/ 11 h 180"/>
                <a:gd name="T4" fmla="*/ 44 w 2652"/>
                <a:gd name="T5" fmla="*/ 14 h 180"/>
                <a:gd name="T6" fmla="*/ 0 w 2652"/>
                <a:gd name="T7" fmla="*/ 0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52"/>
                <a:gd name="T13" fmla="*/ 0 h 180"/>
                <a:gd name="T14" fmla="*/ 2652 w 2652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52" h="180">
                  <a:moveTo>
                    <a:pt x="0" y="0"/>
                  </a:moveTo>
                  <a:lnTo>
                    <a:pt x="2652" y="141"/>
                  </a:lnTo>
                  <a:lnTo>
                    <a:pt x="612" y="18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24" name="Freeform 440"/>
            <p:cNvSpPr>
              <a:spLocks/>
            </p:cNvSpPr>
            <p:nvPr/>
          </p:nvSpPr>
          <p:spPr bwMode="auto">
            <a:xfrm>
              <a:off x="3291" y="2781"/>
              <a:ext cx="190" cy="12"/>
            </a:xfrm>
            <a:custGeom>
              <a:avLst/>
              <a:gdLst>
                <a:gd name="T0" fmla="*/ 94 w 2652"/>
                <a:gd name="T1" fmla="*/ 0 h 157"/>
                <a:gd name="T2" fmla="*/ 190 w 2652"/>
                <a:gd name="T3" fmla="*/ 12 h 157"/>
                <a:gd name="T4" fmla="*/ 0 w 2652"/>
                <a:gd name="T5" fmla="*/ 1 h 157"/>
                <a:gd name="T6" fmla="*/ 94 w 2652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52"/>
                <a:gd name="T13" fmla="*/ 0 h 157"/>
                <a:gd name="T14" fmla="*/ 2652 w 2652"/>
                <a:gd name="T15" fmla="*/ 157 h 1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52" h="157">
                  <a:moveTo>
                    <a:pt x="1307" y="0"/>
                  </a:moveTo>
                  <a:lnTo>
                    <a:pt x="2652" y="157"/>
                  </a:lnTo>
                  <a:lnTo>
                    <a:pt x="0" y="16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25" name="Freeform 441"/>
            <p:cNvSpPr>
              <a:spLocks/>
            </p:cNvSpPr>
            <p:nvPr/>
          </p:nvSpPr>
          <p:spPr bwMode="auto">
            <a:xfrm>
              <a:off x="3291" y="2781"/>
              <a:ext cx="190" cy="12"/>
            </a:xfrm>
            <a:custGeom>
              <a:avLst/>
              <a:gdLst>
                <a:gd name="T0" fmla="*/ 94 w 2652"/>
                <a:gd name="T1" fmla="*/ 0 h 157"/>
                <a:gd name="T2" fmla="*/ 190 w 2652"/>
                <a:gd name="T3" fmla="*/ 12 h 157"/>
                <a:gd name="T4" fmla="*/ 0 w 2652"/>
                <a:gd name="T5" fmla="*/ 1 h 157"/>
                <a:gd name="T6" fmla="*/ 94 w 2652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52"/>
                <a:gd name="T13" fmla="*/ 0 h 157"/>
                <a:gd name="T14" fmla="*/ 2652 w 2652"/>
                <a:gd name="T15" fmla="*/ 157 h 1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52" h="157">
                  <a:moveTo>
                    <a:pt x="1307" y="0"/>
                  </a:moveTo>
                  <a:lnTo>
                    <a:pt x="2652" y="157"/>
                  </a:lnTo>
                  <a:lnTo>
                    <a:pt x="0" y="16"/>
                  </a:lnTo>
                  <a:lnTo>
                    <a:pt x="130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26" name="Freeform 442"/>
            <p:cNvSpPr>
              <a:spLocks/>
            </p:cNvSpPr>
            <p:nvPr/>
          </p:nvSpPr>
          <p:spPr bwMode="auto">
            <a:xfrm>
              <a:off x="3757" y="2774"/>
              <a:ext cx="83" cy="20"/>
            </a:xfrm>
            <a:custGeom>
              <a:avLst/>
              <a:gdLst>
                <a:gd name="T0" fmla="*/ 83 w 1161"/>
                <a:gd name="T1" fmla="*/ 0 h 257"/>
                <a:gd name="T2" fmla="*/ 47 w 1161"/>
                <a:gd name="T3" fmla="*/ 20 h 257"/>
                <a:gd name="T4" fmla="*/ 0 w 1161"/>
                <a:gd name="T5" fmla="*/ 11 h 257"/>
                <a:gd name="T6" fmla="*/ 83 w 1161"/>
                <a:gd name="T7" fmla="*/ 0 h 2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1"/>
                <a:gd name="T13" fmla="*/ 0 h 257"/>
                <a:gd name="T14" fmla="*/ 1161 w 1161"/>
                <a:gd name="T15" fmla="*/ 257 h 2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1" h="257">
                  <a:moveTo>
                    <a:pt x="1161" y="0"/>
                  </a:moveTo>
                  <a:lnTo>
                    <a:pt x="652" y="257"/>
                  </a:lnTo>
                  <a:lnTo>
                    <a:pt x="0" y="143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27" name="Freeform 443"/>
            <p:cNvSpPr>
              <a:spLocks/>
            </p:cNvSpPr>
            <p:nvPr/>
          </p:nvSpPr>
          <p:spPr bwMode="auto">
            <a:xfrm>
              <a:off x="3757" y="2774"/>
              <a:ext cx="83" cy="20"/>
            </a:xfrm>
            <a:custGeom>
              <a:avLst/>
              <a:gdLst>
                <a:gd name="T0" fmla="*/ 83 w 1161"/>
                <a:gd name="T1" fmla="*/ 0 h 257"/>
                <a:gd name="T2" fmla="*/ 47 w 1161"/>
                <a:gd name="T3" fmla="*/ 20 h 257"/>
                <a:gd name="T4" fmla="*/ 0 w 1161"/>
                <a:gd name="T5" fmla="*/ 11 h 257"/>
                <a:gd name="T6" fmla="*/ 83 w 1161"/>
                <a:gd name="T7" fmla="*/ 0 h 2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1"/>
                <a:gd name="T13" fmla="*/ 0 h 257"/>
                <a:gd name="T14" fmla="*/ 1161 w 1161"/>
                <a:gd name="T15" fmla="*/ 257 h 2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1" h="257">
                  <a:moveTo>
                    <a:pt x="1161" y="0"/>
                  </a:moveTo>
                  <a:lnTo>
                    <a:pt x="652" y="257"/>
                  </a:lnTo>
                  <a:lnTo>
                    <a:pt x="0" y="143"/>
                  </a:lnTo>
                  <a:lnTo>
                    <a:pt x="11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28" name="Freeform 444"/>
            <p:cNvSpPr>
              <a:spLocks/>
            </p:cNvSpPr>
            <p:nvPr/>
          </p:nvSpPr>
          <p:spPr bwMode="auto">
            <a:xfrm>
              <a:off x="3291" y="2772"/>
              <a:ext cx="94" cy="10"/>
            </a:xfrm>
            <a:custGeom>
              <a:avLst/>
              <a:gdLst>
                <a:gd name="T0" fmla="*/ 50 w 1307"/>
                <a:gd name="T1" fmla="*/ 0 h 124"/>
                <a:gd name="T2" fmla="*/ 94 w 1307"/>
                <a:gd name="T3" fmla="*/ 9 h 124"/>
                <a:gd name="T4" fmla="*/ 0 w 1307"/>
                <a:gd name="T5" fmla="*/ 10 h 124"/>
                <a:gd name="T6" fmla="*/ 50 w 1307"/>
                <a:gd name="T7" fmla="*/ 0 h 1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07"/>
                <a:gd name="T13" fmla="*/ 0 h 124"/>
                <a:gd name="T14" fmla="*/ 1307 w 1307"/>
                <a:gd name="T15" fmla="*/ 124 h 1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07" h="124">
                  <a:moveTo>
                    <a:pt x="689" y="0"/>
                  </a:moveTo>
                  <a:lnTo>
                    <a:pt x="1307" y="108"/>
                  </a:lnTo>
                  <a:lnTo>
                    <a:pt x="0" y="124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29" name="Freeform 445"/>
            <p:cNvSpPr>
              <a:spLocks/>
            </p:cNvSpPr>
            <p:nvPr/>
          </p:nvSpPr>
          <p:spPr bwMode="auto">
            <a:xfrm>
              <a:off x="3291" y="2772"/>
              <a:ext cx="94" cy="10"/>
            </a:xfrm>
            <a:custGeom>
              <a:avLst/>
              <a:gdLst>
                <a:gd name="T0" fmla="*/ 50 w 1307"/>
                <a:gd name="T1" fmla="*/ 0 h 124"/>
                <a:gd name="T2" fmla="*/ 94 w 1307"/>
                <a:gd name="T3" fmla="*/ 9 h 124"/>
                <a:gd name="T4" fmla="*/ 0 w 1307"/>
                <a:gd name="T5" fmla="*/ 10 h 124"/>
                <a:gd name="T6" fmla="*/ 50 w 1307"/>
                <a:gd name="T7" fmla="*/ 0 h 1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07"/>
                <a:gd name="T13" fmla="*/ 0 h 124"/>
                <a:gd name="T14" fmla="*/ 1307 w 1307"/>
                <a:gd name="T15" fmla="*/ 124 h 1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07" h="124">
                  <a:moveTo>
                    <a:pt x="689" y="0"/>
                  </a:moveTo>
                  <a:lnTo>
                    <a:pt x="1307" y="108"/>
                  </a:lnTo>
                  <a:lnTo>
                    <a:pt x="0" y="124"/>
                  </a:lnTo>
                  <a:lnTo>
                    <a:pt x="68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30" name="Freeform 446"/>
            <p:cNvSpPr>
              <a:spLocks/>
            </p:cNvSpPr>
            <p:nvPr/>
          </p:nvSpPr>
          <p:spPr bwMode="auto">
            <a:xfrm>
              <a:off x="3757" y="2771"/>
              <a:ext cx="83" cy="14"/>
            </a:xfrm>
            <a:custGeom>
              <a:avLst/>
              <a:gdLst>
                <a:gd name="T0" fmla="*/ 37 w 1161"/>
                <a:gd name="T1" fmla="*/ 0 h 174"/>
                <a:gd name="T2" fmla="*/ 83 w 1161"/>
                <a:gd name="T3" fmla="*/ 2 h 174"/>
                <a:gd name="T4" fmla="*/ 0 w 1161"/>
                <a:gd name="T5" fmla="*/ 14 h 174"/>
                <a:gd name="T6" fmla="*/ 37 w 1161"/>
                <a:gd name="T7" fmla="*/ 0 h 1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1"/>
                <a:gd name="T13" fmla="*/ 0 h 174"/>
                <a:gd name="T14" fmla="*/ 1161 w 1161"/>
                <a:gd name="T15" fmla="*/ 174 h 1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1" h="174">
                  <a:moveTo>
                    <a:pt x="519" y="0"/>
                  </a:moveTo>
                  <a:lnTo>
                    <a:pt x="1161" y="31"/>
                  </a:lnTo>
                  <a:lnTo>
                    <a:pt x="0" y="174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31" name="Freeform 447"/>
            <p:cNvSpPr>
              <a:spLocks/>
            </p:cNvSpPr>
            <p:nvPr/>
          </p:nvSpPr>
          <p:spPr bwMode="auto">
            <a:xfrm>
              <a:off x="3757" y="2771"/>
              <a:ext cx="83" cy="14"/>
            </a:xfrm>
            <a:custGeom>
              <a:avLst/>
              <a:gdLst>
                <a:gd name="T0" fmla="*/ 37 w 1161"/>
                <a:gd name="T1" fmla="*/ 0 h 174"/>
                <a:gd name="T2" fmla="*/ 83 w 1161"/>
                <a:gd name="T3" fmla="*/ 2 h 174"/>
                <a:gd name="T4" fmla="*/ 0 w 1161"/>
                <a:gd name="T5" fmla="*/ 14 h 174"/>
                <a:gd name="T6" fmla="*/ 37 w 1161"/>
                <a:gd name="T7" fmla="*/ 0 h 1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1"/>
                <a:gd name="T13" fmla="*/ 0 h 174"/>
                <a:gd name="T14" fmla="*/ 1161 w 1161"/>
                <a:gd name="T15" fmla="*/ 174 h 1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1" h="174">
                  <a:moveTo>
                    <a:pt x="519" y="0"/>
                  </a:moveTo>
                  <a:lnTo>
                    <a:pt x="1161" y="31"/>
                  </a:lnTo>
                  <a:lnTo>
                    <a:pt x="0" y="174"/>
                  </a:lnTo>
                  <a:lnTo>
                    <a:pt x="5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32" name="Freeform 448"/>
            <p:cNvSpPr>
              <a:spLocks/>
            </p:cNvSpPr>
            <p:nvPr/>
          </p:nvSpPr>
          <p:spPr bwMode="auto">
            <a:xfrm>
              <a:off x="3251" y="2760"/>
              <a:ext cx="90" cy="22"/>
            </a:xfrm>
            <a:custGeom>
              <a:avLst/>
              <a:gdLst>
                <a:gd name="T0" fmla="*/ 0 w 1259"/>
                <a:gd name="T1" fmla="*/ 0 h 282"/>
                <a:gd name="T2" fmla="*/ 90 w 1259"/>
                <a:gd name="T3" fmla="*/ 12 h 282"/>
                <a:gd name="T4" fmla="*/ 41 w 1259"/>
                <a:gd name="T5" fmla="*/ 22 h 282"/>
                <a:gd name="T6" fmla="*/ 0 w 1259"/>
                <a:gd name="T7" fmla="*/ 0 h 2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9"/>
                <a:gd name="T13" fmla="*/ 0 h 282"/>
                <a:gd name="T14" fmla="*/ 1259 w 1259"/>
                <a:gd name="T15" fmla="*/ 282 h 2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9" h="282">
                  <a:moveTo>
                    <a:pt x="0" y="0"/>
                  </a:moveTo>
                  <a:lnTo>
                    <a:pt x="1259" y="158"/>
                  </a:lnTo>
                  <a:lnTo>
                    <a:pt x="570" y="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33" name="Freeform 449"/>
            <p:cNvSpPr>
              <a:spLocks/>
            </p:cNvSpPr>
            <p:nvPr/>
          </p:nvSpPr>
          <p:spPr bwMode="auto">
            <a:xfrm>
              <a:off x="3251" y="2760"/>
              <a:ext cx="90" cy="22"/>
            </a:xfrm>
            <a:custGeom>
              <a:avLst/>
              <a:gdLst>
                <a:gd name="T0" fmla="*/ 0 w 1259"/>
                <a:gd name="T1" fmla="*/ 0 h 282"/>
                <a:gd name="T2" fmla="*/ 90 w 1259"/>
                <a:gd name="T3" fmla="*/ 12 h 282"/>
                <a:gd name="T4" fmla="*/ 41 w 1259"/>
                <a:gd name="T5" fmla="*/ 22 h 282"/>
                <a:gd name="T6" fmla="*/ 0 w 1259"/>
                <a:gd name="T7" fmla="*/ 0 h 2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9"/>
                <a:gd name="T13" fmla="*/ 0 h 282"/>
                <a:gd name="T14" fmla="*/ 1259 w 1259"/>
                <a:gd name="T15" fmla="*/ 282 h 2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9" h="282">
                  <a:moveTo>
                    <a:pt x="0" y="0"/>
                  </a:moveTo>
                  <a:lnTo>
                    <a:pt x="1259" y="158"/>
                  </a:lnTo>
                  <a:lnTo>
                    <a:pt x="570" y="28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34" name="Freeform 450"/>
            <p:cNvSpPr>
              <a:spLocks/>
            </p:cNvSpPr>
            <p:nvPr/>
          </p:nvSpPr>
          <p:spPr bwMode="auto">
            <a:xfrm>
              <a:off x="3251" y="2760"/>
              <a:ext cx="90" cy="12"/>
            </a:xfrm>
            <a:custGeom>
              <a:avLst/>
              <a:gdLst>
                <a:gd name="T0" fmla="*/ 50 w 1259"/>
                <a:gd name="T1" fmla="*/ 0 h 167"/>
                <a:gd name="T2" fmla="*/ 90 w 1259"/>
                <a:gd name="T3" fmla="*/ 12 h 167"/>
                <a:gd name="T4" fmla="*/ 0 w 1259"/>
                <a:gd name="T5" fmla="*/ 1 h 167"/>
                <a:gd name="T6" fmla="*/ 50 w 1259"/>
                <a:gd name="T7" fmla="*/ 0 h 1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9"/>
                <a:gd name="T13" fmla="*/ 0 h 167"/>
                <a:gd name="T14" fmla="*/ 1259 w 1259"/>
                <a:gd name="T15" fmla="*/ 167 h 1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9" h="167">
                  <a:moveTo>
                    <a:pt x="694" y="0"/>
                  </a:moveTo>
                  <a:lnTo>
                    <a:pt x="1259" y="167"/>
                  </a:lnTo>
                  <a:lnTo>
                    <a:pt x="0" y="9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35" name="Freeform 451"/>
            <p:cNvSpPr>
              <a:spLocks/>
            </p:cNvSpPr>
            <p:nvPr/>
          </p:nvSpPr>
          <p:spPr bwMode="auto">
            <a:xfrm>
              <a:off x="3251" y="2760"/>
              <a:ext cx="90" cy="12"/>
            </a:xfrm>
            <a:custGeom>
              <a:avLst/>
              <a:gdLst>
                <a:gd name="T0" fmla="*/ 50 w 1259"/>
                <a:gd name="T1" fmla="*/ 0 h 167"/>
                <a:gd name="T2" fmla="*/ 90 w 1259"/>
                <a:gd name="T3" fmla="*/ 12 h 167"/>
                <a:gd name="T4" fmla="*/ 0 w 1259"/>
                <a:gd name="T5" fmla="*/ 1 h 167"/>
                <a:gd name="T6" fmla="*/ 50 w 1259"/>
                <a:gd name="T7" fmla="*/ 0 h 1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9"/>
                <a:gd name="T13" fmla="*/ 0 h 167"/>
                <a:gd name="T14" fmla="*/ 1259 w 1259"/>
                <a:gd name="T15" fmla="*/ 167 h 1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9" h="167">
                  <a:moveTo>
                    <a:pt x="694" y="0"/>
                  </a:moveTo>
                  <a:lnTo>
                    <a:pt x="1259" y="167"/>
                  </a:lnTo>
                  <a:lnTo>
                    <a:pt x="0" y="9"/>
                  </a:lnTo>
                  <a:lnTo>
                    <a:pt x="69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36" name="Freeform 452"/>
            <p:cNvSpPr>
              <a:spLocks/>
            </p:cNvSpPr>
            <p:nvPr/>
          </p:nvSpPr>
          <p:spPr bwMode="auto">
            <a:xfrm>
              <a:off x="3794" y="2754"/>
              <a:ext cx="46" cy="20"/>
            </a:xfrm>
            <a:custGeom>
              <a:avLst/>
              <a:gdLst>
                <a:gd name="T0" fmla="*/ 33 w 642"/>
                <a:gd name="T1" fmla="*/ 0 h 263"/>
                <a:gd name="T2" fmla="*/ 46 w 642"/>
                <a:gd name="T3" fmla="*/ 20 h 263"/>
                <a:gd name="T4" fmla="*/ 0 w 642"/>
                <a:gd name="T5" fmla="*/ 18 h 263"/>
                <a:gd name="T6" fmla="*/ 33 w 642"/>
                <a:gd name="T7" fmla="*/ 0 h 2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2"/>
                <a:gd name="T13" fmla="*/ 0 h 263"/>
                <a:gd name="T14" fmla="*/ 642 w 642"/>
                <a:gd name="T15" fmla="*/ 263 h 2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2" h="263">
                  <a:moveTo>
                    <a:pt x="461" y="0"/>
                  </a:moveTo>
                  <a:lnTo>
                    <a:pt x="642" y="263"/>
                  </a:lnTo>
                  <a:lnTo>
                    <a:pt x="0" y="232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37" name="Freeform 453"/>
            <p:cNvSpPr>
              <a:spLocks/>
            </p:cNvSpPr>
            <p:nvPr/>
          </p:nvSpPr>
          <p:spPr bwMode="auto">
            <a:xfrm>
              <a:off x="3794" y="2754"/>
              <a:ext cx="46" cy="20"/>
            </a:xfrm>
            <a:custGeom>
              <a:avLst/>
              <a:gdLst>
                <a:gd name="T0" fmla="*/ 33 w 642"/>
                <a:gd name="T1" fmla="*/ 0 h 263"/>
                <a:gd name="T2" fmla="*/ 46 w 642"/>
                <a:gd name="T3" fmla="*/ 20 h 263"/>
                <a:gd name="T4" fmla="*/ 0 w 642"/>
                <a:gd name="T5" fmla="*/ 18 h 263"/>
                <a:gd name="T6" fmla="*/ 33 w 642"/>
                <a:gd name="T7" fmla="*/ 0 h 2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2"/>
                <a:gd name="T13" fmla="*/ 0 h 263"/>
                <a:gd name="T14" fmla="*/ 642 w 642"/>
                <a:gd name="T15" fmla="*/ 263 h 2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2" h="263">
                  <a:moveTo>
                    <a:pt x="461" y="0"/>
                  </a:moveTo>
                  <a:lnTo>
                    <a:pt x="642" y="263"/>
                  </a:lnTo>
                  <a:lnTo>
                    <a:pt x="0" y="232"/>
                  </a:lnTo>
                  <a:lnTo>
                    <a:pt x="4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38" name="Freeform 454"/>
            <p:cNvSpPr>
              <a:spLocks/>
            </p:cNvSpPr>
            <p:nvPr/>
          </p:nvSpPr>
          <p:spPr bwMode="auto">
            <a:xfrm>
              <a:off x="3827" y="2749"/>
              <a:ext cx="45" cy="25"/>
            </a:xfrm>
            <a:custGeom>
              <a:avLst/>
              <a:gdLst>
                <a:gd name="T0" fmla="*/ 45 w 633"/>
                <a:gd name="T1" fmla="*/ 0 h 329"/>
                <a:gd name="T2" fmla="*/ 13 w 633"/>
                <a:gd name="T3" fmla="*/ 25 h 329"/>
                <a:gd name="T4" fmla="*/ 0 w 633"/>
                <a:gd name="T5" fmla="*/ 5 h 329"/>
                <a:gd name="T6" fmla="*/ 45 w 633"/>
                <a:gd name="T7" fmla="*/ 0 h 3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3"/>
                <a:gd name="T13" fmla="*/ 0 h 329"/>
                <a:gd name="T14" fmla="*/ 633 w 633"/>
                <a:gd name="T15" fmla="*/ 329 h 3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3" h="329">
                  <a:moveTo>
                    <a:pt x="633" y="0"/>
                  </a:moveTo>
                  <a:lnTo>
                    <a:pt x="181" y="329"/>
                  </a:lnTo>
                  <a:lnTo>
                    <a:pt x="0" y="66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39" name="Freeform 455"/>
            <p:cNvSpPr>
              <a:spLocks/>
            </p:cNvSpPr>
            <p:nvPr/>
          </p:nvSpPr>
          <p:spPr bwMode="auto">
            <a:xfrm>
              <a:off x="3827" y="2749"/>
              <a:ext cx="45" cy="25"/>
            </a:xfrm>
            <a:custGeom>
              <a:avLst/>
              <a:gdLst>
                <a:gd name="T0" fmla="*/ 45 w 633"/>
                <a:gd name="T1" fmla="*/ 0 h 329"/>
                <a:gd name="T2" fmla="*/ 13 w 633"/>
                <a:gd name="T3" fmla="*/ 25 h 329"/>
                <a:gd name="T4" fmla="*/ 0 w 633"/>
                <a:gd name="T5" fmla="*/ 5 h 329"/>
                <a:gd name="T6" fmla="*/ 45 w 633"/>
                <a:gd name="T7" fmla="*/ 0 h 3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3"/>
                <a:gd name="T13" fmla="*/ 0 h 329"/>
                <a:gd name="T14" fmla="*/ 633 w 633"/>
                <a:gd name="T15" fmla="*/ 329 h 3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3" h="329">
                  <a:moveTo>
                    <a:pt x="633" y="0"/>
                  </a:moveTo>
                  <a:lnTo>
                    <a:pt x="181" y="329"/>
                  </a:lnTo>
                  <a:lnTo>
                    <a:pt x="0" y="66"/>
                  </a:lnTo>
                  <a:lnTo>
                    <a:pt x="6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40" name="Freeform 456"/>
            <p:cNvSpPr>
              <a:spLocks/>
            </p:cNvSpPr>
            <p:nvPr/>
          </p:nvSpPr>
          <p:spPr bwMode="auto">
            <a:xfrm>
              <a:off x="3251" y="2740"/>
              <a:ext cx="49" cy="20"/>
            </a:xfrm>
            <a:custGeom>
              <a:avLst/>
              <a:gdLst>
                <a:gd name="T0" fmla="*/ 13 w 694"/>
                <a:gd name="T1" fmla="*/ 0 h 260"/>
                <a:gd name="T2" fmla="*/ 49 w 694"/>
                <a:gd name="T3" fmla="*/ 19 h 260"/>
                <a:gd name="T4" fmla="*/ 0 w 694"/>
                <a:gd name="T5" fmla="*/ 20 h 260"/>
                <a:gd name="T6" fmla="*/ 13 w 694"/>
                <a:gd name="T7" fmla="*/ 0 h 2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4"/>
                <a:gd name="T13" fmla="*/ 0 h 260"/>
                <a:gd name="T14" fmla="*/ 694 w 694"/>
                <a:gd name="T15" fmla="*/ 260 h 2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4" h="260">
                  <a:moveTo>
                    <a:pt x="185" y="0"/>
                  </a:moveTo>
                  <a:lnTo>
                    <a:pt x="694" y="251"/>
                  </a:lnTo>
                  <a:lnTo>
                    <a:pt x="0" y="2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41" name="Freeform 457"/>
            <p:cNvSpPr>
              <a:spLocks/>
            </p:cNvSpPr>
            <p:nvPr/>
          </p:nvSpPr>
          <p:spPr bwMode="auto">
            <a:xfrm>
              <a:off x="3251" y="2740"/>
              <a:ext cx="49" cy="20"/>
            </a:xfrm>
            <a:custGeom>
              <a:avLst/>
              <a:gdLst>
                <a:gd name="T0" fmla="*/ 13 w 694"/>
                <a:gd name="T1" fmla="*/ 0 h 260"/>
                <a:gd name="T2" fmla="*/ 49 w 694"/>
                <a:gd name="T3" fmla="*/ 19 h 260"/>
                <a:gd name="T4" fmla="*/ 0 w 694"/>
                <a:gd name="T5" fmla="*/ 20 h 260"/>
                <a:gd name="T6" fmla="*/ 13 w 694"/>
                <a:gd name="T7" fmla="*/ 0 h 2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4"/>
                <a:gd name="T13" fmla="*/ 0 h 260"/>
                <a:gd name="T14" fmla="*/ 694 w 694"/>
                <a:gd name="T15" fmla="*/ 260 h 2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4" h="260">
                  <a:moveTo>
                    <a:pt x="185" y="0"/>
                  </a:moveTo>
                  <a:lnTo>
                    <a:pt x="694" y="251"/>
                  </a:lnTo>
                  <a:lnTo>
                    <a:pt x="0" y="260"/>
                  </a:lnTo>
                  <a:lnTo>
                    <a:pt x="18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42" name="Freeform 458"/>
            <p:cNvSpPr>
              <a:spLocks/>
            </p:cNvSpPr>
            <p:nvPr/>
          </p:nvSpPr>
          <p:spPr bwMode="auto">
            <a:xfrm>
              <a:off x="3827" y="2731"/>
              <a:ext cx="45" cy="23"/>
            </a:xfrm>
            <a:custGeom>
              <a:avLst/>
              <a:gdLst>
                <a:gd name="T0" fmla="*/ 29 w 633"/>
                <a:gd name="T1" fmla="*/ 0 h 298"/>
                <a:gd name="T2" fmla="*/ 45 w 633"/>
                <a:gd name="T3" fmla="*/ 18 h 298"/>
                <a:gd name="T4" fmla="*/ 0 w 633"/>
                <a:gd name="T5" fmla="*/ 23 h 298"/>
                <a:gd name="T6" fmla="*/ 29 w 633"/>
                <a:gd name="T7" fmla="*/ 0 h 2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3"/>
                <a:gd name="T13" fmla="*/ 0 h 298"/>
                <a:gd name="T14" fmla="*/ 633 w 633"/>
                <a:gd name="T15" fmla="*/ 298 h 2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3" h="298">
                  <a:moveTo>
                    <a:pt x="410" y="0"/>
                  </a:moveTo>
                  <a:lnTo>
                    <a:pt x="633" y="232"/>
                  </a:lnTo>
                  <a:lnTo>
                    <a:pt x="0" y="29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43" name="Freeform 459"/>
            <p:cNvSpPr>
              <a:spLocks/>
            </p:cNvSpPr>
            <p:nvPr/>
          </p:nvSpPr>
          <p:spPr bwMode="auto">
            <a:xfrm>
              <a:off x="3827" y="2731"/>
              <a:ext cx="45" cy="23"/>
            </a:xfrm>
            <a:custGeom>
              <a:avLst/>
              <a:gdLst>
                <a:gd name="T0" fmla="*/ 29 w 633"/>
                <a:gd name="T1" fmla="*/ 0 h 298"/>
                <a:gd name="T2" fmla="*/ 45 w 633"/>
                <a:gd name="T3" fmla="*/ 18 h 298"/>
                <a:gd name="T4" fmla="*/ 0 w 633"/>
                <a:gd name="T5" fmla="*/ 23 h 298"/>
                <a:gd name="T6" fmla="*/ 29 w 633"/>
                <a:gd name="T7" fmla="*/ 0 h 2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3"/>
                <a:gd name="T13" fmla="*/ 0 h 298"/>
                <a:gd name="T14" fmla="*/ 633 w 633"/>
                <a:gd name="T15" fmla="*/ 298 h 2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3" h="298">
                  <a:moveTo>
                    <a:pt x="410" y="0"/>
                  </a:moveTo>
                  <a:lnTo>
                    <a:pt x="633" y="232"/>
                  </a:lnTo>
                  <a:lnTo>
                    <a:pt x="0" y="298"/>
                  </a:lnTo>
                  <a:lnTo>
                    <a:pt x="4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44" name="Freeform 460"/>
            <p:cNvSpPr>
              <a:spLocks/>
            </p:cNvSpPr>
            <p:nvPr/>
          </p:nvSpPr>
          <p:spPr bwMode="auto">
            <a:xfrm>
              <a:off x="3214" y="2729"/>
              <a:ext cx="50" cy="31"/>
            </a:xfrm>
            <a:custGeom>
              <a:avLst/>
              <a:gdLst>
                <a:gd name="T0" fmla="*/ 0 w 696"/>
                <a:gd name="T1" fmla="*/ 0 h 406"/>
                <a:gd name="T2" fmla="*/ 50 w 696"/>
                <a:gd name="T3" fmla="*/ 11 h 406"/>
                <a:gd name="T4" fmla="*/ 37 w 696"/>
                <a:gd name="T5" fmla="*/ 31 h 406"/>
                <a:gd name="T6" fmla="*/ 0 w 696"/>
                <a:gd name="T7" fmla="*/ 0 h 4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6"/>
                <a:gd name="T13" fmla="*/ 0 h 406"/>
                <a:gd name="T14" fmla="*/ 696 w 696"/>
                <a:gd name="T15" fmla="*/ 406 h 4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6" h="406">
                  <a:moveTo>
                    <a:pt x="0" y="0"/>
                  </a:moveTo>
                  <a:lnTo>
                    <a:pt x="696" y="146"/>
                  </a:lnTo>
                  <a:lnTo>
                    <a:pt x="511" y="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45" name="Freeform 461"/>
            <p:cNvSpPr>
              <a:spLocks/>
            </p:cNvSpPr>
            <p:nvPr/>
          </p:nvSpPr>
          <p:spPr bwMode="auto">
            <a:xfrm>
              <a:off x="3214" y="2729"/>
              <a:ext cx="50" cy="31"/>
            </a:xfrm>
            <a:custGeom>
              <a:avLst/>
              <a:gdLst>
                <a:gd name="T0" fmla="*/ 0 w 696"/>
                <a:gd name="T1" fmla="*/ 0 h 406"/>
                <a:gd name="T2" fmla="*/ 50 w 696"/>
                <a:gd name="T3" fmla="*/ 11 h 406"/>
                <a:gd name="T4" fmla="*/ 37 w 696"/>
                <a:gd name="T5" fmla="*/ 31 h 406"/>
                <a:gd name="T6" fmla="*/ 0 w 696"/>
                <a:gd name="T7" fmla="*/ 0 h 4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6"/>
                <a:gd name="T13" fmla="*/ 0 h 406"/>
                <a:gd name="T14" fmla="*/ 696 w 696"/>
                <a:gd name="T15" fmla="*/ 406 h 4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6" h="406">
                  <a:moveTo>
                    <a:pt x="0" y="0"/>
                  </a:moveTo>
                  <a:lnTo>
                    <a:pt x="696" y="146"/>
                  </a:lnTo>
                  <a:lnTo>
                    <a:pt x="511" y="40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46" name="Freeform 462"/>
            <p:cNvSpPr>
              <a:spLocks/>
            </p:cNvSpPr>
            <p:nvPr/>
          </p:nvSpPr>
          <p:spPr bwMode="auto">
            <a:xfrm>
              <a:off x="3856" y="2718"/>
              <a:ext cx="44" cy="31"/>
            </a:xfrm>
            <a:custGeom>
              <a:avLst/>
              <a:gdLst>
                <a:gd name="T0" fmla="*/ 44 w 620"/>
                <a:gd name="T1" fmla="*/ 0 h 395"/>
                <a:gd name="T2" fmla="*/ 16 w 620"/>
                <a:gd name="T3" fmla="*/ 31 h 395"/>
                <a:gd name="T4" fmla="*/ 0 w 620"/>
                <a:gd name="T5" fmla="*/ 13 h 395"/>
                <a:gd name="T6" fmla="*/ 44 w 620"/>
                <a:gd name="T7" fmla="*/ 0 h 3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0"/>
                <a:gd name="T13" fmla="*/ 0 h 395"/>
                <a:gd name="T14" fmla="*/ 620 w 620"/>
                <a:gd name="T15" fmla="*/ 395 h 3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0" h="395">
                  <a:moveTo>
                    <a:pt x="620" y="0"/>
                  </a:moveTo>
                  <a:lnTo>
                    <a:pt x="223" y="395"/>
                  </a:lnTo>
                  <a:lnTo>
                    <a:pt x="0" y="163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47" name="Freeform 463"/>
            <p:cNvSpPr>
              <a:spLocks/>
            </p:cNvSpPr>
            <p:nvPr/>
          </p:nvSpPr>
          <p:spPr bwMode="auto">
            <a:xfrm>
              <a:off x="3856" y="2718"/>
              <a:ext cx="44" cy="31"/>
            </a:xfrm>
            <a:custGeom>
              <a:avLst/>
              <a:gdLst>
                <a:gd name="T0" fmla="*/ 44 w 620"/>
                <a:gd name="T1" fmla="*/ 0 h 395"/>
                <a:gd name="T2" fmla="*/ 16 w 620"/>
                <a:gd name="T3" fmla="*/ 31 h 395"/>
                <a:gd name="T4" fmla="*/ 0 w 620"/>
                <a:gd name="T5" fmla="*/ 13 h 395"/>
                <a:gd name="T6" fmla="*/ 44 w 620"/>
                <a:gd name="T7" fmla="*/ 0 h 3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0"/>
                <a:gd name="T13" fmla="*/ 0 h 395"/>
                <a:gd name="T14" fmla="*/ 620 w 620"/>
                <a:gd name="T15" fmla="*/ 395 h 3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0" h="395">
                  <a:moveTo>
                    <a:pt x="620" y="0"/>
                  </a:moveTo>
                  <a:lnTo>
                    <a:pt x="223" y="395"/>
                  </a:lnTo>
                  <a:lnTo>
                    <a:pt x="0" y="163"/>
                  </a:lnTo>
                  <a:lnTo>
                    <a:pt x="62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48" name="Freeform 464"/>
            <p:cNvSpPr>
              <a:spLocks/>
            </p:cNvSpPr>
            <p:nvPr/>
          </p:nvSpPr>
          <p:spPr bwMode="auto">
            <a:xfrm>
              <a:off x="3214" y="2712"/>
              <a:ext cx="50" cy="28"/>
            </a:xfrm>
            <a:custGeom>
              <a:avLst/>
              <a:gdLst>
                <a:gd name="T0" fmla="*/ 17 w 696"/>
                <a:gd name="T1" fmla="*/ 0 h 363"/>
                <a:gd name="T2" fmla="*/ 50 w 696"/>
                <a:gd name="T3" fmla="*/ 28 h 363"/>
                <a:gd name="T4" fmla="*/ 0 w 696"/>
                <a:gd name="T5" fmla="*/ 17 h 363"/>
                <a:gd name="T6" fmla="*/ 17 w 696"/>
                <a:gd name="T7" fmla="*/ 0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6"/>
                <a:gd name="T13" fmla="*/ 0 h 363"/>
                <a:gd name="T14" fmla="*/ 696 w 696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6" h="363">
                  <a:moveTo>
                    <a:pt x="240" y="0"/>
                  </a:moveTo>
                  <a:lnTo>
                    <a:pt x="696" y="363"/>
                  </a:lnTo>
                  <a:lnTo>
                    <a:pt x="0" y="217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49" name="Freeform 465"/>
            <p:cNvSpPr>
              <a:spLocks/>
            </p:cNvSpPr>
            <p:nvPr/>
          </p:nvSpPr>
          <p:spPr bwMode="auto">
            <a:xfrm>
              <a:off x="3214" y="2712"/>
              <a:ext cx="50" cy="28"/>
            </a:xfrm>
            <a:custGeom>
              <a:avLst/>
              <a:gdLst>
                <a:gd name="T0" fmla="*/ 17 w 696"/>
                <a:gd name="T1" fmla="*/ 0 h 363"/>
                <a:gd name="T2" fmla="*/ 50 w 696"/>
                <a:gd name="T3" fmla="*/ 28 h 363"/>
                <a:gd name="T4" fmla="*/ 0 w 696"/>
                <a:gd name="T5" fmla="*/ 17 h 363"/>
                <a:gd name="T6" fmla="*/ 17 w 696"/>
                <a:gd name="T7" fmla="*/ 0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6"/>
                <a:gd name="T13" fmla="*/ 0 h 363"/>
                <a:gd name="T14" fmla="*/ 696 w 696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6" h="363">
                  <a:moveTo>
                    <a:pt x="240" y="0"/>
                  </a:moveTo>
                  <a:lnTo>
                    <a:pt x="696" y="363"/>
                  </a:lnTo>
                  <a:lnTo>
                    <a:pt x="0" y="217"/>
                  </a:lnTo>
                  <a:lnTo>
                    <a:pt x="2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50" name="Freeform 466"/>
            <p:cNvSpPr>
              <a:spLocks/>
            </p:cNvSpPr>
            <p:nvPr/>
          </p:nvSpPr>
          <p:spPr bwMode="auto">
            <a:xfrm>
              <a:off x="3856" y="2703"/>
              <a:ext cx="44" cy="28"/>
            </a:xfrm>
            <a:custGeom>
              <a:avLst/>
              <a:gdLst>
                <a:gd name="T0" fmla="*/ 26 w 620"/>
                <a:gd name="T1" fmla="*/ 0 h 361"/>
                <a:gd name="T2" fmla="*/ 44 w 620"/>
                <a:gd name="T3" fmla="*/ 15 h 361"/>
                <a:gd name="T4" fmla="*/ 0 w 620"/>
                <a:gd name="T5" fmla="*/ 28 h 361"/>
                <a:gd name="T6" fmla="*/ 26 w 620"/>
                <a:gd name="T7" fmla="*/ 0 h 3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0"/>
                <a:gd name="T13" fmla="*/ 0 h 361"/>
                <a:gd name="T14" fmla="*/ 620 w 620"/>
                <a:gd name="T15" fmla="*/ 361 h 3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0" h="361">
                  <a:moveTo>
                    <a:pt x="362" y="0"/>
                  </a:moveTo>
                  <a:lnTo>
                    <a:pt x="620" y="198"/>
                  </a:lnTo>
                  <a:lnTo>
                    <a:pt x="0" y="361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51" name="Freeform 467"/>
            <p:cNvSpPr>
              <a:spLocks/>
            </p:cNvSpPr>
            <p:nvPr/>
          </p:nvSpPr>
          <p:spPr bwMode="auto">
            <a:xfrm>
              <a:off x="3856" y="2703"/>
              <a:ext cx="44" cy="28"/>
            </a:xfrm>
            <a:custGeom>
              <a:avLst/>
              <a:gdLst>
                <a:gd name="T0" fmla="*/ 26 w 620"/>
                <a:gd name="T1" fmla="*/ 0 h 361"/>
                <a:gd name="T2" fmla="*/ 44 w 620"/>
                <a:gd name="T3" fmla="*/ 15 h 361"/>
                <a:gd name="T4" fmla="*/ 0 w 620"/>
                <a:gd name="T5" fmla="*/ 28 h 361"/>
                <a:gd name="T6" fmla="*/ 26 w 620"/>
                <a:gd name="T7" fmla="*/ 0 h 3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0"/>
                <a:gd name="T13" fmla="*/ 0 h 361"/>
                <a:gd name="T14" fmla="*/ 620 w 620"/>
                <a:gd name="T15" fmla="*/ 361 h 3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0" h="361">
                  <a:moveTo>
                    <a:pt x="362" y="0"/>
                  </a:moveTo>
                  <a:lnTo>
                    <a:pt x="620" y="198"/>
                  </a:lnTo>
                  <a:lnTo>
                    <a:pt x="0" y="361"/>
                  </a:lnTo>
                  <a:lnTo>
                    <a:pt x="36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52" name="Freeform 468"/>
            <p:cNvSpPr>
              <a:spLocks/>
            </p:cNvSpPr>
            <p:nvPr/>
          </p:nvSpPr>
          <p:spPr bwMode="auto">
            <a:xfrm>
              <a:off x="3184" y="2690"/>
              <a:ext cx="47" cy="39"/>
            </a:xfrm>
            <a:custGeom>
              <a:avLst/>
              <a:gdLst>
                <a:gd name="T0" fmla="*/ 0 w 659"/>
                <a:gd name="T1" fmla="*/ 0 h 511"/>
                <a:gd name="T2" fmla="*/ 47 w 659"/>
                <a:gd name="T3" fmla="*/ 22 h 511"/>
                <a:gd name="T4" fmla="*/ 30 w 659"/>
                <a:gd name="T5" fmla="*/ 39 h 511"/>
                <a:gd name="T6" fmla="*/ 0 w 659"/>
                <a:gd name="T7" fmla="*/ 0 h 5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511"/>
                <a:gd name="T14" fmla="*/ 659 w 659"/>
                <a:gd name="T15" fmla="*/ 511 h 5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511">
                  <a:moveTo>
                    <a:pt x="0" y="0"/>
                  </a:moveTo>
                  <a:lnTo>
                    <a:pt x="659" y="294"/>
                  </a:lnTo>
                  <a:lnTo>
                    <a:pt x="419" y="5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53" name="Freeform 469"/>
            <p:cNvSpPr>
              <a:spLocks/>
            </p:cNvSpPr>
            <p:nvPr/>
          </p:nvSpPr>
          <p:spPr bwMode="auto">
            <a:xfrm>
              <a:off x="3184" y="2690"/>
              <a:ext cx="47" cy="39"/>
            </a:xfrm>
            <a:custGeom>
              <a:avLst/>
              <a:gdLst>
                <a:gd name="T0" fmla="*/ 0 w 659"/>
                <a:gd name="T1" fmla="*/ 0 h 511"/>
                <a:gd name="T2" fmla="*/ 47 w 659"/>
                <a:gd name="T3" fmla="*/ 22 h 511"/>
                <a:gd name="T4" fmla="*/ 30 w 659"/>
                <a:gd name="T5" fmla="*/ 39 h 511"/>
                <a:gd name="T6" fmla="*/ 0 w 659"/>
                <a:gd name="T7" fmla="*/ 0 h 5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511"/>
                <a:gd name="T14" fmla="*/ 659 w 659"/>
                <a:gd name="T15" fmla="*/ 511 h 5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511">
                  <a:moveTo>
                    <a:pt x="0" y="0"/>
                  </a:moveTo>
                  <a:lnTo>
                    <a:pt x="659" y="294"/>
                  </a:lnTo>
                  <a:lnTo>
                    <a:pt x="419" y="51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54" name="Freeform 470"/>
            <p:cNvSpPr>
              <a:spLocks/>
            </p:cNvSpPr>
            <p:nvPr/>
          </p:nvSpPr>
          <p:spPr bwMode="auto">
            <a:xfrm>
              <a:off x="3882" y="2683"/>
              <a:ext cx="43" cy="35"/>
            </a:xfrm>
            <a:custGeom>
              <a:avLst/>
              <a:gdLst>
                <a:gd name="T0" fmla="*/ 43 w 600"/>
                <a:gd name="T1" fmla="*/ 0 h 455"/>
                <a:gd name="T2" fmla="*/ 18 w 600"/>
                <a:gd name="T3" fmla="*/ 35 h 455"/>
                <a:gd name="T4" fmla="*/ 0 w 600"/>
                <a:gd name="T5" fmla="*/ 20 h 455"/>
                <a:gd name="T6" fmla="*/ 43 w 600"/>
                <a:gd name="T7" fmla="*/ 0 h 4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0"/>
                <a:gd name="T13" fmla="*/ 0 h 455"/>
                <a:gd name="T14" fmla="*/ 600 w 600"/>
                <a:gd name="T15" fmla="*/ 455 h 4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0" h="455">
                  <a:moveTo>
                    <a:pt x="600" y="0"/>
                  </a:moveTo>
                  <a:lnTo>
                    <a:pt x="258" y="455"/>
                  </a:lnTo>
                  <a:lnTo>
                    <a:pt x="0" y="257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55" name="Freeform 471"/>
            <p:cNvSpPr>
              <a:spLocks/>
            </p:cNvSpPr>
            <p:nvPr/>
          </p:nvSpPr>
          <p:spPr bwMode="auto">
            <a:xfrm>
              <a:off x="3882" y="2683"/>
              <a:ext cx="43" cy="35"/>
            </a:xfrm>
            <a:custGeom>
              <a:avLst/>
              <a:gdLst>
                <a:gd name="T0" fmla="*/ 43 w 600"/>
                <a:gd name="T1" fmla="*/ 0 h 455"/>
                <a:gd name="T2" fmla="*/ 18 w 600"/>
                <a:gd name="T3" fmla="*/ 35 h 455"/>
                <a:gd name="T4" fmla="*/ 0 w 600"/>
                <a:gd name="T5" fmla="*/ 20 h 455"/>
                <a:gd name="T6" fmla="*/ 43 w 600"/>
                <a:gd name="T7" fmla="*/ 0 h 4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0"/>
                <a:gd name="T13" fmla="*/ 0 h 455"/>
                <a:gd name="T14" fmla="*/ 600 w 600"/>
                <a:gd name="T15" fmla="*/ 455 h 4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0" h="455">
                  <a:moveTo>
                    <a:pt x="600" y="0"/>
                  </a:moveTo>
                  <a:lnTo>
                    <a:pt x="258" y="455"/>
                  </a:lnTo>
                  <a:lnTo>
                    <a:pt x="0" y="257"/>
                  </a:lnTo>
                  <a:lnTo>
                    <a:pt x="60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56" name="Freeform 472"/>
            <p:cNvSpPr>
              <a:spLocks/>
            </p:cNvSpPr>
            <p:nvPr/>
          </p:nvSpPr>
          <p:spPr bwMode="auto">
            <a:xfrm>
              <a:off x="3184" y="2677"/>
              <a:ext cx="47" cy="35"/>
            </a:xfrm>
            <a:custGeom>
              <a:avLst/>
              <a:gdLst>
                <a:gd name="T0" fmla="*/ 20 w 659"/>
                <a:gd name="T1" fmla="*/ 0 h 457"/>
                <a:gd name="T2" fmla="*/ 47 w 659"/>
                <a:gd name="T3" fmla="*/ 35 h 457"/>
                <a:gd name="T4" fmla="*/ 0 w 659"/>
                <a:gd name="T5" fmla="*/ 12 h 457"/>
                <a:gd name="T6" fmla="*/ 20 w 659"/>
                <a:gd name="T7" fmla="*/ 0 h 4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457"/>
                <a:gd name="T14" fmla="*/ 659 w 659"/>
                <a:gd name="T15" fmla="*/ 457 h 4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457">
                  <a:moveTo>
                    <a:pt x="284" y="0"/>
                  </a:moveTo>
                  <a:lnTo>
                    <a:pt x="659" y="457"/>
                  </a:lnTo>
                  <a:lnTo>
                    <a:pt x="0" y="163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57" name="Freeform 473"/>
            <p:cNvSpPr>
              <a:spLocks/>
            </p:cNvSpPr>
            <p:nvPr/>
          </p:nvSpPr>
          <p:spPr bwMode="auto">
            <a:xfrm>
              <a:off x="3184" y="2677"/>
              <a:ext cx="47" cy="35"/>
            </a:xfrm>
            <a:custGeom>
              <a:avLst/>
              <a:gdLst>
                <a:gd name="T0" fmla="*/ 20 w 659"/>
                <a:gd name="T1" fmla="*/ 0 h 457"/>
                <a:gd name="T2" fmla="*/ 47 w 659"/>
                <a:gd name="T3" fmla="*/ 35 h 457"/>
                <a:gd name="T4" fmla="*/ 0 w 659"/>
                <a:gd name="T5" fmla="*/ 12 h 457"/>
                <a:gd name="T6" fmla="*/ 20 w 659"/>
                <a:gd name="T7" fmla="*/ 0 h 4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457"/>
                <a:gd name="T14" fmla="*/ 659 w 659"/>
                <a:gd name="T15" fmla="*/ 457 h 4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457">
                  <a:moveTo>
                    <a:pt x="284" y="0"/>
                  </a:moveTo>
                  <a:lnTo>
                    <a:pt x="659" y="457"/>
                  </a:lnTo>
                  <a:lnTo>
                    <a:pt x="0" y="163"/>
                  </a:lnTo>
                  <a:lnTo>
                    <a:pt x="28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58" name="Freeform 474"/>
            <p:cNvSpPr>
              <a:spLocks/>
            </p:cNvSpPr>
            <p:nvPr/>
          </p:nvSpPr>
          <p:spPr bwMode="auto">
            <a:xfrm>
              <a:off x="3882" y="2671"/>
              <a:ext cx="43" cy="32"/>
            </a:xfrm>
            <a:custGeom>
              <a:avLst/>
              <a:gdLst>
                <a:gd name="T0" fmla="*/ 23 w 600"/>
                <a:gd name="T1" fmla="*/ 0 h 421"/>
                <a:gd name="T2" fmla="*/ 43 w 600"/>
                <a:gd name="T3" fmla="*/ 12 h 421"/>
                <a:gd name="T4" fmla="*/ 0 w 600"/>
                <a:gd name="T5" fmla="*/ 32 h 421"/>
                <a:gd name="T6" fmla="*/ 23 w 600"/>
                <a:gd name="T7" fmla="*/ 0 h 4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0"/>
                <a:gd name="T13" fmla="*/ 0 h 421"/>
                <a:gd name="T14" fmla="*/ 600 w 600"/>
                <a:gd name="T15" fmla="*/ 421 h 4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0" h="421">
                  <a:moveTo>
                    <a:pt x="317" y="0"/>
                  </a:moveTo>
                  <a:lnTo>
                    <a:pt x="600" y="164"/>
                  </a:lnTo>
                  <a:lnTo>
                    <a:pt x="0" y="421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59" name="Freeform 475"/>
            <p:cNvSpPr>
              <a:spLocks/>
            </p:cNvSpPr>
            <p:nvPr/>
          </p:nvSpPr>
          <p:spPr bwMode="auto">
            <a:xfrm>
              <a:off x="3882" y="2671"/>
              <a:ext cx="43" cy="32"/>
            </a:xfrm>
            <a:custGeom>
              <a:avLst/>
              <a:gdLst>
                <a:gd name="T0" fmla="*/ 23 w 600"/>
                <a:gd name="T1" fmla="*/ 0 h 421"/>
                <a:gd name="T2" fmla="*/ 43 w 600"/>
                <a:gd name="T3" fmla="*/ 12 h 421"/>
                <a:gd name="T4" fmla="*/ 0 w 600"/>
                <a:gd name="T5" fmla="*/ 32 h 421"/>
                <a:gd name="T6" fmla="*/ 23 w 600"/>
                <a:gd name="T7" fmla="*/ 0 h 4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0"/>
                <a:gd name="T13" fmla="*/ 0 h 421"/>
                <a:gd name="T14" fmla="*/ 600 w 600"/>
                <a:gd name="T15" fmla="*/ 421 h 4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0" h="421">
                  <a:moveTo>
                    <a:pt x="317" y="0"/>
                  </a:moveTo>
                  <a:lnTo>
                    <a:pt x="600" y="164"/>
                  </a:lnTo>
                  <a:lnTo>
                    <a:pt x="0" y="421"/>
                  </a:lnTo>
                  <a:lnTo>
                    <a:pt x="3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60" name="Freeform 476"/>
            <p:cNvSpPr>
              <a:spLocks/>
            </p:cNvSpPr>
            <p:nvPr/>
          </p:nvSpPr>
          <p:spPr bwMode="auto">
            <a:xfrm>
              <a:off x="3163" y="2644"/>
              <a:ext cx="41" cy="46"/>
            </a:xfrm>
            <a:custGeom>
              <a:avLst/>
              <a:gdLst>
                <a:gd name="T0" fmla="*/ 0 w 576"/>
                <a:gd name="T1" fmla="*/ 0 h 593"/>
                <a:gd name="T2" fmla="*/ 41 w 576"/>
                <a:gd name="T3" fmla="*/ 33 h 593"/>
                <a:gd name="T4" fmla="*/ 21 w 576"/>
                <a:gd name="T5" fmla="*/ 46 h 593"/>
                <a:gd name="T6" fmla="*/ 0 w 576"/>
                <a:gd name="T7" fmla="*/ 0 h 5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93"/>
                <a:gd name="T14" fmla="*/ 576 w 576"/>
                <a:gd name="T15" fmla="*/ 593 h 5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93">
                  <a:moveTo>
                    <a:pt x="0" y="0"/>
                  </a:moveTo>
                  <a:lnTo>
                    <a:pt x="576" y="430"/>
                  </a:lnTo>
                  <a:lnTo>
                    <a:pt x="292" y="5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61" name="Freeform 477"/>
            <p:cNvSpPr>
              <a:spLocks/>
            </p:cNvSpPr>
            <p:nvPr/>
          </p:nvSpPr>
          <p:spPr bwMode="auto">
            <a:xfrm>
              <a:off x="3163" y="2644"/>
              <a:ext cx="41" cy="46"/>
            </a:xfrm>
            <a:custGeom>
              <a:avLst/>
              <a:gdLst>
                <a:gd name="T0" fmla="*/ 0 w 576"/>
                <a:gd name="T1" fmla="*/ 0 h 593"/>
                <a:gd name="T2" fmla="*/ 41 w 576"/>
                <a:gd name="T3" fmla="*/ 33 h 593"/>
                <a:gd name="T4" fmla="*/ 21 w 576"/>
                <a:gd name="T5" fmla="*/ 46 h 593"/>
                <a:gd name="T6" fmla="*/ 0 w 576"/>
                <a:gd name="T7" fmla="*/ 0 h 5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93"/>
                <a:gd name="T14" fmla="*/ 576 w 576"/>
                <a:gd name="T15" fmla="*/ 593 h 5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93">
                  <a:moveTo>
                    <a:pt x="0" y="0"/>
                  </a:moveTo>
                  <a:lnTo>
                    <a:pt x="576" y="430"/>
                  </a:lnTo>
                  <a:lnTo>
                    <a:pt x="292" y="59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62" name="Freeform 478"/>
            <p:cNvSpPr>
              <a:spLocks/>
            </p:cNvSpPr>
            <p:nvPr/>
          </p:nvSpPr>
          <p:spPr bwMode="auto">
            <a:xfrm>
              <a:off x="3905" y="2644"/>
              <a:ext cx="41" cy="39"/>
            </a:xfrm>
            <a:custGeom>
              <a:avLst/>
              <a:gdLst>
                <a:gd name="T0" fmla="*/ 41 w 572"/>
                <a:gd name="T1" fmla="*/ 0 h 508"/>
                <a:gd name="T2" fmla="*/ 20 w 572"/>
                <a:gd name="T3" fmla="*/ 39 h 508"/>
                <a:gd name="T4" fmla="*/ 0 w 572"/>
                <a:gd name="T5" fmla="*/ 26 h 508"/>
                <a:gd name="T6" fmla="*/ 41 w 572"/>
                <a:gd name="T7" fmla="*/ 0 h 5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2"/>
                <a:gd name="T13" fmla="*/ 0 h 508"/>
                <a:gd name="T14" fmla="*/ 572 w 572"/>
                <a:gd name="T15" fmla="*/ 508 h 5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2" h="508">
                  <a:moveTo>
                    <a:pt x="572" y="0"/>
                  </a:moveTo>
                  <a:lnTo>
                    <a:pt x="283" y="508"/>
                  </a:lnTo>
                  <a:lnTo>
                    <a:pt x="0" y="344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63" name="Freeform 479"/>
            <p:cNvSpPr>
              <a:spLocks/>
            </p:cNvSpPr>
            <p:nvPr/>
          </p:nvSpPr>
          <p:spPr bwMode="auto">
            <a:xfrm>
              <a:off x="3905" y="2644"/>
              <a:ext cx="41" cy="39"/>
            </a:xfrm>
            <a:custGeom>
              <a:avLst/>
              <a:gdLst>
                <a:gd name="T0" fmla="*/ 41 w 572"/>
                <a:gd name="T1" fmla="*/ 0 h 508"/>
                <a:gd name="T2" fmla="*/ 20 w 572"/>
                <a:gd name="T3" fmla="*/ 39 h 508"/>
                <a:gd name="T4" fmla="*/ 0 w 572"/>
                <a:gd name="T5" fmla="*/ 26 h 508"/>
                <a:gd name="T6" fmla="*/ 41 w 572"/>
                <a:gd name="T7" fmla="*/ 0 h 5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2"/>
                <a:gd name="T13" fmla="*/ 0 h 508"/>
                <a:gd name="T14" fmla="*/ 572 w 572"/>
                <a:gd name="T15" fmla="*/ 508 h 5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2" h="508">
                  <a:moveTo>
                    <a:pt x="572" y="0"/>
                  </a:moveTo>
                  <a:lnTo>
                    <a:pt x="283" y="508"/>
                  </a:lnTo>
                  <a:lnTo>
                    <a:pt x="0" y="344"/>
                  </a:lnTo>
                  <a:lnTo>
                    <a:pt x="57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64" name="Freeform 480"/>
            <p:cNvSpPr>
              <a:spLocks/>
            </p:cNvSpPr>
            <p:nvPr/>
          </p:nvSpPr>
          <p:spPr bwMode="auto">
            <a:xfrm>
              <a:off x="3163" y="2637"/>
              <a:ext cx="41" cy="40"/>
            </a:xfrm>
            <a:custGeom>
              <a:avLst/>
              <a:gdLst>
                <a:gd name="T0" fmla="*/ 22 w 576"/>
                <a:gd name="T1" fmla="*/ 0 h 526"/>
                <a:gd name="T2" fmla="*/ 41 w 576"/>
                <a:gd name="T3" fmla="*/ 40 h 526"/>
                <a:gd name="T4" fmla="*/ 0 w 576"/>
                <a:gd name="T5" fmla="*/ 7 h 526"/>
                <a:gd name="T6" fmla="*/ 22 w 576"/>
                <a:gd name="T7" fmla="*/ 0 h 5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6"/>
                <a:gd name="T14" fmla="*/ 576 w 576"/>
                <a:gd name="T15" fmla="*/ 526 h 5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6">
                  <a:moveTo>
                    <a:pt x="316" y="0"/>
                  </a:moveTo>
                  <a:lnTo>
                    <a:pt x="576" y="526"/>
                  </a:lnTo>
                  <a:lnTo>
                    <a:pt x="0" y="96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65" name="Freeform 481"/>
            <p:cNvSpPr>
              <a:spLocks/>
            </p:cNvSpPr>
            <p:nvPr/>
          </p:nvSpPr>
          <p:spPr bwMode="auto">
            <a:xfrm>
              <a:off x="3163" y="2637"/>
              <a:ext cx="41" cy="40"/>
            </a:xfrm>
            <a:custGeom>
              <a:avLst/>
              <a:gdLst>
                <a:gd name="T0" fmla="*/ 22 w 576"/>
                <a:gd name="T1" fmla="*/ 0 h 526"/>
                <a:gd name="T2" fmla="*/ 41 w 576"/>
                <a:gd name="T3" fmla="*/ 40 h 526"/>
                <a:gd name="T4" fmla="*/ 0 w 576"/>
                <a:gd name="T5" fmla="*/ 7 h 526"/>
                <a:gd name="T6" fmla="*/ 22 w 576"/>
                <a:gd name="T7" fmla="*/ 0 h 5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6"/>
                <a:gd name="T14" fmla="*/ 576 w 576"/>
                <a:gd name="T15" fmla="*/ 526 h 5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6">
                  <a:moveTo>
                    <a:pt x="316" y="0"/>
                  </a:moveTo>
                  <a:lnTo>
                    <a:pt x="576" y="526"/>
                  </a:lnTo>
                  <a:lnTo>
                    <a:pt x="0" y="96"/>
                  </a:lnTo>
                  <a:lnTo>
                    <a:pt x="3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66" name="Freeform 482"/>
            <p:cNvSpPr>
              <a:spLocks/>
            </p:cNvSpPr>
            <p:nvPr/>
          </p:nvSpPr>
          <p:spPr bwMode="auto">
            <a:xfrm>
              <a:off x="3905" y="2634"/>
              <a:ext cx="41" cy="37"/>
            </a:xfrm>
            <a:custGeom>
              <a:avLst/>
              <a:gdLst>
                <a:gd name="T0" fmla="*/ 19 w 572"/>
                <a:gd name="T1" fmla="*/ 0 h 476"/>
                <a:gd name="T2" fmla="*/ 41 w 572"/>
                <a:gd name="T3" fmla="*/ 10 h 476"/>
                <a:gd name="T4" fmla="*/ 0 w 572"/>
                <a:gd name="T5" fmla="*/ 37 h 476"/>
                <a:gd name="T6" fmla="*/ 19 w 572"/>
                <a:gd name="T7" fmla="*/ 0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2"/>
                <a:gd name="T13" fmla="*/ 0 h 476"/>
                <a:gd name="T14" fmla="*/ 572 w 572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2" h="476">
                  <a:moveTo>
                    <a:pt x="271" y="0"/>
                  </a:moveTo>
                  <a:lnTo>
                    <a:pt x="572" y="132"/>
                  </a:lnTo>
                  <a:lnTo>
                    <a:pt x="0" y="476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67" name="Freeform 483"/>
            <p:cNvSpPr>
              <a:spLocks/>
            </p:cNvSpPr>
            <p:nvPr/>
          </p:nvSpPr>
          <p:spPr bwMode="auto">
            <a:xfrm>
              <a:off x="3905" y="2634"/>
              <a:ext cx="41" cy="37"/>
            </a:xfrm>
            <a:custGeom>
              <a:avLst/>
              <a:gdLst>
                <a:gd name="T0" fmla="*/ 19 w 572"/>
                <a:gd name="T1" fmla="*/ 0 h 476"/>
                <a:gd name="T2" fmla="*/ 41 w 572"/>
                <a:gd name="T3" fmla="*/ 10 h 476"/>
                <a:gd name="T4" fmla="*/ 0 w 572"/>
                <a:gd name="T5" fmla="*/ 37 h 476"/>
                <a:gd name="T6" fmla="*/ 19 w 572"/>
                <a:gd name="T7" fmla="*/ 0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2"/>
                <a:gd name="T13" fmla="*/ 0 h 476"/>
                <a:gd name="T14" fmla="*/ 572 w 572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2" h="476">
                  <a:moveTo>
                    <a:pt x="271" y="0"/>
                  </a:moveTo>
                  <a:lnTo>
                    <a:pt x="572" y="132"/>
                  </a:lnTo>
                  <a:lnTo>
                    <a:pt x="0" y="476"/>
                  </a:lnTo>
                  <a:lnTo>
                    <a:pt x="27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68" name="Freeform 484"/>
            <p:cNvSpPr>
              <a:spLocks/>
            </p:cNvSpPr>
            <p:nvPr/>
          </p:nvSpPr>
          <p:spPr bwMode="auto">
            <a:xfrm>
              <a:off x="3924" y="2601"/>
              <a:ext cx="39" cy="43"/>
            </a:xfrm>
            <a:custGeom>
              <a:avLst/>
              <a:gdLst>
                <a:gd name="T0" fmla="*/ 39 w 541"/>
                <a:gd name="T1" fmla="*/ 0 h 557"/>
                <a:gd name="T2" fmla="*/ 22 w 541"/>
                <a:gd name="T3" fmla="*/ 43 h 557"/>
                <a:gd name="T4" fmla="*/ 0 w 541"/>
                <a:gd name="T5" fmla="*/ 33 h 557"/>
                <a:gd name="T6" fmla="*/ 39 w 541"/>
                <a:gd name="T7" fmla="*/ 0 h 5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1"/>
                <a:gd name="T13" fmla="*/ 0 h 557"/>
                <a:gd name="T14" fmla="*/ 541 w 541"/>
                <a:gd name="T15" fmla="*/ 557 h 5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1" h="557">
                  <a:moveTo>
                    <a:pt x="541" y="0"/>
                  </a:moveTo>
                  <a:lnTo>
                    <a:pt x="301" y="557"/>
                  </a:lnTo>
                  <a:lnTo>
                    <a:pt x="0" y="425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69" name="Freeform 485"/>
            <p:cNvSpPr>
              <a:spLocks/>
            </p:cNvSpPr>
            <p:nvPr/>
          </p:nvSpPr>
          <p:spPr bwMode="auto">
            <a:xfrm>
              <a:off x="3924" y="2601"/>
              <a:ext cx="39" cy="43"/>
            </a:xfrm>
            <a:custGeom>
              <a:avLst/>
              <a:gdLst>
                <a:gd name="T0" fmla="*/ 39 w 541"/>
                <a:gd name="T1" fmla="*/ 0 h 557"/>
                <a:gd name="T2" fmla="*/ 22 w 541"/>
                <a:gd name="T3" fmla="*/ 43 h 557"/>
                <a:gd name="T4" fmla="*/ 0 w 541"/>
                <a:gd name="T5" fmla="*/ 33 h 557"/>
                <a:gd name="T6" fmla="*/ 39 w 541"/>
                <a:gd name="T7" fmla="*/ 0 h 5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1"/>
                <a:gd name="T13" fmla="*/ 0 h 557"/>
                <a:gd name="T14" fmla="*/ 541 w 541"/>
                <a:gd name="T15" fmla="*/ 557 h 5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1" h="557">
                  <a:moveTo>
                    <a:pt x="541" y="0"/>
                  </a:moveTo>
                  <a:lnTo>
                    <a:pt x="301" y="557"/>
                  </a:lnTo>
                  <a:lnTo>
                    <a:pt x="0" y="425"/>
                  </a:lnTo>
                  <a:lnTo>
                    <a:pt x="5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70" name="Freeform 486"/>
            <p:cNvSpPr>
              <a:spLocks/>
            </p:cNvSpPr>
            <p:nvPr/>
          </p:nvSpPr>
          <p:spPr bwMode="auto">
            <a:xfrm>
              <a:off x="3154" y="2594"/>
              <a:ext cx="32" cy="50"/>
            </a:xfrm>
            <a:custGeom>
              <a:avLst/>
              <a:gdLst>
                <a:gd name="T0" fmla="*/ 0 w 446"/>
                <a:gd name="T1" fmla="*/ 0 h 652"/>
                <a:gd name="T2" fmla="*/ 32 w 446"/>
                <a:gd name="T3" fmla="*/ 43 h 652"/>
                <a:gd name="T4" fmla="*/ 9 w 446"/>
                <a:gd name="T5" fmla="*/ 50 h 652"/>
                <a:gd name="T6" fmla="*/ 0 w 446"/>
                <a:gd name="T7" fmla="*/ 0 h 6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"/>
                <a:gd name="T13" fmla="*/ 0 h 652"/>
                <a:gd name="T14" fmla="*/ 446 w 446"/>
                <a:gd name="T15" fmla="*/ 652 h 6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" h="652">
                  <a:moveTo>
                    <a:pt x="0" y="0"/>
                  </a:moveTo>
                  <a:lnTo>
                    <a:pt x="446" y="556"/>
                  </a:lnTo>
                  <a:lnTo>
                    <a:pt x="130" y="6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71" name="Freeform 487"/>
            <p:cNvSpPr>
              <a:spLocks/>
            </p:cNvSpPr>
            <p:nvPr/>
          </p:nvSpPr>
          <p:spPr bwMode="auto">
            <a:xfrm>
              <a:off x="3154" y="2594"/>
              <a:ext cx="32" cy="50"/>
            </a:xfrm>
            <a:custGeom>
              <a:avLst/>
              <a:gdLst>
                <a:gd name="T0" fmla="*/ 0 w 446"/>
                <a:gd name="T1" fmla="*/ 0 h 652"/>
                <a:gd name="T2" fmla="*/ 32 w 446"/>
                <a:gd name="T3" fmla="*/ 43 h 652"/>
                <a:gd name="T4" fmla="*/ 9 w 446"/>
                <a:gd name="T5" fmla="*/ 50 h 652"/>
                <a:gd name="T6" fmla="*/ 0 w 446"/>
                <a:gd name="T7" fmla="*/ 0 h 6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"/>
                <a:gd name="T13" fmla="*/ 0 h 652"/>
                <a:gd name="T14" fmla="*/ 446 w 446"/>
                <a:gd name="T15" fmla="*/ 652 h 6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" h="652">
                  <a:moveTo>
                    <a:pt x="0" y="0"/>
                  </a:moveTo>
                  <a:lnTo>
                    <a:pt x="446" y="556"/>
                  </a:lnTo>
                  <a:lnTo>
                    <a:pt x="130" y="6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72" name="Freeform 488"/>
            <p:cNvSpPr>
              <a:spLocks/>
            </p:cNvSpPr>
            <p:nvPr/>
          </p:nvSpPr>
          <p:spPr bwMode="auto">
            <a:xfrm>
              <a:off x="3924" y="2593"/>
              <a:ext cx="39" cy="41"/>
            </a:xfrm>
            <a:custGeom>
              <a:avLst/>
              <a:gdLst>
                <a:gd name="T0" fmla="*/ 16 w 541"/>
                <a:gd name="T1" fmla="*/ 0 h 528"/>
                <a:gd name="T2" fmla="*/ 39 w 541"/>
                <a:gd name="T3" fmla="*/ 8 h 528"/>
                <a:gd name="T4" fmla="*/ 0 w 541"/>
                <a:gd name="T5" fmla="*/ 41 h 528"/>
                <a:gd name="T6" fmla="*/ 16 w 541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1"/>
                <a:gd name="T13" fmla="*/ 0 h 528"/>
                <a:gd name="T14" fmla="*/ 541 w 541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1" h="528">
                  <a:moveTo>
                    <a:pt x="227" y="0"/>
                  </a:moveTo>
                  <a:lnTo>
                    <a:pt x="541" y="103"/>
                  </a:lnTo>
                  <a:lnTo>
                    <a:pt x="0" y="52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73" name="Freeform 489"/>
            <p:cNvSpPr>
              <a:spLocks/>
            </p:cNvSpPr>
            <p:nvPr/>
          </p:nvSpPr>
          <p:spPr bwMode="auto">
            <a:xfrm>
              <a:off x="3924" y="2593"/>
              <a:ext cx="39" cy="41"/>
            </a:xfrm>
            <a:custGeom>
              <a:avLst/>
              <a:gdLst>
                <a:gd name="T0" fmla="*/ 16 w 541"/>
                <a:gd name="T1" fmla="*/ 0 h 528"/>
                <a:gd name="T2" fmla="*/ 39 w 541"/>
                <a:gd name="T3" fmla="*/ 8 h 528"/>
                <a:gd name="T4" fmla="*/ 0 w 541"/>
                <a:gd name="T5" fmla="*/ 41 h 528"/>
                <a:gd name="T6" fmla="*/ 16 w 541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1"/>
                <a:gd name="T13" fmla="*/ 0 h 528"/>
                <a:gd name="T14" fmla="*/ 541 w 541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1" h="528">
                  <a:moveTo>
                    <a:pt x="227" y="0"/>
                  </a:moveTo>
                  <a:lnTo>
                    <a:pt x="541" y="103"/>
                  </a:lnTo>
                  <a:lnTo>
                    <a:pt x="0" y="528"/>
                  </a:lnTo>
                  <a:lnTo>
                    <a:pt x="2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74" name="Freeform 490"/>
            <p:cNvSpPr>
              <a:spLocks/>
            </p:cNvSpPr>
            <p:nvPr/>
          </p:nvSpPr>
          <p:spPr bwMode="auto">
            <a:xfrm>
              <a:off x="3154" y="2593"/>
              <a:ext cx="32" cy="44"/>
            </a:xfrm>
            <a:custGeom>
              <a:avLst/>
              <a:gdLst>
                <a:gd name="T0" fmla="*/ 24 w 446"/>
                <a:gd name="T1" fmla="*/ 0 h 572"/>
                <a:gd name="T2" fmla="*/ 32 w 446"/>
                <a:gd name="T3" fmla="*/ 44 h 572"/>
                <a:gd name="T4" fmla="*/ 0 w 446"/>
                <a:gd name="T5" fmla="*/ 1 h 572"/>
                <a:gd name="T6" fmla="*/ 24 w 446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"/>
                <a:gd name="T13" fmla="*/ 0 h 572"/>
                <a:gd name="T14" fmla="*/ 446 w 446"/>
                <a:gd name="T15" fmla="*/ 572 h 5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" h="572">
                  <a:moveTo>
                    <a:pt x="331" y="0"/>
                  </a:moveTo>
                  <a:lnTo>
                    <a:pt x="446" y="572"/>
                  </a:lnTo>
                  <a:lnTo>
                    <a:pt x="0" y="16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75" name="Freeform 491"/>
            <p:cNvSpPr>
              <a:spLocks/>
            </p:cNvSpPr>
            <p:nvPr/>
          </p:nvSpPr>
          <p:spPr bwMode="auto">
            <a:xfrm>
              <a:off x="3154" y="2593"/>
              <a:ext cx="32" cy="44"/>
            </a:xfrm>
            <a:custGeom>
              <a:avLst/>
              <a:gdLst>
                <a:gd name="T0" fmla="*/ 24 w 446"/>
                <a:gd name="T1" fmla="*/ 0 h 572"/>
                <a:gd name="T2" fmla="*/ 32 w 446"/>
                <a:gd name="T3" fmla="*/ 44 h 572"/>
                <a:gd name="T4" fmla="*/ 0 w 446"/>
                <a:gd name="T5" fmla="*/ 1 h 572"/>
                <a:gd name="T6" fmla="*/ 24 w 446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"/>
                <a:gd name="T13" fmla="*/ 0 h 572"/>
                <a:gd name="T14" fmla="*/ 446 w 446"/>
                <a:gd name="T15" fmla="*/ 572 h 5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" h="572">
                  <a:moveTo>
                    <a:pt x="331" y="0"/>
                  </a:moveTo>
                  <a:lnTo>
                    <a:pt x="446" y="572"/>
                  </a:lnTo>
                  <a:lnTo>
                    <a:pt x="0" y="16"/>
                  </a:lnTo>
                  <a:lnTo>
                    <a:pt x="33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76" name="Freeform 492"/>
            <p:cNvSpPr>
              <a:spLocks/>
            </p:cNvSpPr>
            <p:nvPr/>
          </p:nvSpPr>
          <p:spPr bwMode="auto">
            <a:xfrm>
              <a:off x="3154" y="2568"/>
              <a:ext cx="24" cy="26"/>
            </a:xfrm>
            <a:custGeom>
              <a:avLst/>
              <a:gdLst>
                <a:gd name="T0" fmla="*/ 1 w 331"/>
                <a:gd name="T1" fmla="*/ 0 h 341"/>
                <a:gd name="T2" fmla="*/ 24 w 331"/>
                <a:gd name="T3" fmla="*/ 25 h 341"/>
                <a:gd name="T4" fmla="*/ 0 w 331"/>
                <a:gd name="T5" fmla="*/ 26 h 341"/>
                <a:gd name="T6" fmla="*/ 1 w 331"/>
                <a:gd name="T7" fmla="*/ 0 h 3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1"/>
                <a:gd name="T13" fmla="*/ 0 h 341"/>
                <a:gd name="T14" fmla="*/ 331 w 331"/>
                <a:gd name="T15" fmla="*/ 341 h 3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1" h="341">
                  <a:moveTo>
                    <a:pt x="8" y="0"/>
                  </a:moveTo>
                  <a:lnTo>
                    <a:pt x="331" y="325"/>
                  </a:lnTo>
                  <a:lnTo>
                    <a:pt x="0" y="34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77" name="Freeform 493"/>
            <p:cNvSpPr>
              <a:spLocks/>
            </p:cNvSpPr>
            <p:nvPr/>
          </p:nvSpPr>
          <p:spPr bwMode="auto">
            <a:xfrm>
              <a:off x="3154" y="2568"/>
              <a:ext cx="24" cy="26"/>
            </a:xfrm>
            <a:custGeom>
              <a:avLst/>
              <a:gdLst>
                <a:gd name="T0" fmla="*/ 1 w 331"/>
                <a:gd name="T1" fmla="*/ 0 h 341"/>
                <a:gd name="T2" fmla="*/ 24 w 331"/>
                <a:gd name="T3" fmla="*/ 25 h 341"/>
                <a:gd name="T4" fmla="*/ 0 w 331"/>
                <a:gd name="T5" fmla="*/ 26 h 341"/>
                <a:gd name="T6" fmla="*/ 1 w 331"/>
                <a:gd name="T7" fmla="*/ 0 h 3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1"/>
                <a:gd name="T13" fmla="*/ 0 h 341"/>
                <a:gd name="T14" fmla="*/ 331 w 331"/>
                <a:gd name="T15" fmla="*/ 341 h 3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1" h="341">
                  <a:moveTo>
                    <a:pt x="8" y="0"/>
                  </a:moveTo>
                  <a:lnTo>
                    <a:pt x="331" y="325"/>
                  </a:lnTo>
                  <a:lnTo>
                    <a:pt x="0" y="341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78" name="Freeform 494"/>
            <p:cNvSpPr>
              <a:spLocks/>
            </p:cNvSpPr>
            <p:nvPr/>
          </p:nvSpPr>
          <p:spPr bwMode="auto">
            <a:xfrm>
              <a:off x="3940" y="2555"/>
              <a:ext cx="36" cy="46"/>
            </a:xfrm>
            <a:custGeom>
              <a:avLst/>
              <a:gdLst>
                <a:gd name="T0" fmla="*/ 36 w 503"/>
                <a:gd name="T1" fmla="*/ 0 h 599"/>
                <a:gd name="T2" fmla="*/ 22 w 503"/>
                <a:gd name="T3" fmla="*/ 46 h 599"/>
                <a:gd name="T4" fmla="*/ 0 w 503"/>
                <a:gd name="T5" fmla="*/ 38 h 599"/>
                <a:gd name="T6" fmla="*/ 36 w 503"/>
                <a:gd name="T7" fmla="*/ 0 h 5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3"/>
                <a:gd name="T13" fmla="*/ 0 h 599"/>
                <a:gd name="T14" fmla="*/ 503 w 503"/>
                <a:gd name="T15" fmla="*/ 599 h 5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3" h="599">
                  <a:moveTo>
                    <a:pt x="503" y="0"/>
                  </a:moveTo>
                  <a:lnTo>
                    <a:pt x="314" y="599"/>
                  </a:lnTo>
                  <a:lnTo>
                    <a:pt x="0" y="496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79" name="Freeform 495"/>
            <p:cNvSpPr>
              <a:spLocks/>
            </p:cNvSpPr>
            <p:nvPr/>
          </p:nvSpPr>
          <p:spPr bwMode="auto">
            <a:xfrm>
              <a:off x="3940" y="2555"/>
              <a:ext cx="36" cy="46"/>
            </a:xfrm>
            <a:custGeom>
              <a:avLst/>
              <a:gdLst>
                <a:gd name="T0" fmla="*/ 36 w 503"/>
                <a:gd name="T1" fmla="*/ 0 h 599"/>
                <a:gd name="T2" fmla="*/ 22 w 503"/>
                <a:gd name="T3" fmla="*/ 46 h 599"/>
                <a:gd name="T4" fmla="*/ 0 w 503"/>
                <a:gd name="T5" fmla="*/ 38 h 599"/>
                <a:gd name="T6" fmla="*/ 36 w 503"/>
                <a:gd name="T7" fmla="*/ 0 h 5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3"/>
                <a:gd name="T13" fmla="*/ 0 h 599"/>
                <a:gd name="T14" fmla="*/ 503 w 503"/>
                <a:gd name="T15" fmla="*/ 599 h 5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3" h="599">
                  <a:moveTo>
                    <a:pt x="503" y="0"/>
                  </a:moveTo>
                  <a:lnTo>
                    <a:pt x="314" y="599"/>
                  </a:lnTo>
                  <a:lnTo>
                    <a:pt x="0" y="496"/>
                  </a:lnTo>
                  <a:lnTo>
                    <a:pt x="50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80" name="Freeform 496"/>
            <p:cNvSpPr>
              <a:spLocks/>
            </p:cNvSpPr>
            <p:nvPr/>
          </p:nvSpPr>
          <p:spPr bwMode="auto">
            <a:xfrm>
              <a:off x="3940" y="2549"/>
              <a:ext cx="36" cy="44"/>
            </a:xfrm>
            <a:custGeom>
              <a:avLst/>
              <a:gdLst>
                <a:gd name="T0" fmla="*/ 13 w 503"/>
                <a:gd name="T1" fmla="*/ 0 h 572"/>
                <a:gd name="T2" fmla="*/ 36 w 503"/>
                <a:gd name="T3" fmla="*/ 6 h 572"/>
                <a:gd name="T4" fmla="*/ 0 w 503"/>
                <a:gd name="T5" fmla="*/ 44 h 572"/>
                <a:gd name="T6" fmla="*/ 13 w 503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3"/>
                <a:gd name="T13" fmla="*/ 0 h 572"/>
                <a:gd name="T14" fmla="*/ 503 w 503"/>
                <a:gd name="T15" fmla="*/ 572 h 5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3" h="572">
                  <a:moveTo>
                    <a:pt x="180" y="0"/>
                  </a:moveTo>
                  <a:lnTo>
                    <a:pt x="503" y="76"/>
                  </a:lnTo>
                  <a:lnTo>
                    <a:pt x="0" y="572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81" name="Freeform 497"/>
            <p:cNvSpPr>
              <a:spLocks/>
            </p:cNvSpPr>
            <p:nvPr/>
          </p:nvSpPr>
          <p:spPr bwMode="auto">
            <a:xfrm>
              <a:off x="3940" y="2549"/>
              <a:ext cx="36" cy="44"/>
            </a:xfrm>
            <a:custGeom>
              <a:avLst/>
              <a:gdLst>
                <a:gd name="T0" fmla="*/ 13 w 503"/>
                <a:gd name="T1" fmla="*/ 0 h 572"/>
                <a:gd name="T2" fmla="*/ 36 w 503"/>
                <a:gd name="T3" fmla="*/ 6 h 572"/>
                <a:gd name="T4" fmla="*/ 0 w 503"/>
                <a:gd name="T5" fmla="*/ 44 h 572"/>
                <a:gd name="T6" fmla="*/ 13 w 503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3"/>
                <a:gd name="T13" fmla="*/ 0 h 572"/>
                <a:gd name="T14" fmla="*/ 503 w 503"/>
                <a:gd name="T15" fmla="*/ 572 h 5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3" h="572">
                  <a:moveTo>
                    <a:pt x="180" y="0"/>
                  </a:moveTo>
                  <a:lnTo>
                    <a:pt x="503" y="76"/>
                  </a:lnTo>
                  <a:lnTo>
                    <a:pt x="0" y="572"/>
                  </a:lnTo>
                  <a:lnTo>
                    <a:pt x="18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82" name="Freeform 498"/>
            <p:cNvSpPr>
              <a:spLocks/>
            </p:cNvSpPr>
            <p:nvPr/>
          </p:nvSpPr>
          <p:spPr bwMode="auto">
            <a:xfrm>
              <a:off x="3155" y="2547"/>
              <a:ext cx="27" cy="46"/>
            </a:xfrm>
            <a:custGeom>
              <a:avLst/>
              <a:gdLst>
                <a:gd name="T0" fmla="*/ 27 w 383"/>
                <a:gd name="T1" fmla="*/ 0 h 597"/>
                <a:gd name="T2" fmla="*/ 23 w 383"/>
                <a:gd name="T3" fmla="*/ 46 h 597"/>
                <a:gd name="T4" fmla="*/ 0 w 383"/>
                <a:gd name="T5" fmla="*/ 21 h 597"/>
                <a:gd name="T6" fmla="*/ 27 w 383"/>
                <a:gd name="T7" fmla="*/ 0 h 5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3"/>
                <a:gd name="T13" fmla="*/ 0 h 597"/>
                <a:gd name="T14" fmla="*/ 383 w 383"/>
                <a:gd name="T15" fmla="*/ 597 h 5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3" h="597">
                  <a:moveTo>
                    <a:pt x="383" y="0"/>
                  </a:moveTo>
                  <a:lnTo>
                    <a:pt x="323" y="597"/>
                  </a:lnTo>
                  <a:lnTo>
                    <a:pt x="0" y="272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83" name="Freeform 499"/>
            <p:cNvSpPr>
              <a:spLocks/>
            </p:cNvSpPr>
            <p:nvPr/>
          </p:nvSpPr>
          <p:spPr bwMode="auto">
            <a:xfrm>
              <a:off x="3155" y="2547"/>
              <a:ext cx="27" cy="46"/>
            </a:xfrm>
            <a:custGeom>
              <a:avLst/>
              <a:gdLst>
                <a:gd name="T0" fmla="*/ 27 w 383"/>
                <a:gd name="T1" fmla="*/ 0 h 597"/>
                <a:gd name="T2" fmla="*/ 23 w 383"/>
                <a:gd name="T3" fmla="*/ 46 h 597"/>
                <a:gd name="T4" fmla="*/ 0 w 383"/>
                <a:gd name="T5" fmla="*/ 21 h 597"/>
                <a:gd name="T6" fmla="*/ 27 w 383"/>
                <a:gd name="T7" fmla="*/ 0 h 5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3"/>
                <a:gd name="T13" fmla="*/ 0 h 597"/>
                <a:gd name="T14" fmla="*/ 383 w 383"/>
                <a:gd name="T15" fmla="*/ 597 h 5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3" h="597">
                  <a:moveTo>
                    <a:pt x="383" y="0"/>
                  </a:moveTo>
                  <a:lnTo>
                    <a:pt x="323" y="597"/>
                  </a:lnTo>
                  <a:lnTo>
                    <a:pt x="0" y="272"/>
                  </a:lnTo>
                  <a:lnTo>
                    <a:pt x="38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84" name="Freeform 500"/>
            <p:cNvSpPr>
              <a:spLocks/>
            </p:cNvSpPr>
            <p:nvPr/>
          </p:nvSpPr>
          <p:spPr bwMode="auto">
            <a:xfrm>
              <a:off x="3155" y="2541"/>
              <a:ext cx="27" cy="27"/>
            </a:xfrm>
            <a:custGeom>
              <a:avLst/>
              <a:gdLst>
                <a:gd name="T0" fmla="*/ 4 w 383"/>
                <a:gd name="T1" fmla="*/ 0 h 347"/>
                <a:gd name="T2" fmla="*/ 27 w 383"/>
                <a:gd name="T3" fmla="*/ 6 h 347"/>
                <a:gd name="T4" fmla="*/ 0 w 383"/>
                <a:gd name="T5" fmla="*/ 27 h 347"/>
                <a:gd name="T6" fmla="*/ 4 w 383"/>
                <a:gd name="T7" fmla="*/ 0 h 3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3"/>
                <a:gd name="T13" fmla="*/ 0 h 347"/>
                <a:gd name="T14" fmla="*/ 383 w 383"/>
                <a:gd name="T15" fmla="*/ 347 h 3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3" h="347">
                  <a:moveTo>
                    <a:pt x="61" y="0"/>
                  </a:moveTo>
                  <a:lnTo>
                    <a:pt x="383" y="75"/>
                  </a:lnTo>
                  <a:lnTo>
                    <a:pt x="0" y="347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85" name="Freeform 501"/>
            <p:cNvSpPr>
              <a:spLocks/>
            </p:cNvSpPr>
            <p:nvPr/>
          </p:nvSpPr>
          <p:spPr bwMode="auto">
            <a:xfrm>
              <a:off x="3155" y="2541"/>
              <a:ext cx="27" cy="27"/>
            </a:xfrm>
            <a:custGeom>
              <a:avLst/>
              <a:gdLst>
                <a:gd name="T0" fmla="*/ 4 w 383"/>
                <a:gd name="T1" fmla="*/ 0 h 347"/>
                <a:gd name="T2" fmla="*/ 27 w 383"/>
                <a:gd name="T3" fmla="*/ 6 h 347"/>
                <a:gd name="T4" fmla="*/ 0 w 383"/>
                <a:gd name="T5" fmla="*/ 27 h 347"/>
                <a:gd name="T6" fmla="*/ 4 w 383"/>
                <a:gd name="T7" fmla="*/ 0 h 3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3"/>
                <a:gd name="T13" fmla="*/ 0 h 347"/>
                <a:gd name="T14" fmla="*/ 383 w 383"/>
                <a:gd name="T15" fmla="*/ 347 h 3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3" h="347">
                  <a:moveTo>
                    <a:pt x="61" y="0"/>
                  </a:moveTo>
                  <a:lnTo>
                    <a:pt x="383" y="75"/>
                  </a:lnTo>
                  <a:lnTo>
                    <a:pt x="0" y="347"/>
                  </a:lnTo>
                  <a:lnTo>
                    <a:pt x="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86" name="Freeform 502"/>
            <p:cNvSpPr>
              <a:spLocks/>
            </p:cNvSpPr>
            <p:nvPr/>
          </p:nvSpPr>
          <p:spPr bwMode="auto">
            <a:xfrm>
              <a:off x="3159" y="2523"/>
              <a:ext cx="31" cy="24"/>
            </a:xfrm>
            <a:custGeom>
              <a:avLst/>
              <a:gdLst>
                <a:gd name="T0" fmla="*/ 31 w 428"/>
                <a:gd name="T1" fmla="*/ 0 h 307"/>
                <a:gd name="T2" fmla="*/ 23 w 428"/>
                <a:gd name="T3" fmla="*/ 24 h 307"/>
                <a:gd name="T4" fmla="*/ 0 w 428"/>
                <a:gd name="T5" fmla="*/ 18 h 307"/>
                <a:gd name="T6" fmla="*/ 31 w 428"/>
                <a:gd name="T7" fmla="*/ 0 h 3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8"/>
                <a:gd name="T13" fmla="*/ 0 h 307"/>
                <a:gd name="T14" fmla="*/ 428 w 428"/>
                <a:gd name="T15" fmla="*/ 307 h 3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8" h="307">
                  <a:moveTo>
                    <a:pt x="428" y="0"/>
                  </a:moveTo>
                  <a:lnTo>
                    <a:pt x="322" y="307"/>
                  </a:lnTo>
                  <a:lnTo>
                    <a:pt x="0" y="232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87" name="Freeform 503"/>
            <p:cNvSpPr>
              <a:spLocks/>
            </p:cNvSpPr>
            <p:nvPr/>
          </p:nvSpPr>
          <p:spPr bwMode="auto">
            <a:xfrm>
              <a:off x="3159" y="2523"/>
              <a:ext cx="31" cy="24"/>
            </a:xfrm>
            <a:custGeom>
              <a:avLst/>
              <a:gdLst>
                <a:gd name="T0" fmla="*/ 31 w 428"/>
                <a:gd name="T1" fmla="*/ 0 h 307"/>
                <a:gd name="T2" fmla="*/ 23 w 428"/>
                <a:gd name="T3" fmla="*/ 24 h 307"/>
                <a:gd name="T4" fmla="*/ 0 w 428"/>
                <a:gd name="T5" fmla="*/ 18 h 307"/>
                <a:gd name="T6" fmla="*/ 31 w 428"/>
                <a:gd name="T7" fmla="*/ 0 h 3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8"/>
                <a:gd name="T13" fmla="*/ 0 h 307"/>
                <a:gd name="T14" fmla="*/ 428 w 428"/>
                <a:gd name="T15" fmla="*/ 307 h 3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8" h="307">
                  <a:moveTo>
                    <a:pt x="428" y="0"/>
                  </a:moveTo>
                  <a:lnTo>
                    <a:pt x="322" y="307"/>
                  </a:lnTo>
                  <a:lnTo>
                    <a:pt x="0" y="232"/>
                  </a:lnTo>
                  <a:lnTo>
                    <a:pt x="42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88" name="Freeform 504"/>
            <p:cNvSpPr>
              <a:spLocks/>
            </p:cNvSpPr>
            <p:nvPr/>
          </p:nvSpPr>
          <p:spPr bwMode="auto">
            <a:xfrm>
              <a:off x="3159" y="2514"/>
              <a:ext cx="31" cy="27"/>
            </a:xfrm>
            <a:custGeom>
              <a:avLst/>
              <a:gdLst>
                <a:gd name="T0" fmla="*/ 9 w 428"/>
                <a:gd name="T1" fmla="*/ 0 h 350"/>
                <a:gd name="T2" fmla="*/ 31 w 428"/>
                <a:gd name="T3" fmla="*/ 9 h 350"/>
                <a:gd name="T4" fmla="*/ 0 w 428"/>
                <a:gd name="T5" fmla="*/ 27 h 350"/>
                <a:gd name="T6" fmla="*/ 9 w 428"/>
                <a:gd name="T7" fmla="*/ 0 h 3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8"/>
                <a:gd name="T13" fmla="*/ 0 h 350"/>
                <a:gd name="T14" fmla="*/ 428 w 428"/>
                <a:gd name="T15" fmla="*/ 350 h 3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8" h="350">
                  <a:moveTo>
                    <a:pt x="119" y="0"/>
                  </a:moveTo>
                  <a:lnTo>
                    <a:pt x="428" y="118"/>
                  </a:lnTo>
                  <a:lnTo>
                    <a:pt x="0" y="35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89" name="Freeform 505"/>
            <p:cNvSpPr>
              <a:spLocks/>
            </p:cNvSpPr>
            <p:nvPr/>
          </p:nvSpPr>
          <p:spPr bwMode="auto">
            <a:xfrm>
              <a:off x="3159" y="2514"/>
              <a:ext cx="31" cy="27"/>
            </a:xfrm>
            <a:custGeom>
              <a:avLst/>
              <a:gdLst>
                <a:gd name="T0" fmla="*/ 9 w 428"/>
                <a:gd name="T1" fmla="*/ 0 h 350"/>
                <a:gd name="T2" fmla="*/ 31 w 428"/>
                <a:gd name="T3" fmla="*/ 9 h 350"/>
                <a:gd name="T4" fmla="*/ 0 w 428"/>
                <a:gd name="T5" fmla="*/ 27 h 350"/>
                <a:gd name="T6" fmla="*/ 9 w 428"/>
                <a:gd name="T7" fmla="*/ 0 h 3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8"/>
                <a:gd name="T13" fmla="*/ 0 h 350"/>
                <a:gd name="T14" fmla="*/ 428 w 428"/>
                <a:gd name="T15" fmla="*/ 350 h 3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8" h="350">
                  <a:moveTo>
                    <a:pt x="119" y="0"/>
                  </a:moveTo>
                  <a:lnTo>
                    <a:pt x="428" y="118"/>
                  </a:lnTo>
                  <a:lnTo>
                    <a:pt x="0" y="350"/>
                  </a:lnTo>
                  <a:lnTo>
                    <a:pt x="1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90" name="Freeform 506"/>
            <p:cNvSpPr>
              <a:spLocks/>
            </p:cNvSpPr>
            <p:nvPr/>
          </p:nvSpPr>
          <p:spPr bwMode="auto">
            <a:xfrm>
              <a:off x="3953" y="2506"/>
              <a:ext cx="33" cy="49"/>
            </a:xfrm>
            <a:custGeom>
              <a:avLst/>
              <a:gdLst>
                <a:gd name="T0" fmla="*/ 33 w 463"/>
                <a:gd name="T1" fmla="*/ 0 h 635"/>
                <a:gd name="T2" fmla="*/ 23 w 463"/>
                <a:gd name="T3" fmla="*/ 49 h 635"/>
                <a:gd name="T4" fmla="*/ 0 w 463"/>
                <a:gd name="T5" fmla="*/ 43 h 635"/>
                <a:gd name="T6" fmla="*/ 33 w 463"/>
                <a:gd name="T7" fmla="*/ 0 h 6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3"/>
                <a:gd name="T13" fmla="*/ 0 h 635"/>
                <a:gd name="T14" fmla="*/ 463 w 463"/>
                <a:gd name="T15" fmla="*/ 635 h 6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3" h="635">
                  <a:moveTo>
                    <a:pt x="463" y="0"/>
                  </a:moveTo>
                  <a:lnTo>
                    <a:pt x="323" y="635"/>
                  </a:lnTo>
                  <a:lnTo>
                    <a:pt x="0" y="559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91" name="Freeform 507"/>
            <p:cNvSpPr>
              <a:spLocks/>
            </p:cNvSpPr>
            <p:nvPr/>
          </p:nvSpPr>
          <p:spPr bwMode="auto">
            <a:xfrm>
              <a:off x="3953" y="2506"/>
              <a:ext cx="33" cy="49"/>
            </a:xfrm>
            <a:custGeom>
              <a:avLst/>
              <a:gdLst>
                <a:gd name="T0" fmla="*/ 33 w 463"/>
                <a:gd name="T1" fmla="*/ 0 h 635"/>
                <a:gd name="T2" fmla="*/ 23 w 463"/>
                <a:gd name="T3" fmla="*/ 49 h 635"/>
                <a:gd name="T4" fmla="*/ 0 w 463"/>
                <a:gd name="T5" fmla="*/ 43 h 635"/>
                <a:gd name="T6" fmla="*/ 33 w 463"/>
                <a:gd name="T7" fmla="*/ 0 h 6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3"/>
                <a:gd name="T13" fmla="*/ 0 h 635"/>
                <a:gd name="T14" fmla="*/ 463 w 463"/>
                <a:gd name="T15" fmla="*/ 635 h 6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3" h="635">
                  <a:moveTo>
                    <a:pt x="463" y="0"/>
                  </a:moveTo>
                  <a:lnTo>
                    <a:pt x="323" y="635"/>
                  </a:lnTo>
                  <a:lnTo>
                    <a:pt x="0" y="559"/>
                  </a:lnTo>
                  <a:lnTo>
                    <a:pt x="46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92" name="Freeform 508"/>
            <p:cNvSpPr>
              <a:spLocks/>
            </p:cNvSpPr>
            <p:nvPr/>
          </p:nvSpPr>
          <p:spPr bwMode="auto">
            <a:xfrm>
              <a:off x="3953" y="2502"/>
              <a:ext cx="33" cy="47"/>
            </a:xfrm>
            <a:custGeom>
              <a:avLst/>
              <a:gdLst>
                <a:gd name="T0" fmla="*/ 10 w 463"/>
                <a:gd name="T1" fmla="*/ 0 h 612"/>
                <a:gd name="T2" fmla="*/ 33 w 463"/>
                <a:gd name="T3" fmla="*/ 4 h 612"/>
                <a:gd name="T4" fmla="*/ 0 w 463"/>
                <a:gd name="T5" fmla="*/ 47 h 612"/>
                <a:gd name="T6" fmla="*/ 10 w 463"/>
                <a:gd name="T7" fmla="*/ 0 h 6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3"/>
                <a:gd name="T13" fmla="*/ 0 h 612"/>
                <a:gd name="T14" fmla="*/ 463 w 463"/>
                <a:gd name="T15" fmla="*/ 612 h 6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3" h="612">
                  <a:moveTo>
                    <a:pt x="136" y="0"/>
                  </a:moveTo>
                  <a:lnTo>
                    <a:pt x="463" y="53"/>
                  </a:lnTo>
                  <a:lnTo>
                    <a:pt x="0" y="612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93" name="Freeform 509"/>
            <p:cNvSpPr>
              <a:spLocks/>
            </p:cNvSpPr>
            <p:nvPr/>
          </p:nvSpPr>
          <p:spPr bwMode="auto">
            <a:xfrm>
              <a:off x="3953" y="2502"/>
              <a:ext cx="33" cy="47"/>
            </a:xfrm>
            <a:custGeom>
              <a:avLst/>
              <a:gdLst>
                <a:gd name="T0" fmla="*/ 10 w 463"/>
                <a:gd name="T1" fmla="*/ 0 h 612"/>
                <a:gd name="T2" fmla="*/ 33 w 463"/>
                <a:gd name="T3" fmla="*/ 4 h 612"/>
                <a:gd name="T4" fmla="*/ 0 w 463"/>
                <a:gd name="T5" fmla="*/ 47 h 612"/>
                <a:gd name="T6" fmla="*/ 10 w 463"/>
                <a:gd name="T7" fmla="*/ 0 h 6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3"/>
                <a:gd name="T13" fmla="*/ 0 h 612"/>
                <a:gd name="T14" fmla="*/ 463 w 463"/>
                <a:gd name="T15" fmla="*/ 612 h 6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3" h="612">
                  <a:moveTo>
                    <a:pt x="136" y="0"/>
                  </a:moveTo>
                  <a:lnTo>
                    <a:pt x="463" y="53"/>
                  </a:lnTo>
                  <a:lnTo>
                    <a:pt x="0" y="612"/>
                  </a:lnTo>
                  <a:lnTo>
                    <a:pt x="1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94" name="Freeform 510"/>
            <p:cNvSpPr>
              <a:spLocks/>
            </p:cNvSpPr>
            <p:nvPr/>
          </p:nvSpPr>
          <p:spPr bwMode="auto">
            <a:xfrm>
              <a:off x="3167" y="2499"/>
              <a:ext cx="34" cy="24"/>
            </a:xfrm>
            <a:custGeom>
              <a:avLst/>
              <a:gdLst>
                <a:gd name="T0" fmla="*/ 34 w 472"/>
                <a:gd name="T1" fmla="*/ 0 h 315"/>
                <a:gd name="T2" fmla="*/ 22 w 472"/>
                <a:gd name="T3" fmla="*/ 24 h 315"/>
                <a:gd name="T4" fmla="*/ 0 w 472"/>
                <a:gd name="T5" fmla="*/ 15 h 315"/>
                <a:gd name="T6" fmla="*/ 34 w 472"/>
                <a:gd name="T7" fmla="*/ 0 h 3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2"/>
                <a:gd name="T13" fmla="*/ 0 h 315"/>
                <a:gd name="T14" fmla="*/ 472 w 472"/>
                <a:gd name="T15" fmla="*/ 315 h 3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2" h="315">
                  <a:moveTo>
                    <a:pt x="472" y="0"/>
                  </a:moveTo>
                  <a:lnTo>
                    <a:pt x="309" y="315"/>
                  </a:lnTo>
                  <a:lnTo>
                    <a:pt x="0" y="197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95" name="Freeform 511"/>
            <p:cNvSpPr>
              <a:spLocks/>
            </p:cNvSpPr>
            <p:nvPr/>
          </p:nvSpPr>
          <p:spPr bwMode="auto">
            <a:xfrm>
              <a:off x="3167" y="2499"/>
              <a:ext cx="34" cy="24"/>
            </a:xfrm>
            <a:custGeom>
              <a:avLst/>
              <a:gdLst>
                <a:gd name="T0" fmla="*/ 34 w 472"/>
                <a:gd name="T1" fmla="*/ 0 h 315"/>
                <a:gd name="T2" fmla="*/ 22 w 472"/>
                <a:gd name="T3" fmla="*/ 24 h 315"/>
                <a:gd name="T4" fmla="*/ 0 w 472"/>
                <a:gd name="T5" fmla="*/ 15 h 315"/>
                <a:gd name="T6" fmla="*/ 34 w 472"/>
                <a:gd name="T7" fmla="*/ 0 h 3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2"/>
                <a:gd name="T13" fmla="*/ 0 h 315"/>
                <a:gd name="T14" fmla="*/ 472 w 472"/>
                <a:gd name="T15" fmla="*/ 315 h 3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2" h="315">
                  <a:moveTo>
                    <a:pt x="472" y="0"/>
                  </a:moveTo>
                  <a:lnTo>
                    <a:pt x="309" y="315"/>
                  </a:lnTo>
                  <a:lnTo>
                    <a:pt x="0" y="197"/>
                  </a:lnTo>
                  <a:lnTo>
                    <a:pt x="47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96" name="Freeform 512"/>
            <p:cNvSpPr>
              <a:spLocks/>
            </p:cNvSpPr>
            <p:nvPr/>
          </p:nvSpPr>
          <p:spPr bwMode="auto">
            <a:xfrm>
              <a:off x="3167" y="2487"/>
              <a:ext cx="34" cy="27"/>
            </a:xfrm>
            <a:custGeom>
              <a:avLst/>
              <a:gdLst>
                <a:gd name="T0" fmla="*/ 13 w 472"/>
                <a:gd name="T1" fmla="*/ 0 h 350"/>
                <a:gd name="T2" fmla="*/ 34 w 472"/>
                <a:gd name="T3" fmla="*/ 12 h 350"/>
                <a:gd name="T4" fmla="*/ 0 w 472"/>
                <a:gd name="T5" fmla="*/ 27 h 350"/>
                <a:gd name="T6" fmla="*/ 13 w 472"/>
                <a:gd name="T7" fmla="*/ 0 h 3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2"/>
                <a:gd name="T13" fmla="*/ 0 h 350"/>
                <a:gd name="T14" fmla="*/ 472 w 472"/>
                <a:gd name="T15" fmla="*/ 350 h 3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2" h="350">
                  <a:moveTo>
                    <a:pt x="181" y="0"/>
                  </a:moveTo>
                  <a:lnTo>
                    <a:pt x="472" y="153"/>
                  </a:lnTo>
                  <a:lnTo>
                    <a:pt x="0" y="35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97" name="Freeform 513"/>
            <p:cNvSpPr>
              <a:spLocks/>
            </p:cNvSpPr>
            <p:nvPr/>
          </p:nvSpPr>
          <p:spPr bwMode="auto">
            <a:xfrm>
              <a:off x="3167" y="2487"/>
              <a:ext cx="34" cy="27"/>
            </a:xfrm>
            <a:custGeom>
              <a:avLst/>
              <a:gdLst>
                <a:gd name="T0" fmla="*/ 13 w 472"/>
                <a:gd name="T1" fmla="*/ 0 h 350"/>
                <a:gd name="T2" fmla="*/ 34 w 472"/>
                <a:gd name="T3" fmla="*/ 12 h 350"/>
                <a:gd name="T4" fmla="*/ 0 w 472"/>
                <a:gd name="T5" fmla="*/ 27 h 350"/>
                <a:gd name="T6" fmla="*/ 13 w 472"/>
                <a:gd name="T7" fmla="*/ 0 h 3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2"/>
                <a:gd name="T13" fmla="*/ 0 h 350"/>
                <a:gd name="T14" fmla="*/ 472 w 472"/>
                <a:gd name="T15" fmla="*/ 350 h 3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2" h="350">
                  <a:moveTo>
                    <a:pt x="181" y="0"/>
                  </a:moveTo>
                  <a:lnTo>
                    <a:pt x="472" y="153"/>
                  </a:lnTo>
                  <a:lnTo>
                    <a:pt x="0" y="350"/>
                  </a:lnTo>
                  <a:lnTo>
                    <a:pt x="18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98" name="Freeform 514"/>
            <p:cNvSpPr>
              <a:spLocks/>
            </p:cNvSpPr>
            <p:nvPr/>
          </p:nvSpPr>
          <p:spPr bwMode="auto">
            <a:xfrm>
              <a:off x="3963" y="2455"/>
              <a:ext cx="30" cy="51"/>
            </a:xfrm>
            <a:custGeom>
              <a:avLst/>
              <a:gdLst>
                <a:gd name="T0" fmla="*/ 30 w 422"/>
                <a:gd name="T1" fmla="*/ 0 h 666"/>
                <a:gd name="T2" fmla="*/ 23 w 422"/>
                <a:gd name="T3" fmla="*/ 51 h 666"/>
                <a:gd name="T4" fmla="*/ 0 w 422"/>
                <a:gd name="T5" fmla="*/ 47 h 666"/>
                <a:gd name="T6" fmla="*/ 30 w 422"/>
                <a:gd name="T7" fmla="*/ 0 h 6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2"/>
                <a:gd name="T13" fmla="*/ 0 h 666"/>
                <a:gd name="T14" fmla="*/ 422 w 422"/>
                <a:gd name="T15" fmla="*/ 666 h 6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2" h="666">
                  <a:moveTo>
                    <a:pt x="422" y="0"/>
                  </a:moveTo>
                  <a:lnTo>
                    <a:pt x="327" y="666"/>
                  </a:lnTo>
                  <a:lnTo>
                    <a:pt x="0" y="613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099" name="Freeform 515"/>
            <p:cNvSpPr>
              <a:spLocks/>
            </p:cNvSpPr>
            <p:nvPr/>
          </p:nvSpPr>
          <p:spPr bwMode="auto">
            <a:xfrm>
              <a:off x="3963" y="2455"/>
              <a:ext cx="30" cy="51"/>
            </a:xfrm>
            <a:custGeom>
              <a:avLst/>
              <a:gdLst>
                <a:gd name="T0" fmla="*/ 30 w 422"/>
                <a:gd name="T1" fmla="*/ 0 h 666"/>
                <a:gd name="T2" fmla="*/ 23 w 422"/>
                <a:gd name="T3" fmla="*/ 51 h 666"/>
                <a:gd name="T4" fmla="*/ 0 w 422"/>
                <a:gd name="T5" fmla="*/ 47 h 666"/>
                <a:gd name="T6" fmla="*/ 30 w 422"/>
                <a:gd name="T7" fmla="*/ 0 h 6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2"/>
                <a:gd name="T13" fmla="*/ 0 h 666"/>
                <a:gd name="T14" fmla="*/ 422 w 422"/>
                <a:gd name="T15" fmla="*/ 666 h 6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2" h="666">
                  <a:moveTo>
                    <a:pt x="422" y="0"/>
                  </a:moveTo>
                  <a:lnTo>
                    <a:pt x="327" y="666"/>
                  </a:lnTo>
                  <a:lnTo>
                    <a:pt x="0" y="613"/>
                  </a:lnTo>
                  <a:lnTo>
                    <a:pt x="4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00" name="Freeform 516"/>
            <p:cNvSpPr>
              <a:spLocks/>
            </p:cNvSpPr>
            <p:nvPr/>
          </p:nvSpPr>
          <p:spPr bwMode="auto">
            <a:xfrm>
              <a:off x="3963" y="2453"/>
              <a:ext cx="30" cy="49"/>
            </a:xfrm>
            <a:custGeom>
              <a:avLst/>
              <a:gdLst>
                <a:gd name="T0" fmla="*/ 6 w 422"/>
                <a:gd name="T1" fmla="*/ 0 h 644"/>
                <a:gd name="T2" fmla="*/ 30 w 422"/>
                <a:gd name="T3" fmla="*/ 2 h 644"/>
                <a:gd name="T4" fmla="*/ 0 w 422"/>
                <a:gd name="T5" fmla="*/ 49 h 644"/>
                <a:gd name="T6" fmla="*/ 6 w 422"/>
                <a:gd name="T7" fmla="*/ 0 h 6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2"/>
                <a:gd name="T13" fmla="*/ 0 h 644"/>
                <a:gd name="T14" fmla="*/ 422 w 422"/>
                <a:gd name="T15" fmla="*/ 644 h 6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2" h="644">
                  <a:moveTo>
                    <a:pt x="91" y="0"/>
                  </a:moveTo>
                  <a:lnTo>
                    <a:pt x="422" y="31"/>
                  </a:lnTo>
                  <a:lnTo>
                    <a:pt x="0" y="644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01" name="Freeform 517"/>
            <p:cNvSpPr>
              <a:spLocks/>
            </p:cNvSpPr>
            <p:nvPr/>
          </p:nvSpPr>
          <p:spPr bwMode="auto">
            <a:xfrm>
              <a:off x="3963" y="2453"/>
              <a:ext cx="30" cy="49"/>
            </a:xfrm>
            <a:custGeom>
              <a:avLst/>
              <a:gdLst>
                <a:gd name="T0" fmla="*/ 6 w 422"/>
                <a:gd name="T1" fmla="*/ 0 h 644"/>
                <a:gd name="T2" fmla="*/ 30 w 422"/>
                <a:gd name="T3" fmla="*/ 2 h 644"/>
                <a:gd name="T4" fmla="*/ 0 w 422"/>
                <a:gd name="T5" fmla="*/ 49 h 644"/>
                <a:gd name="T6" fmla="*/ 6 w 422"/>
                <a:gd name="T7" fmla="*/ 0 h 6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2"/>
                <a:gd name="T13" fmla="*/ 0 h 644"/>
                <a:gd name="T14" fmla="*/ 422 w 422"/>
                <a:gd name="T15" fmla="*/ 644 h 6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2" h="644">
                  <a:moveTo>
                    <a:pt x="91" y="0"/>
                  </a:moveTo>
                  <a:lnTo>
                    <a:pt x="422" y="31"/>
                  </a:lnTo>
                  <a:lnTo>
                    <a:pt x="0" y="644"/>
                  </a:lnTo>
                  <a:lnTo>
                    <a:pt x="9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02" name="Freeform 518"/>
            <p:cNvSpPr>
              <a:spLocks/>
            </p:cNvSpPr>
            <p:nvPr/>
          </p:nvSpPr>
          <p:spPr bwMode="auto">
            <a:xfrm>
              <a:off x="3180" y="2449"/>
              <a:ext cx="55" cy="50"/>
            </a:xfrm>
            <a:custGeom>
              <a:avLst/>
              <a:gdLst>
                <a:gd name="T0" fmla="*/ 55 w 764"/>
                <a:gd name="T1" fmla="*/ 0 h 652"/>
                <a:gd name="T2" fmla="*/ 21 w 764"/>
                <a:gd name="T3" fmla="*/ 50 h 652"/>
                <a:gd name="T4" fmla="*/ 0 w 764"/>
                <a:gd name="T5" fmla="*/ 38 h 652"/>
                <a:gd name="T6" fmla="*/ 55 w 764"/>
                <a:gd name="T7" fmla="*/ 0 h 6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4"/>
                <a:gd name="T13" fmla="*/ 0 h 652"/>
                <a:gd name="T14" fmla="*/ 764 w 764"/>
                <a:gd name="T15" fmla="*/ 652 h 6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4" h="652">
                  <a:moveTo>
                    <a:pt x="764" y="0"/>
                  </a:moveTo>
                  <a:lnTo>
                    <a:pt x="291" y="652"/>
                  </a:lnTo>
                  <a:lnTo>
                    <a:pt x="0" y="499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03" name="Freeform 519"/>
            <p:cNvSpPr>
              <a:spLocks/>
            </p:cNvSpPr>
            <p:nvPr/>
          </p:nvSpPr>
          <p:spPr bwMode="auto">
            <a:xfrm>
              <a:off x="3180" y="2449"/>
              <a:ext cx="55" cy="50"/>
            </a:xfrm>
            <a:custGeom>
              <a:avLst/>
              <a:gdLst>
                <a:gd name="T0" fmla="*/ 55 w 764"/>
                <a:gd name="T1" fmla="*/ 0 h 652"/>
                <a:gd name="T2" fmla="*/ 21 w 764"/>
                <a:gd name="T3" fmla="*/ 50 h 652"/>
                <a:gd name="T4" fmla="*/ 0 w 764"/>
                <a:gd name="T5" fmla="*/ 38 h 652"/>
                <a:gd name="T6" fmla="*/ 55 w 764"/>
                <a:gd name="T7" fmla="*/ 0 h 6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4"/>
                <a:gd name="T13" fmla="*/ 0 h 652"/>
                <a:gd name="T14" fmla="*/ 764 w 764"/>
                <a:gd name="T15" fmla="*/ 652 h 6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4" h="652">
                  <a:moveTo>
                    <a:pt x="764" y="0"/>
                  </a:moveTo>
                  <a:lnTo>
                    <a:pt x="291" y="652"/>
                  </a:lnTo>
                  <a:lnTo>
                    <a:pt x="0" y="499"/>
                  </a:lnTo>
                  <a:lnTo>
                    <a:pt x="76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04" name="Freeform 520"/>
            <p:cNvSpPr>
              <a:spLocks/>
            </p:cNvSpPr>
            <p:nvPr/>
          </p:nvSpPr>
          <p:spPr bwMode="auto">
            <a:xfrm>
              <a:off x="3180" y="2434"/>
              <a:ext cx="55" cy="53"/>
            </a:xfrm>
            <a:custGeom>
              <a:avLst/>
              <a:gdLst>
                <a:gd name="T0" fmla="*/ 36 w 764"/>
                <a:gd name="T1" fmla="*/ 0 h 693"/>
                <a:gd name="T2" fmla="*/ 55 w 764"/>
                <a:gd name="T3" fmla="*/ 15 h 693"/>
                <a:gd name="T4" fmla="*/ 0 w 764"/>
                <a:gd name="T5" fmla="*/ 53 h 693"/>
                <a:gd name="T6" fmla="*/ 36 w 764"/>
                <a:gd name="T7" fmla="*/ 0 h 6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4"/>
                <a:gd name="T13" fmla="*/ 0 h 693"/>
                <a:gd name="T14" fmla="*/ 764 w 764"/>
                <a:gd name="T15" fmla="*/ 693 h 6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4" h="693">
                  <a:moveTo>
                    <a:pt x="503" y="0"/>
                  </a:moveTo>
                  <a:lnTo>
                    <a:pt x="764" y="194"/>
                  </a:lnTo>
                  <a:lnTo>
                    <a:pt x="0" y="693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05" name="Freeform 521"/>
            <p:cNvSpPr>
              <a:spLocks/>
            </p:cNvSpPr>
            <p:nvPr/>
          </p:nvSpPr>
          <p:spPr bwMode="auto">
            <a:xfrm>
              <a:off x="3180" y="2434"/>
              <a:ext cx="55" cy="53"/>
            </a:xfrm>
            <a:custGeom>
              <a:avLst/>
              <a:gdLst>
                <a:gd name="T0" fmla="*/ 36 w 764"/>
                <a:gd name="T1" fmla="*/ 0 h 693"/>
                <a:gd name="T2" fmla="*/ 55 w 764"/>
                <a:gd name="T3" fmla="*/ 15 h 693"/>
                <a:gd name="T4" fmla="*/ 0 w 764"/>
                <a:gd name="T5" fmla="*/ 53 h 693"/>
                <a:gd name="T6" fmla="*/ 36 w 764"/>
                <a:gd name="T7" fmla="*/ 0 h 6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4"/>
                <a:gd name="T13" fmla="*/ 0 h 693"/>
                <a:gd name="T14" fmla="*/ 764 w 764"/>
                <a:gd name="T15" fmla="*/ 693 h 6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4" h="693">
                  <a:moveTo>
                    <a:pt x="503" y="0"/>
                  </a:moveTo>
                  <a:lnTo>
                    <a:pt x="764" y="194"/>
                  </a:lnTo>
                  <a:lnTo>
                    <a:pt x="0" y="693"/>
                  </a:lnTo>
                  <a:lnTo>
                    <a:pt x="50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06" name="Freeform 522"/>
            <p:cNvSpPr>
              <a:spLocks/>
            </p:cNvSpPr>
            <p:nvPr/>
          </p:nvSpPr>
          <p:spPr bwMode="auto">
            <a:xfrm>
              <a:off x="3216" y="2351"/>
              <a:ext cx="105" cy="98"/>
            </a:xfrm>
            <a:custGeom>
              <a:avLst/>
              <a:gdLst>
                <a:gd name="T0" fmla="*/ 105 w 1464"/>
                <a:gd name="T1" fmla="*/ 0 h 1270"/>
                <a:gd name="T2" fmla="*/ 19 w 1464"/>
                <a:gd name="T3" fmla="*/ 98 h 1270"/>
                <a:gd name="T4" fmla="*/ 0 w 1464"/>
                <a:gd name="T5" fmla="*/ 83 h 1270"/>
                <a:gd name="T6" fmla="*/ 105 w 1464"/>
                <a:gd name="T7" fmla="*/ 0 h 12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64"/>
                <a:gd name="T13" fmla="*/ 0 h 1270"/>
                <a:gd name="T14" fmla="*/ 1464 w 1464"/>
                <a:gd name="T15" fmla="*/ 1270 h 12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64" h="1270">
                  <a:moveTo>
                    <a:pt x="1464" y="0"/>
                  </a:moveTo>
                  <a:lnTo>
                    <a:pt x="261" y="1270"/>
                  </a:lnTo>
                  <a:lnTo>
                    <a:pt x="0" y="1076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07" name="Freeform 523"/>
            <p:cNvSpPr>
              <a:spLocks/>
            </p:cNvSpPr>
            <p:nvPr/>
          </p:nvSpPr>
          <p:spPr bwMode="auto">
            <a:xfrm>
              <a:off x="3216" y="2351"/>
              <a:ext cx="105" cy="98"/>
            </a:xfrm>
            <a:custGeom>
              <a:avLst/>
              <a:gdLst>
                <a:gd name="T0" fmla="*/ 105 w 1464"/>
                <a:gd name="T1" fmla="*/ 0 h 1270"/>
                <a:gd name="T2" fmla="*/ 19 w 1464"/>
                <a:gd name="T3" fmla="*/ 98 h 1270"/>
                <a:gd name="T4" fmla="*/ 0 w 1464"/>
                <a:gd name="T5" fmla="*/ 83 h 1270"/>
                <a:gd name="T6" fmla="*/ 105 w 1464"/>
                <a:gd name="T7" fmla="*/ 0 h 12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64"/>
                <a:gd name="T13" fmla="*/ 0 h 1270"/>
                <a:gd name="T14" fmla="*/ 1464 w 1464"/>
                <a:gd name="T15" fmla="*/ 1270 h 12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64" h="1270">
                  <a:moveTo>
                    <a:pt x="1464" y="0"/>
                  </a:moveTo>
                  <a:lnTo>
                    <a:pt x="261" y="1270"/>
                  </a:lnTo>
                  <a:lnTo>
                    <a:pt x="0" y="1076"/>
                  </a:lnTo>
                  <a:lnTo>
                    <a:pt x="146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08" name="Freeform 524"/>
            <p:cNvSpPr>
              <a:spLocks/>
            </p:cNvSpPr>
            <p:nvPr/>
          </p:nvSpPr>
          <p:spPr bwMode="auto">
            <a:xfrm>
              <a:off x="3969" y="2348"/>
              <a:ext cx="24" cy="107"/>
            </a:xfrm>
            <a:custGeom>
              <a:avLst/>
              <a:gdLst>
                <a:gd name="T0" fmla="*/ 4 w 331"/>
                <a:gd name="T1" fmla="*/ 0 h 1391"/>
                <a:gd name="T2" fmla="*/ 24 w 331"/>
                <a:gd name="T3" fmla="*/ 107 h 1391"/>
                <a:gd name="T4" fmla="*/ 0 w 331"/>
                <a:gd name="T5" fmla="*/ 105 h 1391"/>
                <a:gd name="T6" fmla="*/ 4 w 331"/>
                <a:gd name="T7" fmla="*/ 0 h 13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1"/>
                <a:gd name="T13" fmla="*/ 0 h 1391"/>
                <a:gd name="T14" fmla="*/ 331 w 331"/>
                <a:gd name="T15" fmla="*/ 1391 h 13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1" h="1391">
                  <a:moveTo>
                    <a:pt x="53" y="0"/>
                  </a:moveTo>
                  <a:lnTo>
                    <a:pt x="331" y="1391"/>
                  </a:lnTo>
                  <a:lnTo>
                    <a:pt x="0" y="136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09" name="Freeform 525"/>
            <p:cNvSpPr>
              <a:spLocks/>
            </p:cNvSpPr>
            <p:nvPr/>
          </p:nvSpPr>
          <p:spPr bwMode="auto">
            <a:xfrm>
              <a:off x="3969" y="2348"/>
              <a:ext cx="24" cy="107"/>
            </a:xfrm>
            <a:custGeom>
              <a:avLst/>
              <a:gdLst>
                <a:gd name="T0" fmla="*/ 4 w 331"/>
                <a:gd name="T1" fmla="*/ 0 h 1391"/>
                <a:gd name="T2" fmla="*/ 24 w 331"/>
                <a:gd name="T3" fmla="*/ 107 h 1391"/>
                <a:gd name="T4" fmla="*/ 0 w 331"/>
                <a:gd name="T5" fmla="*/ 105 h 1391"/>
                <a:gd name="T6" fmla="*/ 4 w 331"/>
                <a:gd name="T7" fmla="*/ 0 h 13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1"/>
                <a:gd name="T13" fmla="*/ 0 h 1391"/>
                <a:gd name="T14" fmla="*/ 331 w 331"/>
                <a:gd name="T15" fmla="*/ 1391 h 13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1" h="1391">
                  <a:moveTo>
                    <a:pt x="53" y="0"/>
                  </a:moveTo>
                  <a:lnTo>
                    <a:pt x="331" y="1391"/>
                  </a:lnTo>
                  <a:lnTo>
                    <a:pt x="0" y="1360"/>
                  </a:lnTo>
                  <a:lnTo>
                    <a:pt x="5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10" name="Freeform 526"/>
            <p:cNvSpPr>
              <a:spLocks/>
            </p:cNvSpPr>
            <p:nvPr/>
          </p:nvSpPr>
          <p:spPr bwMode="auto">
            <a:xfrm>
              <a:off x="3973" y="2348"/>
              <a:ext cx="24" cy="107"/>
            </a:xfrm>
            <a:custGeom>
              <a:avLst/>
              <a:gdLst>
                <a:gd name="T0" fmla="*/ 24 w 333"/>
                <a:gd name="T1" fmla="*/ 0 h 1397"/>
                <a:gd name="T2" fmla="*/ 20 w 333"/>
                <a:gd name="T3" fmla="*/ 107 h 1397"/>
                <a:gd name="T4" fmla="*/ 0 w 333"/>
                <a:gd name="T5" fmla="*/ 0 h 1397"/>
                <a:gd name="T6" fmla="*/ 24 w 333"/>
                <a:gd name="T7" fmla="*/ 0 h 13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3"/>
                <a:gd name="T13" fmla="*/ 0 h 1397"/>
                <a:gd name="T14" fmla="*/ 333 w 333"/>
                <a:gd name="T15" fmla="*/ 1397 h 13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3" h="1397">
                  <a:moveTo>
                    <a:pt x="333" y="0"/>
                  </a:moveTo>
                  <a:lnTo>
                    <a:pt x="278" y="1397"/>
                  </a:lnTo>
                  <a:lnTo>
                    <a:pt x="0" y="6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11" name="Freeform 527"/>
            <p:cNvSpPr>
              <a:spLocks/>
            </p:cNvSpPr>
            <p:nvPr/>
          </p:nvSpPr>
          <p:spPr bwMode="auto">
            <a:xfrm>
              <a:off x="3973" y="2348"/>
              <a:ext cx="24" cy="107"/>
            </a:xfrm>
            <a:custGeom>
              <a:avLst/>
              <a:gdLst>
                <a:gd name="T0" fmla="*/ 24 w 333"/>
                <a:gd name="T1" fmla="*/ 0 h 1397"/>
                <a:gd name="T2" fmla="*/ 20 w 333"/>
                <a:gd name="T3" fmla="*/ 107 h 1397"/>
                <a:gd name="T4" fmla="*/ 0 w 333"/>
                <a:gd name="T5" fmla="*/ 0 h 1397"/>
                <a:gd name="T6" fmla="*/ 24 w 333"/>
                <a:gd name="T7" fmla="*/ 0 h 13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3"/>
                <a:gd name="T13" fmla="*/ 0 h 1397"/>
                <a:gd name="T14" fmla="*/ 333 w 333"/>
                <a:gd name="T15" fmla="*/ 1397 h 13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3" h="1397">
                  <a:moveTo>
                    <a:pt x="333" y="0"/>
                  </a:moveTo>
                  <a:lnTo>
                    <a:pt x="278" y="1397"/>
                  </a:lnTo>
                  <a:lnTo>
                    <a:pt x="0" y="6"/>
                  </a:lnTo>
                  <a:lnTo>
                    <a:pt x="3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12" name="Freeform 528"/>
            <p:cNvSpPr>
              <a:spLocks/>
            </p:cNvSpPr>
            <p:nvPr/>
          </p:nvSpPr>
          <p:spPr bwMode="auto">
            <a:xfrm>
              <a:off x="3216" y="2335"/>
              <a:ext cx="105" cy="99"/>
            </a:xfrm>
            <a:custGeom>
              <a:avLst/>
              <a:gdLst>
                <a:gd name="T0" fmla="*/ 88 w 1464"/>
                <a:gd name="T1" fmla="*/ 0 h 1288"/>
                <a:gd name="T2" fmla="*/ 105 w 1464"/>
                <a:gd name="T3" fmla="*/ 16 h 1288"/>
                <a:gd name="T4" fmla="*/ 0 w 1464"/>
                <a:gd name="T5" fmla="*/ 99 h 1288"/>
                <a:gd name="T6" fmla="*/ 88 w 1464"/>
                <a:gd name="T7" fmla="*/ 0 h 1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64"/>
                <a:gd name="T13" fmla="*/ 0 h 1288"/>
                <a:gd name="T14" fmla="*/ 1464 w 1464"/>
                <a:gd name="T15" fmla="*/ 1288 h 1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64" h="1288">
                  <a:moveTo>
                    <a:pt x="1220" y="0"/>
                  </a:moveTo>
                  <a:lnTo>
                    <a:pt x="1464" y="212"/>
                  </a:lnTo>
                  <a:lnTo>
                    <a:pt x="0" y="1288"/>
                  </a:lnTo>
                  <a:lnTo>
                    <a:pt x="12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13" name="Freeform 529"/>
            <p:cNvSpPr>
              <a:spLocks/>
            </p:cNvSpPr>
            <p:nvPr/>
          </p:nvSpPr>
          <p:spPr bwMode="auto">
            <a:xfrm>
              <a:off x="3216" y="2335"/>
              <a:ext cx="105" cy="99"/>
            </a:xfrm>
            <a:custGeom>
              <a:avLst/>
              <a:gdLst>
                <a:gd name="T0" fmla="*/ 88 w 1464"/>
                <a:gd name="T1" fmla="*/ 0 h 1288"/>
                <a:gd name="T2" fmla="*/ 105 w 1464"/>
                <a:gd name="T3" fmla="*/ 16 h 1288"/>
                <a:gd name="T4" fmla="*/ 0 w 1464"/>
                <a:gd name="T5" fmla="*/ 99 h 1288"/>
                <a:gd name="T6" fmla="*/ 88 w 1464"/>
                <a:gd name="T7" fmla="*/ 0 h 1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64"/>
                <a:gd name="T13" fmla="*/ 0 h 1288"/>
                <a:gd name="T14" fmla="*/ 1464 w 1464"/>
                <a:gd name="T15" fmla="*/ 1288 h 1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64" h="1288">
                  <a:moveTo>
                    <a:pt x="1220" y="0"/>
                  </a:moveTo>
                  <a:lnTo>
                    <a:pt x="1464" y="212"/>
                  </a:lnTo>
                  <a:lnTo>
                    <a:pt x="0" y="1288"/>
                  </a:lnTo>
                  <a:lnTo>
                    <a:pt x="122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14" name="Freeform 530"/>
            <p:cNvSpPr>
              <a:spLocks/>
            </p:cNvSpPr>
            <p:nvPr/>
          </p:nvSpPr>
          <p:spPr bwMode="auto">
            <a:xfrm>
              <a:off x="3303" y="2307"/>
              <a:ext cx="56" cy="44"/>
            </a:xfrm>
            <a:custGeom>
              <a:avLst/>
              <a:gdLst>
                <a:gd name="T0" fmla="*/ 56 w 777"/>
                <a:gd name="T1" fmla="*/ 0 h 577"/>
                <a:gd name="T2" fmla="*/ 18 w 777"/>
                <a:gd name="T3" fmla="*/ 44 h 577"/>
                <a:gd name="T4" fmla="*/ 0 w 777"/>
                <a:gd name="T5" fmla="*/ 28 h 577"/>
                <a:gd name="T6" fmla="*/ 56 w 777"/>
                <a:gd name="T7" fmla="*/ 0 h 5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577"/>
                <a:gd name="T14" fmla="*/ 777 w 777"/>
                <a:gd name="T15" fmla="*/ 577 h 5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577">
                  <a:moveTo>
                    <a:pt x="777" y="0"/>
                  </a:moveTo>
                  <a:lnTo>
                    <a:pt x="244" y="577"/>
                  </a:lnTo>
                  <a:lnTo>
                    <a:pt x="0" y="365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15" name="Freeform 531"/>
            <p:cNvSpPr>
              <a:spLocks/>
            </p:cNvSpPr>
            <p:nvPr/>
          </p:nvSpPr>
          <p:spPr bwMode="auto">
            <a:xfrm>
              <a:off x="3303" y="2307"/>
              <a:ext cx="56" cy="44"/>
            </a:xfrm>
            <a:custGeom>
              <a:avLst/>
              <a:gdLst>
                <a:gd name="T0" fmla="*/ 56 w 777"/>
                <a:gd name="T1" fmla="*/ 0 h 577"/>
                <a:gd name="T2" fmla="*/ 18 w 777"/>
                <a:gd name="T3" fmla="*/ 44 h 577"/>
                <a:gd name="T4" fmla="*/ 0 w 777"/>
                <a:gd name="T5" fmla="*/ 28 h 577"/>
                <a:gd name="T6" fmla="*/ 56 w 777"/>
                <a:gd name="T7" fmla="*/ 0 h 5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577"/>
                <a:gd name="T14" fmla="*/ 777 w 777"/>
                <a:gd name="T15" fmla="*/ 577 h 5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577">
                  <a:moveTo>
                    <a:pt x="777" y="0"/>
                  </a:moveTo>
                  <a:lnTo>
                    <a:pt x="244" y="577"/>
                  </a:lnTo>
                  <a:lnTo>
                    <a:pt x="0" y="365"/>
                  </a:lnTo>
                  <a:lnTo>
                    <a:pt x="77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16" name="Freeform 532"/>
            <p:cNvSpPr>
              <a:spLocks/>
            </p:cNvSpPr>
            <p:nvPr/>
          </p:nvSpPr>
          <p:spPr bwMode="auto">
            <a:xfrm>
              <a:off x="3303" y="2292"/>
              <a:ext cx="56" cy="43"/>
            </a:xfrm>
            <a:custGeom>
              <a:avLst/>
              <a:gdLst>
                <a:gd name="T0" fmla="*/ 37 w 777"/>
                <a:gd name="T1" fmla="*/ 0 h 559"/>
                <a:gd name="T2" fmla="*/ 56 w 777"/>
                <a:gd name="T3" fmla="*/ 15 h 559"/>
                <a:gd name="T4" fmla="*/ 0 w 777"/>
                <a:gd name="T5" fmla="*/ 43 h 559"/>
                <a:gd name="T6" fmla="*/ 37 w 777"/>
                <a:gd name="T7" fmla="*/ 0 h 5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559"/>
                <a:gd name="T14" fmla="*/ 777 w 777"/>
                <a:gd name="T15" fmla="*/ 559 h 5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559">
                  <a:moveTo>
                    <a:pt x="515" y="0"/>
                  </a:moveTo>
                  <a:lnTo>
                    <a:pt x="777" y="194"/>
                  </a:lnTo>
                  <a:lnTo>
                    <a:pt x="0" y="559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17" name="Freeform 533"/>
            <p:cNvSpPr>
              <a:spLocks/>
            </p:cNvSpPr>
            <p:nvPr/>
          </p:nvSpPr>
          <p:spPr bwMode="auto">
            <a:xfrm>
              <a:off x="3303" y="2292"/>
              <a:ext cx="56" cy="43"/>
            </a:xfrm>
            <a:custGeom>
              <a:avLst/>
              <a:gdLst>
                <a:gd name="T0" fmla="*/ 37 w 777"/>
                <a:gd name="T1" fmla="*/ 0 h 559"/>
                <a:gd name="T2" fmla="*/ 56 w 777"/>
                <a:gd name="T3" fmla="*/ 15 h 559"/>
                <a:gd name="T4" fmla="*/ 0 w 777"/>
                <a:gd name="T5" fmla="*/ 43 h 559"/>
                <a:gd name="T6" fmla="*/ 37 w 777"/>
                <a:gd name="T7" fmla="*/ 0 h 5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559"/>
                <a:gd name="T14" fmla="*/ 777 w 777"/>
                <a:gd name="T15" fmla="*/ 559 h 5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559">
                  <a:moveTo>
                    <a:pt x="515" y="0"/>
                  </a:moveTo>
                  <a:lnTo>
                    <a:pt x="777" y="194"/>
                  </a:lnTo>
                  <a:lnTo>
                    <a:pt x="0" y="559"/>
                  </a:lnTo>
                  <a:lnTo>
                    <a:pt x="5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18" name="Freeform 534"/>
            <p:cNvSpPr>
              <a:spLocks/>
            </p:cNvSpPr>
            <p:nvPr/>
          </p:nvSpPr>
          <p:spPr bwMode="auto">
            <a:xfrm>
              <a:off x="3340" y="2286"/>
              <a:ext cx="34" cy="21"/>
            </a:xfrm>
            <a:custGeom>
              <a:avLst/>
              <a:gdLst>
                <a:gd name="T0" fmla="*/ 34 w 470"/>
                <a:gd name="T1" fmla="*/ 0 h 276"/>
                <a:gd name="T2" fmla="*/ 19 w 470"/>
                <a:gd name="T3" fmla="*/ 21 h 276"/>
                <a:gd name="T4" fmla="*/ 0 w 470"/>
                <a:gd name="T5" fmla="*/ 6 h 276"/>
                <a:gd name="T6" fmla="*/ 34 w 470"/>
                <a:gd name="T7" fmla="*/ 0 h 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0"/>
                <a:gd name="T13" fmla="*/ 0 h 276"/>
                <a:gd name="T14" fmla="*/ 470 w 470"/>
                <a:gd name="T15" fmla="*/ 276 h 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0" h="276">
                  <a:moveTo>
                    <a:pt x="470" y="0"/>
                  </a:moveTo>
                  <a:lnTo>
                    <a:pt x="262" y="276"/>
                  </a:lnTo>
                  <a:lnTo>
                    <a:pt x="0" y="82"/>
                  </a:lnTo>
                  <a:lnTo>
                    <a:pt x="4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19" name="Freeform 535"/>
            <p:cNvSpPr>
              <a:spLocks/>
            </p:cNvSpPr>
            <p:nvPr/>
          </p:nvSpPr>
          <p:spPr bwMode="auto">
            <a:xfrm>
              <a:off x="3340" y="2286"/>
              <a:ext cx="34" cy="21"/>
            </a:xfrm>
            <a:custGeom>
              <a:avLst/>
              <a:gdLst>
                <a:gd name="T0" fmla="*/ 34 w 470"/>
                <a:gd name="T1" fmla="*/ 0 h 276"/>
                <a:gd name="T2" fmla="*/ 19 w 470"/>
                <a:gd name="T3" fmla="*/ 21 h 276"/>
                <a:gd name="T4" fmla="*/ 0 w 470"/>
                <a:gd name="T5" fmla="*/ 6 h 276"/>
                <a:gd name="T6" fmla="*/ 34 w 470"/>
                <a:gd name="T7" fmla="*/ 0 h 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0"/>
                <a:gd name="T13" fmla="*/ 0 h 276"/>
                <a:gd name="T14" fmla="*/ 470 w 470"/>
                <a:gd name="T15" fmla="*/ 276 h 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0" h="276">
                  <a:moveTo>
                    <a:pt x="470" y="0"/>
                  </a:moveTo>
                  <a:lnTo>
                    <a:pt x="262" y="276"/>
                  </a:lnTo>
                  <a:lnTo>
                    <a:pt x="0" y="82"/>
                  </a:lnTo>
                  <a:lnTo>
                    <a:pt x="47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20" name="Freeform 536"/>
            <p:cNvSpPr>
              <a:spLocks/>
            </p:cNvSpPr>
            <p:nvPr/>
          </p:nvSpPr>
          <p:spPr bwMode="auto">
            <a:xfrm>
              <a:off x="3340" y="2273"/>
              <a:ext cx="34" cy="19"/>
            </a:xfrm>
            <a:custGeom>
              <a:avLst/>
              <a:gdLst>
                <a:gd name="T0" fmla="*/ 14 w 470"/>
                <a:gd name="T1" fmla="*/ 0 h 249"/>
                <a:gd name="T2" fmla="*/ 34 w 470"/>
                <a:gd name="T3" fmla="*/ 13 h 249"/>
                <a:gd name="T4" fmla="*/ 0 w 470"/>
                <a:gd name="T5" fmla="*/ 19 h 249"/>
                <a:gd name="T6" fmla="*/ 14 w 470"/>
                <a:gd name="T7" fmla="*/ 0 h 2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0"/>
                <a:gd name="T13" fmla="*/ 0 h 249"/>
                <a:gd name="T14" fmla="*/ 470 w 470"/>
                <a:gd name="T15" fmla="*/ 249 h 2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0" h="249">
                  <a:moveTo>
                    <a:pt x="190" y="0"/>
                  </a:moveTo>
                  <a:lnTo>
                    <a:pt x="470" y="167"/>
                  </a:lnTo>
                  <a:lnTo>
                    <a:pt x="0" y="24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21" name="Freeform 537"/>
            <p:cNvSpPr>
              <a:spLocks/>
            </p:cNvSpPr>
            <p:nvPr/>
          </p:nvSpPr>
          <p:spPr bwMode="auto">
            <a:xfrm>
              <a:off x="3340" y="2273"/>
              <a:ext cx="34" cy="19"/>
            </a:xfrm>
            <a:custGeom>
              <a:avLst/>
              <a:gdLst>
                <a:gd name="T0" fmla="*/ 14 w 470"/>
                <a:gd name="T1" fmla="*/ 0 h 249"/>
                <a:gd name="T2" fmla="*/ 34 w 470"/>
                <a:gd name="T3" fmla="*/ 13 h 249"/>
                <a:gd name="T4" fmla="*/ 0 w 470"/>
                <a:gd name="T5" fmla="*/ 19 h 249"/>
                <a:gd name="T6" fmla="*/ 14 w 470"/>
                <a:gd name="T7" fmla="*/ 0 h 2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0"/>
                <a:gd name="T13" fmla="*/ 0 h 249"/>
                <a:gd name="T14" fmla="*/ 470 w 470"/>
                <a:gd name="T15" fmla="*/ 249 h 2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0" h="249">
                  <a:moveTo>
                    <a:pt x="190" y="0"/>
                  </a:moveTo>
                  <a:lnTo>
                    <a:pt x="470" y="167"/>
                  </a:lnTo>
                  <a:lnTo>
                    <a:pt x="0" y="249"/>
                  </a:lnTo>
                  <a:lnTo>
                    <a:pt x="19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22" name="Freeform 538"/>
            <p:cNvSpPr>
              <a:spLocks/>
            </p:cNvSpPr>
            <p:nvPr/>
          </p:nvSpPr>
          <p:spPr bwMode="auto">
            <a:xfrm>
              <a:off x="3354" y="2264"/>
              <a:ext cx="31" cy="22"/>
            </a:xfrm>
            <a:custGeom>
              <a:avLst/>
              <a:gdLst>
                <a:gd name="T0" fmla="*/ 31 w 435"/>
                <a:gd name="T1" fmla="*/ 0 h 277"/>
                <a:gd name="T2" fmla="*/ 20 w 435"/>
                <a:gd name="T3" fmla="*/ 22 h 277"/>
                <a:gd name="T4" fmla="*/ 0 w 435"/>
                <a:gd name="T5" fmla="*/ 9 h 277"/>
                <a:gd name="T6" fmla="*/ 31 w 435"/>
                <a:gd name="T7" fmla="*/ 0 h 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"/>
                <a:gd name="T13" fmla="*/ 0 h 277"/>
                <a:gd name="T14" fmla="*/ 435 w 435"/>
                <a:gd name="T15" fmla="*/ 277 h 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" h="277">
                  <a:moveTo>
                    <a:pt x="435" y="0"/>
                  </a:moveTo>
                  <a:lnTo>
                    <a:pt x="280" y="277"/>
                  </a:lnTo>
                  <a:lnTo>
                    <a:pt x="0" y="110"/>
                  </a:lnTo>
                  <a:lnTo>
                    <a:pt x="4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23" name="Freeform 539"/>
            <p:cNvSpPr>
              <a:spLocks/>
            </p:cNvSpPr>
            <p:nvPr/>
          </p:nvSpPr>
          <p:spPr bwMode="auto">
            <a:xfrm>
              <a:off x="3354" y="2264"/>
              <a:ext cx="31" cy="22"/>
            </a:xfrm>
            <a:custGeom>
              <a:avLst/>
              <a:gdLst>
                <a:gd name="T0" fmla="*/ 31 w 435"/>
                <a:gd name="T1" fmla="*/ 0 h 277"/>
                <a:gd name="T2" fmla="*/ 20 w 435"/>
                <a:gd name="T3" fmla="*/ 22 h 277"/>
                <a:gd name="T4" fmla="*/ 0 w 435"/>
                <a:gd name="T5" fmla="*/ 9 h 277"/>
                <a:gd name="T6" fmla="*/ 31 w 435"/>
                <a:gd name="T7" fmla="*/ 0 h 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"/>
                <a:gd name="T13" fmla="*/ 0 h 277"/>
                <a:gd name="T14" fmla="*/ 435 w 435"/>
                <a:gd name="T15" fmla="*/ 277 h 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" h="277">
                  <a:moveTo>
                    <a:pt x="435" y="0"/>
                  </a:moveTo>
                  <a:lnTo>
                    <a:pt x="280" y="277"/>
                  </a:lnTo>
                  <a:lnTo>
                    <a:pt x="0" y="110"/>
                  </a:lnTo>
                  <a:lnTo>
                    <a:pt x="43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24" name="Freeform 540"/>
            <p:cNvSpPr>
              <a:spLocks/>
            </p:cNvSpPr>
            <p:nvPr/>
          </p:nvSpPr>
          <p:spPr bwMode="auto">
            <a:xfrm>
              <a:off x="3354" y="2255"/>
              <a:ext cx="31" cy="18"/>
            </a:xfrm>
            <a:custGeom>
              <a:avLst/>
              <a:gdLst>
                <a:gd name="T0" fmla="*/ 9 w 435"/>
                <a:gd name="T1" fmla="*/ 0 h 227"/>
                <a:gd name="T2" fmla="*/ 31 w 435"/>
                <a:gd name="T3" fmla="*/ 9 h 227"/>
                <a:gd name="T4" fmla="*/ 0 w 435"/>
                <a:gd name="T5" fmla="*/ 18 h 227"/>
                <a:gd name="T6" fmla="*/ 9 w 435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"/>
                <a:gd name="T13" fmla="*/ 0 h 227"/>
                <a:gd name="T14" fmla="*/ 435 w 435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" h="227">
                  <a:moveTo>
                    <a:pt x="127" y="0"/>
                  </a:moveTo>
                  <a:lnTo>
                    <a:pt x="435" y="117"/>
                  </a:lnTo>
                  <a:lnTo>
                    <a:pt x="0" y="2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25" name="Freeform 541"/>
            <p:cNvSpPr>
              <a:spLocks/>
            </p:cNvSpPr>
            <p:nvPr/>
          </p:nvSpPr>
          <p:spPr bwMode="auto">
            <a:xfrm>
              <a:off x="3354" y="2255"/>
              <a:ext cx="31" cy="18"/>
            </a:xfrm>
            <a:custGeom>
              <a:avLst/>
              <a:gdLst>
                <a:gd name="T0" fmla="*/ 9 w 435"/>
                <a:gd name="T1" fmla="*/ 0 h 227"/>
                <a:gd name="T2" fmla="*/ 31 w 435"/>
                <a:gd name="T3" fmla="*/ 9 h 227"/>
                <a:gd name="T4" fmla="*/ 0 w 435"/>
                <a:gd name="T5" fmla="*/ 18 h 227"/>
                <a:gd name="T6" fmla="*/ 9 w 435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"/>
                <a:gd name="T13" fmla="*/ 0 h 227"/>
                <a:gd name="T14" fmla="*/ 435 w 435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" h="227">
                  <a:moveTo>
                    <a:pt x="127" y="0"/>
                  </a:moveTo>
                  <a:lnTo>
                    <a:pt x="435" y="117"/>
                  </a:lnTo>
                  <a:lnTo>
                    <a:pt x="0" y="227"/>
                  </a:lnTo>
                  <a:lnTo>
                    <a:pt x="1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26" name="Freeform 542"/>
            <p:cNvSpPr>
              <a:spLocks/>
            </p:cNvSpPr>
            <p:nvPr/>
          </p:nvSpPr>
          <p:spPr bwMode="auto">
            <a:xfrm>
              <a:off x="3363" y="2241"/>
              <a:ext cx="27" cy="23"/>
            </a:xfrm>
            <a:custGeom>
              <a:avLst/>
              <a:gdLst>
                <a:gd name="T0" fmla="*/ 27 w 385"/>
                <a:gd name="T1" fmla="*/ 0 h 303"/>
                <a:gd name="T2" fmla="*/ 22 w 385"/>
                <a:gd name="T3" fmla="*/ 23 h 303"/>
                <a:gd name="T4" fmla="*/ 0 w 385"/>
                <a:gd name="T5" fmla="*/ 14 h 303"/>
                <a:gd name="T6" fmla="*/ 27 w 385"/>
                <a:gd name="T7" fmla="*/ 0 h 3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5"/>
                <a:gd name="T13" fmla="*/ 0 h 303"/>
                <a:gd name="T14" fmla="*/ 385 w 385"/>
                <a:gd name="T15" fmla="*/ 303 h 3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5" h="303">
                  <a:moveTo>
                    <a:pt x="385" y="0"/>
                  </a:moveTo>
                  <a:lnTo>
                    <a:pt x="308" y="303"/>
                  </a:lnTo>
                  <a:lnTo>
                    <a:pt x="0" y="186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27" name="Freeform 543"/>
            <p:cNvSpPr>
              <a:spLocks/>
            </p:cNvSpPr>
            <p:nvPr/>
          </p:nvSpPr>
          <p:spPr bwMode="auto">
            <a:xfrm>
              <a:off x="3363" y="2241"/>
              <a:ext cx="27" cy="23"/>
            </a:xfrm>
            <a:custGeom>
              <a:avLst/>
              <a:gdLst>
                <a:gd name="T0" fmla="*/ 27 w 385"/>
                <a:gd name="T1" fmla="*/ 0 h 303"/>
                <a:gd name="T2" fmla="*/ 22 w 385"/>
                <a:gd name="T3" fmla="*/ 23 h 303"/>
                <a:gd name="T4" fmla="*/ 0 w 385"/>
                <a:gd name="T5" fmla="*/ 14 h 303"/>
                <a:gd name="T6" fmla="*/ 27 w 385"/>
                <a:gd name="T7" fmla="*/ 0 h 3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5"/>
                <a:gd name="T13" fmla="*/ 0 h 303"/>
                <a:gd name="T14" fmla="*/ 385 w 385"/>
                <a:gd name="T15" fmla="*/ 303 h 3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5" h="303">
                  <a:moveTo>
                    <a:pt x="385" y="0"/>
                  </a:moveTo>
                  <a:lnTo>
                    <a:pt x="308" y="303"/>
                  </a:lnTo>
                  <a:lnTo>
                    <a:pt x="0" y="186"/>
                  </a:lnTo>
                  <a:lnTo>
                    <a:pt x="38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28" name="Freeform 544"/>
            <p:cNvSpPr>
              <a:spLocks/>
            </p:cNvSpPr>
            <p:nvPr/>
          </p:nvSpPr>
          <p:spPr bwMode="auto">
            <a:xfrm>
              <a:off x="3363" y="2240"/>
              <a:ext cx="27" cy="15"/>
            </a:xfrm>
            <a:custGeom>
              <a:avLst/>
              <a:gdLst>
                <a:gd name="T0" fmla="*/ 4 w 385"/>
                <a:gd name="T1" fmla="*/ 0 h 203"/>
                <a:gd name="T2" fmla="*/ 27 w 385"/>
                <a:gd name="T3" fmla="*/ 1 h 203"/>
                <a:gd name="T4" fmla="*/ 0 w 385"/>
                <a:gd name="T5" fmla="*/ 15 h 203"/>
                <a:gd name="T6" fmla="*/ 4 w 385"/>
                <a:gd name="T7" fmla="*/ 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5"/>
                <a:gd name="T13" fmla="*/ 0 h 203"/>
                <a:gd name="T14" fmla="*/ 385 w 385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5" h="203">
                  <a:moveTo>
                    <a:pt x="54" y="0"/>
                  </a:moveTo>
                  <a:lnTo>
                    <a:pt x="385" y="17"/>
                  </a:lnTo>
                  <a:lnTo>
                    <a:pt x="0" y="203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29" name="Freeform 545"/>
            <p:cNvSpPr>
              <a:spLocks/>
            </p:cNvSpPr>
            <p:nvPr/>
          </p:nvSpPr>
          <p:spPr bwMode="auto">
            <a:xfrm>
              <a:off x="3363" y="2240"/>
              <a:ext cx="27" cy="15"/>
            </a:xfrm>
            <a:custGeom>
              <a:avLst/>
              <a:gdLst>
                <a:gd name="T0" fmla="*/ 4 w 385"/>
                <a:gd name="T1" fmla="*/ 0 h 203"/>
                <a:gd name="T2" fmla="*/ 27 w 385"/>
                <a:gd name="T3" fmla="*/ 1 h 203"/>
                <a:gd name="T4" fmla="*/ 0 w 385"/>
                <a:gd name="T5" fmla="*/ 15 h 203"/>
                <a:gd name="T6" fmla="*/ 4 w 385"/>
                <a:gd name="T7" fmla="*/ 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5"/>
                <a:gd name="T13" fmla="*/ 0 h 203"/>
                <a:gd name="T14" fmla="*/ 385 w 385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5" h="203">
                  <a:moveTo>
                    <a:pt x="54" y="0"/>
                  </a:moveTo>
                  <a:lnTo>
                    <a:pt x="385" y="17"/>
                  </a:lnTo>
                  <a:lnTo>
                    <a:pt x="0" y="203"/>
                  </a:lnTo>
                  <a:lnTo>
                    <a:pt x="5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30" name="Freeform 546"/>
            <p:cNvSpPr>
              <a:spLocks/>
            </p:cNvSpPr>
            <p:nvPr/>
          </p:nvSpPr>
          <p:spPr bwMode="auto">
            <a:xfrm>
              <a:off x="3965" y="2239"/>
              <a:ext cx="32" cy="109"/>
            </a:xfrm>
            <a:custGeom>
              <a:avLst/>
              <a:gdLst>
                <a:gd name="T0" fmla="*/ 0 w 443"/>
                <a:gd name="T1" fmla="*/ 0 h 1415"/>
                <a:gd name="T2" fmla="*/ 32 w 443"/>
                <a:gd name="T3" fmla="*/ 109 h 1415"/>
                <a:gd name="T4" fmla="*/ 8 w 443"/>
                <a:gd name="T5" fmla="*/ 109 h 1415"/>
                <a:gd name="T6" fmla="*/ 0 w 443"/>
                <a:gd name="T7" fmla="*/ 0 h 14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3"/>
                <a:gd name="T13" fmla="*/ 0 h 1415"/>
                <a:gd name="T14" fmla="*/ 443 w 443"/>
                <a:gd name="T15" fmla="*/ 1415 h 14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3" h="1415">
                  <a:moveTo>
                    <a:pt x="0" y="0"/>
                  </a:moveTo>
                  <a:lnTo>
                    <a:pt x="443" y="1409"/>
                  </a:lnTo>
                  <a:lnTo>
                    <a:pt x="110" y="14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31" name="Freeform 547"/>
            <p:cNvSpPr>
              <a:spLocks/>
            </p:cNvSpPr>
            <p:nvPr/>
          </p:nvSpPr>
          <p:spPr bwMode="auto">
            <a:xfrm>
              <a:off x="3965" y="2239"/>
              <a:ext cx="32" cy="109"/>
            </a:xfrm>
            <a:custGeom>
              <a:avLst/>
              <a:gdLst>
                <a:gd name="T0" fmla="*/ 0 w 443"/>
                <a:gd name="T1" fmla="*/ 0 h 1415"/>
                <a:gd name="T2" fmla="*/ 32 w 443"/>
                <a:gd name="T3" fmla="*/ 109 h 1415"/>
                <a:gd name="T4" fmla="*/ 8 w 443"/>
                <a:gd name="T5" fmla="*/ 109 h 1415"/>
                <a:gd name="T6" fmla="*/ 0 w 443"/>
                <a:gd name="T7" fmla="*/ 0 h 14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3"/>
                <a:gd name="T13" fmla="*/ 0 h 1415"/>
                <a:gd name="T14" fmla="*/ 443 w 443"/>
                <a:gd name="T15" fmla="*/ 1415 h 14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3" h="1415">
                  <a:moveTo>
                    <a:pt x="0" y="0"/>
                  </a:moveTo>
                  <a:lnTo>
                    <a:pt x="443" y="1409"/>
                  </a:lnTo>
                  <a:lnTo>
                    <a:pt x="110" y="141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32" name="Freeform 548"/>
            <p:cNvSpPr>
              <a:spLocks/>
            </p:cNvSpPr>
            <p:nvPr/>
          </p:nvSpPr>
          <p:spPr bwMode="auto">
            <a:xfrm>
              <a:off x="3965" y="2236"/>
              <a:ext cx="32" cy="112"/>
            </a:xfrm>
            <a:custGeom>
              <a:avLst/>
              <a:gdLst>
                <a:gd name="T0" fmla="*/ 24 w 443"/>
                <a:gd name="T1" fmla="*/ 0 h 1447"/>
                <a:gd name="T2" fmla="*/ 32 w 443"/>
                <a:gd name="T3" fmla="*/ 112 h 1447"/>
                <a:gd name="T4" fmla="*/ 0 w 443"/>
                <a:gd name="T5" fmla="*/ 3 h 1447"/>
                <a:gd name="T6" fmla="*/ 24 w 443"/>
                <a:gd name="T7" fmla="*/ 0 h 14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3"/>
                <a:gd name="T13" fmla="*/ 0 h 1447"/>
                <a:gd name="T14" fmla="*/ 443 w 443"/>
                <a:gd name="T15" fmla="*/ 1447 h 14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3" h="1447">
                  <a:moveTo>
                    <a:pt x="330" y="0"/>
                  </a:moveTo>
                  <a:lnTo>
                    <a:pt x="443" y="1447"/>
                  </a:lnTo>
                  <a:lnTo>
                    <a:pt x="0" y="38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33" name="Freeform 549"/>
            <p:cNvSpPr>
              <a:spLocks/>
            </p:cNvSpPr>
            <p:nvPr/>
          </p:nvSpPr>
          <p:spPr bwMode="auto">
            <a:xfrm>
              <a:off x="3965" y="2236"/>
              <a:ext cx="32" cy="112"/>
            </a:xfrm>
            <a:custGeom>
              <a:avLst/>
              <a:gdLst>
                <a:gd name="T0" fmla="*/ 24 w 443"/>
                <a:gd name="T1" fmla="*/ 0 h 1447"/>
                <a:gd name="T2" fmla="*/ 32 w 443"/>
                <a:gd name="T3" fmla="*/ 112 h 1447"/>
                <a:gd name="T4" fmla="*/ 0 w 443"/>
                <a:gd name="T5" fmla="*/ 3 h 1447"/>
                <a:gd name="T6" fmla="*/ 24 w 443"/>
                <a:gd name="T7" fmla="*/ 0 h 14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3"/>
                <a:gd name="T13" fmla="*/ 0 h 1447"/>
                <a:gd name="T14" fmla="*/ 443 w 443"/>
                <a:gd name="T15" fmla="*/ 1447 h 14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3" h="1447">
                  <a:moveTo>
                    <a:pt x="330" y="0"/>
                  </a:moveTo>
                  <a:lnTo>
                    <a:pt x="443" y="1447"/>
                  </a:lnTo>
                  <a:lnTo>
                    <a:pt x="0" y="38"/>
                  </a:lnTo>
                  <a:lnTo>
                    <a:pt x="3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34" name="Freeform 550"/>
            <p:cNvSpPr>
              <a:spLocks/>
            </p:cNvSpPr>
            <p:nvPr/>
          </p:nvSpPr>
          <p:spPr bwMode="auto">
            <a:xfrm>
              <a:off x="3364" y="2226"/>
              <a:ext cx="26" cy="15"/>
            </a:xfrm>
            <a:custGeom>
              <a:avLst/>
              <a:gdLst>
                <a:gd name="T0" fmla="*/ 0 w 367"/>
                <a:gd name="T1" fmla="*/ 0 h 192"/>
                <a:gd name="T2" fmla="*/ 26 w 367"/>
                <a:gd name="T3" fmla="*/ 15 h 192"/>
                <a:gd name="T4" fmla="*/ 3 w 367"/>
                <a:gd name="T5" fmla="*/ 14 h 192"/>
                <a:gd name="T6" fmla="*/ 0 w 367"/>
                <a:gd name="T7" fmla="*/ 0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7"/>
                <a:gd name="T13" fmla="*/ 0 h 192"/>
                <a:gd name="T14" fmla="*/ 367 w 367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7" h="192">
                  <a:moveTo>
                    <a:pt x="0" y="0"/>
                  </a:moveTo>
                  <a:lnTo>
                    <a:pt x="367" y="192"/>
                  </a:lnTo>
                  <a:lnTo>
                    <a:pt x="36" y="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35" name="Freeform 551"/>
            <p:cNvSpPr>
              <a:spLocks/>
            </p:cNvSpPr>
            <p:nvPr/>
          </p:nvSpPr>
          <p:spPr bwMode="auto">
            <a:xfrm>
              <a:off x="3364" y="2226"/>
              <a:ext cx="26" cy="15"/>
            </a:xfrm>
            <a:custGeom>
              <a:avLst/>
              <a:gdLst>
                <a:gd name="T0" fmla="*/ 0 w 367"/>
                <a:gd name="T1" fmla="*/ 0 h 192"/>
                <a:gd name="T2" fmla="*/ 26 w 367"/>
                <a:gd name="T3" fmla="*/ 15 h 192"/>
                <a:gd name="T4" fmla="*/ 3 w 367"/>
                <a:gd name="T5" fmla="*/ 14 h 192"/>
                <a:gd name="T6" fmla="*/ 0 w 367"/>
                <a:gd name="T7" fmla="*/ 0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7"/>
                <a:gd name="T13" fmla="*/ 0 h 192"/>
                <a:gd name="T14" fmla="*/ 367 w 367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7" h="192">
                  <a:moveTo>
                    <a:pt x="0" y="0"/>
                  </a:moveTo>
                  <a:lnTo>
                    <a:pt x="367" y="192"/>
                  </a:lnTo>
                  <a:lnTo>
                    <a:pt x="36" y="17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36" name="Freeform 552"/>
            <p:cNvSpPr>
              <a:spLocks/>
            </p:cNvSpPr>
            <p:nvPr/>
          </p:nvSpPr>
          <p:spPr bwMode="auto">
            <a:xfrm>
              <a:off x="3364" y="2216"/>
              <a:ext cx="26" cy="25"/>
            </a:xfrm>
            <a:custGeom>
              <a:avLst/>
              <a:gdLst>
                <a:gd name="T0" fmla="*/ 21 w 367"/>
                <a:gd name="T1" fmla="*/ 0 h 328"/>
                <a:gd name="T2" fmla="*/ 26 w 367"/>
                <a:gd name="T3" fmla="*/ 25 h 328"/>
                <a:gd name="T4" fmla="*/ 0 w 367"/>
                <a:gd name="T5" fmla="*/ 10 h 328"/>
                <a:gd name="T6" fmla="*/ 21 w 367"/>
                <a:gd name="T7" fmla="*/ 0 h 3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7"/>
                <a:gd name="T13" fmla="*/ 0 h 328"/>
                <a:gd name="T14" fmla="*/ 367 w 367"/>
                <a:gd name="T15" fmla="*/ 328 h 3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7" h="328">
                  <a:moveTo>
                    <a:pt x="301" y="0"/>
                  </a:moveTo>
                  <a:lnTo>
                    <a:pt x="367" y="328"/>
                  </a:lnTo>
                  <a:lnTo>
                    <a:pt x="0" y="13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37" name="Freeform 553"/>
            <p:cNvSpPr>
              <a:spLocks/>
            </p:cNvSpPr>
            <p:nvPr/>
          </p:nvSpPr>
          <p:spPr bwMode="auto">
            <a:xfrm>
              <a:off x="3364" y="2216"/>
              <a:ext cx="26" cy="25"/>
            </a:xfrm>
            <a:custGeom>
              <a:avLst/>
              <a:gdLst>
                <a:gd name="T0" fmla="*/ 21 w 367"/>
                <a:gd name="T1" fmla="*/ 0 h 328"/>
                <a:gd name="T2" fmla="*/ 26 w 367"/>
                <a:gd name="T3" fmla="*/ 25 h 328"/>
                <a:gd name="T4" fmla="*/ 0 w 367"/>
                <a:gd name="T5" fmla="*/ 10 h 328"/>
                <a:gd name="T6" fmla="*/ 21 w 367"/>
                <a:gd name="T7" fmla="*/ 0 h 3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7"/>
                <a:gd name="T13" fmla="*/ 0 h 328"/>
                <a:gd name="T14" fmla="*/ 367 w 367"/>
                <a:gd name="T15" fmla="*/ 328 h 3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7" h="328">
                  <a:moveTo>
                    <a:pt x="301" y="0"/>
                  </a:moveTo>
                  <a:lnTo>
                    <a:pt x="367" y="328"/>
                  </a:lnTo>
                  <a:lnTo>
                    <a:pt x="0" y="136"/>
                  </a:lnTo>
                  <a:lnTo>
                    <a:pt x="30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38" name="Freeform 554"/>
            <p:cNvSpPr>
              <a:spLocks/>
            </p:cNvSpPr>
            <p:nvPr/>
          </p:nvSpPr>
          <p:spPr bwMode="auto">
            <a:xfrm>
              <a:off x="3355" y="2215"/>
              <a:ext cx="31" cy="11"/>
            </a:xfrm>
            <a:custGeom>
              <a:avLst/>
              <a:gdLst>
                <a:gd name="T0" fmla="*/ 0 w 434"/>
                <a:gd name="T1" fmla="*/ 0 h 146"/>
                <a:gd name="T2" fmla="*/ 31 w 434"/>
                <a:gd name="T3" fmla="*/ 1 h 146"/>
                <a:gd name="T4" fmla="*/ 10 w 434"/>
                <a:gd name="T5" fmla="*/ 11 h 146"/>
                <a:gd name="T6" fmla="*/ 0 w 434"/>
                <a:gd name="T7" fmla="*/ 0 h 1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4"/>
                <a:gd name="T13" fmla="*/ 0 h 146"/>
                <a:gd name="T14" fmla="*/ 434 w 434"/>
                <a:gd name="T15" fmla="*/ 146 h 1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4" h="146">
                  <a:moveTo>
                    <a:pt x="0" y="0"/>
                  </a:moveTo>
                  <a:lnTo>
                    <a:pt x="434" y="10"/>
                  </a:lnTo>
                  <a:lnTo>
                    <a:pt x="133" y="1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39" name="Freeform 555"/>
            <p:cNvSpPr>
              <a:spLocks/>
            </p:cNvSpPr>
            <p:nvPr/>
          </p:nvSpPr>
          <p:spPr bwMode="auto">
            <a:xfrm>
              <a:off x="3355" y="2215"/>
              <a:ext cx="31" cy="11"/>
            </a:xfrm>
            <a:custGeom>
              <a:avLst/>
              <a:gdLst>
                <a:gd name="T0" fmla="*/ 0 w 434"/>
                <a:gd name="T1" fmla="*/ 0 h 146"/>
                <a:gd name="T2" fmla="*/ 31 w 434"/>
                <a:gd name="T3" fmla="*/ 1 h 146"/>
                <a:gd name="T4" fmla="*/ 10 w 434"/>
                <a:gd name="T5" fmla="*/ 11 h 146"/>
                <a:gd name="T6" fmla="*/ 0 w 434"/>
                <a:gd name="T7" fmla="*/ 0 h 1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4"/>
                <a:gd name="T13" fmla="*/ 0 h 146"/>
                <a:gd name="T14" fmla="*/ 434 w 434"/>
                <a:gd name="T15" fmla="*/ 146 h 1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4" h="146">
                  <a:moveTo>
                    <a:pt x="0" y="0"/>
                  </a:moveTo>
                  <a:lnTo>
                    <a:pt x="434" y="10"/>
                  </a:lnTo>
                  <a:lnTo>
                    <a:pt x="133" y="14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40" name="Freeform 556"/>
            <p:cNvSpPr>
              <a:spLocks/>
            </p:cNvSpPr>
            <p:nvPr/>
          </p:nvSpPr>
          <p:spPr bwMode="auto">
            <a:xfrm>
              <a:off x="3337" y="2206"/>
              <a:ext cx="49" cy="10"/>
            </a:xfrm>
            <a:custGeom>
              <a:avLst/>
              <a:gdLst>
                <a:gd name="T0" fmla="*/ 0 w 681"/>
                <a:gd name="T1" fmla="*/ 0 h 123"/>
                <a:gd name="T2" fmla="*/ 49 w 681"/>
                <a:gd name="T3" fmla="*/ 10 h 123"/>
                <a:gd name="T4" fmla="*/ 18 w 681"/>
                <a:gd name="T5" fmla="*/ 9 h 123"/>
                <a:gd name="T6" fmla="*/ 0 w 681"/>
                <a:gd name="T7" fmla="*/ 0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1"/>
                <a:gd name="T13" fmla="*/ 0 h 123"/>
                <a:gd name="T14" fmla="*/ 681 w 681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1" h="123">
                  <a:moveTo>
                    <a:pt x="0" y="0"/>
                  </a:moveTo>
                  <a:lnTo>
                    <a:pt x="681" y="123"/>
                  </a:lnTo>
                  <a:lnTo>
                    <a:pt x="247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41" name="Freeform 557"/>
            <p:cNvSpPr>
              <a:spLocks/>
            </p:cNvSpPr>
            <p:nvPr/>
          </p:nvSpPr>
          <p:spPr bwMode="auto">
            <a:xfrm>
              <a:off x="3337" y="2206"/>
              <a:ext cx="49" cy="10"/>
            </a:xfrm>
            <a:custGeom>
              <a:avLst/>
              <a:gdLst>
                <a:gd name="T0" fmla="*/ 0 w 681"/>
                <a:gd name="T1" fmla="*/ 0 h 123"/>
                <a:gd name="T2" fmla="*/ 49 w 681"/>
                <a:gd name="T3" fmla="*/ 10 h 123"/>
                <a:gd name="T4" fmla="*/ 18 w 681"/>
                <a:gd name="T5" fmla="*/ 9 h 123"/>
                <a:gd name="T6" fmla="*/ 0 w 681"/>
                <a:gd name="T7" fmla="*/ 0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1"/>
                <a:gd name="T13" fmla="*/ 0 h 123"/>
                <a:gd name="T14" fmla="*/ 681 w 681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1" h="123">
                  <a:moveTo>
                    <a:pt x="0" y="0"/>
                  </a:moveTo>
                  <a:lnTo>
                    <a:pt x="681" y="123"/>
                  </a:lnTo>
                  <a:lnTo>
                    <a:pt x="247" y="11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42" name="Freeform 558"/>
            <p:cNvSpPr>
              <a:spLocks/>
            </p:cNvSpPr>
            <p:nvPr/>
          </p:nvSpPr>
          <p:spPr bwMode="auto">
            <a:xfrm>
              <a:off x="3317" y="2196"/>
              <a:ext cx="69" cy="20"/>
            </a:xfrm>
            <a:custGeom>
              <a:avLst/>
              <a:gdLst>
                <a:gd name="T0" fmla="*/ 0 w 961"/>
                <a:gd name="T1" fmla="*/ 0 h 258"/>
                <a:gd name="T2" fmla="*/ 69 w 961"/>
                <a:gd name="T3" fmla="*/ 20 h 258"/>
                <a:gd name="T4" fmla="*/ 20 w 961"/>
                <a:gd name="T5" fmla="*/ 10 h 258"/>
                <a:gd name="T6" fmla="*/ 0 w 961"/>
                <a:gd name="T7" fmla="*/ 0 h 2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1"/>
                <a:gd name="T13" fmla="*/ 0 h 258"/>
                <a:gd name="T14" fmla="*/ 961 w 961"/>
                <a:gd name="T15" fmla="*/ 258 h 2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1" h="258">
                  <a:moveTo>
                    <a:pt x="0" y="0"/>
                  </a:moveTo>
                  <a:lnTo>
                    <a:pt x="961" y="258"/>
                  </a:lnTo>
                  <a:lnTo>
                    <a:pt x="28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43" name="Freeform 559"/>
            <p:cNvSpPr>
              <a:spLocks/>
            </p:cNvSpPr>
            <p:nvPr/>
          </p:nvSpPr>
          <p:spPr bwMode="auto">
            <a:xfrm>
              <a:off x="3317" y="2196"/>
              <a:ext cx="69" cy="20"/>
            </a:xfrm>
            <a:custGeom>
              <a:avLst/>
              <a:gdLst>
                <a:gd name="T0" fmla="*/ 0 w 961"/>
                <a:gd name="T1" fmla="*/ 0 h 258"/>
                <a:gd name="T2" fmla="*/ 69 w 961"/>
                <a:gd name="T3" fmla="*/ 20 h 258"/>
                <a:gd name="T4" fmla="*/ 20 w 961"/>
                <a:gd name="T5" fmla="*/ 10 h 258"/>
                <a:gd name="T6" fmla="*/ 0 w 961"/>
                <a:gd name="T7" fmla="*/ 0 h 2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1"/>
                <a:gd name="T13" fmla="*/ 0 h 258"/>
                <a:gd name="T14" fmla="*/ 961 w 961"/>
                <a:gd name="T15" fmla="*/ 258 h 2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1" h="258">
                  <a:moveTo>
                    <a:pt x="0" y="0"/>
                  </a:moveTo>
                  <a:lnTo>
                    <a:pt x="961" y="258"/>
                  </a:lnTo>
                  <a:lnTo>
                    <a:pt x="280" y="13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44" name="Freeform 560"/>
            <p:cNvSpPr>
              <a:spLocks/>
            </p:cNvSpPr>
            <p:nvPr/>
          </p:nvSpPr>
          <p:spPr bwMode="auto">
            <a:xfrm>
              <a:off x="3317" y="2196"/>
              <a:ext cx="69" cy="20"/>
            </a:xfrm>
            <a:custGeom>
              <a:avLst/>
              <a:gdLst>
                <a:gd name="T0" fmla="*/ 52 w 961"/>
                <a:gd name="T1" fmla="*/ 0 h 262"/>
                <a:gd name="T2" fmla="*/ 69 w 961"/>
                <a:gd name="T3" fmla="*/ 20 h 262"/>
                <a:gd name="T4" fmla="*/ 0 w 961"/>
                <a:gd name="T5" fmla="*/ 0 h 262"/>
                <a:gd name="T6" fmla="*/ 52 w 961"/>
                <a:gd name="T7" fmla="*/ 0 h 2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1"/>
                <a:gd name="T13" fmla="*/ 0 h 262"/>
                <a:gd name="T14" fmla="*/ 961 w 961"/>
                <a:gd name="T15" fmla="*/ 262 h 2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1" h="262">
                  <a:moveTo>
                    <a:pt x="723" y="0"/>
                  </a:moveTo>
                  <a:lnTo>
                    <a:pt x="961" y="262"/>
                  </a:lnTo>
                  <a:lnTo>
                    <a:pt x="0" y="4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45" name="Freeform 561"/>
            <p:cNvSpPr>
              <a:spLocks/>
            </p:cNvSpPr>
            <p:nvPr/>
          </p:nvSpPr>
          <p:spPr bwMode="auto">
            <a:xfrm>
              <a:off x="3317" y="2196"/>
              <a:ext cx="69" cy="20"/>
            </a:xfrm>
            <a:custGeom>
              <a:avLst/>
              <a:gdLst>
                <a:gd name="T0" fmla="*/ 52 w 961"/>
                <a:gd name="T1" fmla="*/ 0 h 262"/>
                <a:gd name="T2" fmla="*/ 69 w 961"/>
                <a:gd name="T3" fmla="*/ 20 h 262"/>
                <a:gd name="T4" fmla="*/ 0 w 961"/>
                <a:gd name="T5" fmla="*/ 0 h 262"/>
                <a:gd name="T6" fmla="*/ 52 w 961"/>
                <a:gd name="T7" fmla="*/ 0 h 2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1"/>
                <a:gd name="T13" fmla="*/ 0 h 262"/>
                <a:gd name="T14" fmla="*/ 961 w 961"/>
                <a:gd name="T15" fmla="*/ 262 h 2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1" h="262">
                  <a:moveTo>
                    <a:pt x="723" y="0"/>
                  </a:moveTo>
                  <a:lnTo>
                    <a:pt x="961" y="262"/>
                  </a:lnTo>
                  <a:lnTo>
                    <a:pt x="0" y="4"/>
                  </a:lnTo>
                  <a:lnTo>
                    <a:pt x="72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46" name="Freeform 562"/>
            <p:cNvSpPr>
              <a:spLocks/>
            </p:cNvSpPr>
            <p:nvPr/>
          </p:nvSpPr>
          <p:spPr bwMode="auto">
            <a:xfrm>
              <a:off x="3317" y="2183"/>
              <a:ext cx="52" cy="13"/>
            </a:xfrm>
            <a:custGeom>
              <a:avLst/>
              <a:gdLst>
                <a:gd name="T0" fmla="*/ 28 w 723"/>
                <a:gd name="T1" fmla="*/ 0 h 162"/>
                <a:gd name="T2" fmla="*/ 52 w 723"/>
                <a:gd name="T3" fmla="*/ 13 h 162"/>
                <a:gd name="T4" fmla="*/ 0 w 723"/>
                <a:gd name="T5" fmla="*/ 13 h 162"/>
                <a:gd name="T6" fmla="*/ 28 w 723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3"/>
                <a:gd name="T13" fmla="*/ 0 h 162"/>
                <a:gd name="T14" fmla="*/ 723 w 72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3" h="162">
                  <a:moveTo>
                    <a:pt x="386" y="0"/>
                  </a:moveTo>
                  <a:lnTo>
                    <a:pt x="723" y="158"/>
                  </a:lnTo>
                  <a:lnTo>
                    <a:pt x="0" y="162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47" name="Freeform 563"/>
            <p:cNvSpPr>
              <a:spLocks/>
            </p:cNvSpPr>
            <p:nvPr/>
          </p:nvSpPr>
          <p:spPr bwMode="auto">
            <a:xfrm>
              <a:off x="3317" y="2183"/>
              <a:ext cx="52" cy="13"/>
            </a:xfrm>
            <a:custGeom>
              <a:avLst/>
              <a:gdLst>
                <a:gd name="T0" fmla="*/ 28 w 723"/>
                <a:gd name="T1" fmla="*/ 0 h 162"/>
                <a:gd name="T2" fmla="*/ 52 w 723"/>
                <a:gd name="T3" fmla="*/ 13 h 162"/>
                <a:gd name="T4" fmla="*/ 0 w 723"/>
                <a:gd name="T5" fmla="*/ 13 h 162"/>
                <a:gd name="T6" fmla="*/ 28 w 723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3"/>
                <a:gd name="T13" fmla="*/ 0 h 162"/>
                <a:gd name="T14" fmla="*/ 723 w 72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3" h="162">
                  <a:moveTo>
                    <a:pt x="386" y="0"/>
                  </a:moveTo>
                  <a:lnTo>
                    <a:pt x="723" y="158"/>
                  </a:lnTo>
                  <a:lnTo>
                    <a:pt x="0" y="162"/>
                  </a:lnTo>
                  <a:lnTo>
                    <a:pt x="38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48" name="Freeform 564"/>
            <p:cNvSpPr>
              <a:spLocks/>
            </p:cNvSpPr>
            <p:nvPr/>
          </p:nvSpPr>
          <p:spPr bwMode="auto">
            <a:xfrm>
              <a:off x="3301" y="2180"/>
              <a:ext cx="44" cy="16"/>
            </a:xfrm>
            <a:custGeom>
              <a:avLst/>
              <a:gdLst>
                <a:gd name="T0" fmla="*/ 0 w 613"/>
                <a:gd name="T1" fmla="*/ 0 h 203"/>
                <a:gd name="T2" fmla="*/ 44 w 613"/>
                <a:gd name="T3" fmla="*/ 3 h 203"/>
                <a:gd name="T4" fmla="*/ 16 w 613"/>
                <a:gd name="T5" fmla="*/ 16 h 203"/>
                <a:gd name="T6" fmla="*/ 0 w 613"/>
                <a:gd name="T7" fmla="*/ 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3"/>
                <a:gd name="T13" fmla="*/ 0 h 203"/>
                <a:gd name="T14" fmla="*/ 613 w 613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3" h="203">
                  <a:moveTo>
                    <a:pt x="0" y="0"/>
                  </a:moveTo>
                  <a:lnTo>
                    <a:pt x="613" y="41"/>
                  </a:lnTo>
                  <a:lnTo>
                    <a:pt x="227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49" name="Freeform 565"/>
            <p:cNvSpPr>
              <a:spLocks/>
            </p:cNvSpPr>
            <p:nvPr/>
          </p:nvSpPr>
          <p:spPr bwMode="auto">
            <a:xfrm>
              <a:off x="3301" y="2180"/>
              <a:ext cx="44" cy="16"/>
            </a:xfrm>
            <a:custGeom>
              <a:avLst/>
              <a:gdLst>
                <a:gd name="T0" fmla="*/ 0 w 613"/>
                <a:gd name="T1" fmla="*/ 0 h 203"/>
                <a:gd name="T2" fmla="*/ 44 w 613"/>
                <a:gd name="T3" fmla="*/ 3 h 203"/>
                <a:gd name="T4" fmla="*/ 16 w 613"/>
                <a:gd name="T5" fmla="*/ 16 h 203"/>
                <a:gd name="T6" fmla="*/ 0 w 613"/>
                <a:gd name="T7" fmla="*/ 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3"/>
                <a:gd name="T13" fmla="*/ 0 h 203"/>
                <a:gd name="T14" fmla="*/ 613 w 613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3" h="203">
                  <a:moveTo>
                    <a:pt x="0" y="0"/>
                  </a:moveTo>
                  <a:lnTo>
                    <a:pt x="613" y="41"/>
                  </a:lnTo>
                  <a:lnTo>
                    <a:pt x="227" y="20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50" name="Freeform 566"/>
            <p:cNvSpPr>
              <a:spLocks/>
            </p:cNvSpPr>
            <p:nvPr/>
          </p:nvSpPr>
          <p:spPr bwMode="auto">
            <a:xfrm>
              <a:off x="3301" y="2176"/>
              <a:ext cx="44" cy="7"/>
            </a:xfrm>
            <a:custGeom>
              <a:avLst/>
              <a:gdLst>
                <a:gd name="T0" fmla="*/ 30 w 613"/>
                <a:gd name="T1" fmla="*/ 0 h 94"/>
                <a:gd name="T2" fmla="*/ 44 w 613"/>
                <a:gd name="T3" fmla="*/ 7 h 94"/>
                <a:gd name="T4" fmla="*/ 0 w 613"/>
                <a:gd name="T5" fmla="*/ 4 h 94"/>
                <a:gd name="T6" fmla="*/ 30 w 613"/>
                <a:gd name="T7" fmla="*/ 0 h 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3"/>
                <a:gd name="T13" fmla="*/ 0 h 94"/>
                <a:gd name="T14" fmla="*/ 613 w 613"/>
                <a:gd name="T15" fmla="*/ 94 h 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3" h="94">
                  <a:moveTo>
                    <a:pt x="420" y="0"/>
                  </a:moveTo>
                  <a:lnTo>
                    <a:pt x="613" y="94"/>
                  </a:lnTo>
                  <a:lnTo>
                    <a:pt x="0" y="53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51" name="Freeform 567"/>
            <p:cNvSpPr>
              <a:spLocks/>
            </p:cNvSpPr>
            <p:nvPr/>
          </p:nvSpPr>
          <p:spPr bwMode="auto">
            <a:xfrm>
              <a:off x="3301" y="2176"/>
              <a:ext cx="44" cy="7"/>
            </a:xfrm>
            <a:custGeom>
              <a:avLst/>
              <a:gdLst>
                <a:gd name="T0" fmla="*/ 30 w 613"/>
                <a:gd name="T1" fmla="*/ 0 h 94"/>
                <a:gd name="T2" fmla="*/ 44 w 613"/>
                <a:gd name="T3" fmla="*/ 7 h 94"/>
                <a:gd name="T4" fmla="*/ 0 w 613"/>
                <a:gd name="T5" fmla="*/ 4 h 94"/>
                <a:gd name="T6" fmla="*/ 30 w 613"/>
                <a:gd name="T7" fmla="*/ 0 h 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3"/>
                <a:gd name="T13" fmla="*/ 0 h 94"/>
                <a:gd name="T14" fmla="*/ 613 w 613"/>
                <a:gd name="T15" fmla="*/ 94 h 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3" h="94">
                  <a:moveTo>
                    <a:pt x="420" y="0"/>
                  </a:moveTo>
                  <a:lnTo>
                    <a:pt x="613" y="94"/>
                  </a:lnTo>
                  <a:lnTo>
                    <a:pt x="0" y="53"/>
                  </a:lnTo>
                  <a:lnTo>
                    <a:pt x="42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52" name="Freeform 568"/>
            <p:cNvSpPr>
              <a:spLocks/>
            </p:cNvSpPr>
            <p:nvPr/>
          </p:nvSpPr>
          <p:spPr bwMode="auto">
            <a:xfrm>
              <a:off x="3301" y="2165"/>
              <a:ext cx="30" cy="15"/>
            </a:xfrm>
            <a:custGeom>
              <a:avLst/>
              <a:gdLst>
                <a:gd name="T0" fmla="*/ 18 w 420"/>
                <a:gd name="T1" fmla="*/ 0 h 199"/>
                <a:gd name="T2" fmla="*/ 30 w 420"/>
                <a:gd name="T3" fmla="*/ 11 h 199"/>
                <a:gd name="T4" fmla="*/ 0 w 420"/>
                <a:gd name="T5" fmla="*/ 15 h 199"/>
                <a:gd name="T6" fmla="*/ 18 w 420"/>
                <a:gd name="T7" fmla="*/ 0 h 1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0"/>
                <a:gd name="T13" fmla="*/ 0 h 199"/>
                <a:gd name="T14" fmla="*/ 420 w 420"/>
                <a:gd name="T15" fmla="*/ 199 h 1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0" h="199">
                  <a:moveTo>
                    <a:pt x="258" y="0"/>
                  </a:moveTo>
                  <a:lnTo>
                    <a:pt x="420" y="146"/>
                  </a:lnTo>
                  <a:lnTo>
                    <a:pt x="0" y="199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53" name="Freeform 569"/>
            <p:cNvSpPr>
              <a:spLocks/>
            </p:cNvSpPr>
            <p:nvPr/>
          </p:nvSpPr>
          <p:spPr bwMode="auto">
            <a:xfrm>
              <a:off x="3301" y="2165"/>
              <a:ext cx="30" cy="15"/>
            </a:xfrm>
            <a:custGeom>
              <a:avLst/>
              <a:gdLst>
                <a:gd name="T0" fmla="*/ 18 w 420"/>
                <a:gd name="T1" fmla="*/ 0 h 199"/>
                <a:gd name="T2" fmla="*/ 30 w 420"/>
                <a:gd name="T3" fmla="*/ 11 h 199"/>
                <a:gd name="T4" fmla="*/ 0 w 420"/>
                <a:gd name="T5" fmla="*/ 15 h 199"/>
                <a:gd name="T6" fmla="*/ 18 w 420"/>
                <a:gd name="T7" fmla="*/ 0 h 1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0"/>
                <a:gd name="T13" fmla="*/ 0 h 199"/>
                <a:gd name="T14" fmla="*/ 420 w 420"/>
                <a:gd name="T15" fmla="*/ 199 h 1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0" h="199">
                  <a:moveTo>
                    <a:pt x="258" y="0"/>
                  </a:moveTo>
                  <a:lnTo>
                    <a:pt x="420" y="146"/>
                  </a:lnTo>
                  <a:lnTo>
                    <a:pt x="0" y="199"/>
                  </a:lnTo>
                  <a:lnTo>
                    <a:pt x="25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54" name="Freeform 570"/>
            <p:cNvSpPr>
              <a:spLocks/>
            </p:cNvSpPr>
            <p:nvPr/>
          </p:nvSpPr>
          <p:spPr bwMode="auto">
            <a:xfrm>
              <a:off x="3288" y="2160"/>
              <a:ext cx="31" cy="20"/>
            </a:xfrm>
            <a:custGeom>
              <a:avLst/>
              <a:gdLst>
                <a:gd name="T0" fmla="*/ 0 w 434"/>
                <a:gd name="T1" fmla="*/ 0 h 259"/>
                <a:gd name="T2" fmla="*/ 31 w 434"/>
                <a:gd name="T3" fmla="*/ 5 h 259"/>
                <a:gd name="T4" fmla="*/ 13 w 434"/>
                <a:gd name="T5" fmla="*/ 20 h 259"/>
                <a:gd name="T6" fmla="*/ 0 w 434"/>
                <a:gd name="T7" fmla="*/ 0 h 2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4"/>
                <a:gd name="T13" fmla="*/ 0 h 259"/>
                <a:gd name="T14" fmla="*/ 434 w 434"/>
                <a:gd name="T15" fmla="*/ 259 h 2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4" h="259">
                  <a:moveTo>
                    <a:pt x="0" y="0"/>
                  </a:moveTo>
                  <a:lnTo>
                    <a:pt x="434" y="60"/>
                  </a:lnTo>
                  <a:lnTo>
                    <a:pt x="176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55" name="Freeform 571"/>
            <p:cNvSpPr>
              <a:spLocks/>
            </p:cNvSpPr>
            <p:nvPr/>
          </p:nvSpPr>
          <p:spPr bwMode="auto">
            <a:xfrm>
              <a:off x="3288" y="2160"/>
              <a:ext cx="31" cy="20"/>
            </a:xfrm>
            <a:custGeom>
              <a:avLst/>
              <a:gdLst>
                <a:gd name="T0" fmla="*/ 0 w 434"/>
                <a:gd name="T1" fmla="*/ 0 h 259"/>
                <a:gd name="T2" fmla="*/ 31 w 434"/>
                <a:gd name="T3" fmla="*/ 5 h 259"/>
                <a:gd name="T4" fmla="*/ 13 w 434"/>
                <a:gd name="T5" fmla="*/ 20 h 259"/>
                <a:gd name="T6" fmla="*/ 0 w 434"/>
                <a:gd name="T7" fmla="*/ 0 h 2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4"/>
                <a:gd name="T13" fmla="*/ 0 h 259"/>
                <a:gd name="T14" fmla="*/ 434 w 434"/>
                <a:gd name="T15" fmla="*/ 259 h 2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4" h="259">
                  <a:moveTo>
                    <a:pt x="0" y="0"/>
                  </a:moveTo>
                  <a:lnTo>
                    <a:pt x="434" y="60"/>
                  </a:lnTo>
                  <a:lnTo>
                    <a:pt x="176" y="25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56" name="Freeform 572"/>
            <p:cNvSpPr>
              <a:spLocks/>
            </p:cNvSpPr>
            <p:nvPr/>
          </p:nvSpPr>
          <p:spPr bwMode="auto">
            <a:xfrm>
              <a:off x="3288" y="2149"/>
              <a:ext cx="31" cy="16"/>
            </a:xfrm>
            <a:custGeom>
              <a:avLst/>
              <a:gdLst>
                <a:gd name="T0" fmla="*/ 21 w 434"/>
                <a:gd name="T1" fmla="*/ 0 h 201"/>
                <a:gd name="T2" fmla="*/ 31 w 434"/>
                <a:gd name="T3" fmla="*/ 16 h 201"/>
                <a:gd name="T4" fmla="*/ 0 w 434"/>
                <a:gd name="T5" fmla="*/ 11 h 201"/>
                <a:gd name="T6" fmla="*/ 21 w 434"/>
                <a:gd name="T7" fmla="*/ 0 h 2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4"/>
                <a:gd name="T13" fmla="*/ 0 h 201"/>
                <a:gd name="T14" fmla="*/ 434 w 434"/>
                <a:gd name="T15" fmla="*/ 201 h 2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4" h="201">
                  <a:moveTo>
                    <a:pt x="296" y="0"/>
                  </a:moveTo>
                  <a:lnTo>
                    <a:pt x="434" y="201"/>
                  </a:lnTo>
                  <a:lnTo>
                    <a:pt x="0" y="141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57" name="Freeform 573"/>
            <p:cNvSpPr>
              <a:spLocks/>
            </p:cNvSpPr>
            <p:nvPr/>
          </p:nvSpPr>
          <p:spPr bwMode="auto">
            <a:xfrm>
              <a:off x="3288" y="2149"/>
              <a:ext cx="31" cy="16"/>
            </a:xfrm>
            <a:custGeom>
              <a:avLst/>
              <a:gdLst>
                <a:gd name="T0" fmla="*/ 21 w 434"/>
                <a:gd name="T1" fmla="*/ 0 h 201"/>
                <a:gd name="T2" fmla="*/ 31 w 434"/>
                <a:gd name="T3" fmla="*/ 16 h 201"/>
                <a:gd name="T4" fmla="*/ 0 w 434"/>
                <a:gd name="T5" fmla="*/ 11 h 201"/>
                <a:gd name="T6" fmla="*/ 21 w 434"/>
                <a:gd name="T7" fmla="*/ 0 h 2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4"/>
                <a:gd name="T13" fmla="*/ 0 h 201"/>
                <a:gd name="T14" fmla="*/ 434 w 434"/>
                <a:gd name="T15" fmla="*/ 201 h 2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4" h="201">
                  <a:moveTo>
                    <a:pt x="296" y="0"/>
                  </a:moveTo>
                  <a:lnTo>
                    <a:pt x="434" y="201"/>
                  </a:lnTo>
                  <a:lnTo>
                    <a:pt x="0" y="141"/>
                  </a:lnTo>
                  <a:lnTo>
                    <a:pt x="29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58" name="Freeform 574"/>
            <p:cNvSpPr>
              <a:spLocks/>
            </p:cNvSpPr>
            <p:nvPr/>
          </p:nvSpPr>
          <p:spPr bwMode="auto">
            <a:xfrm>
              <a:off x="3279" y="2137"/>
              <a:ext cx="30" cy="23"/>
            </a:xfrm>
            <a:custGeom>
              <a:avLst/>
              <a:gdLst>
                <a:gd name="T0" fmla="*/ 0 w 424"/>
                <a:gd name="T1" fmla="*/ 0 h 302"/>
                <a:gd name="T2" fmla="*/ 30 w 424"/>
                <a:gd name="T3" fmla="*/ 12 h 302"/>
                <a:gd name="T4" fmla="*/ 9 w 424"/>
                <a:gd name="T5" fmla="*/ 23 h 302"/>
                <a:gd name="T6" fmla="*/ 0 w 424"/>
                <a:gd name="T7" fmla="*/ 0 h 3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4"/>
                <a:gd name="T13" fmla="*/ 0 h 302"/>
                <a:gd name="T14" fmla="*/ 424 w 424"/>
                <a:gd name="T15" fmla="*/ 302 h 3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4" h="302">
                  <a:moveTo>
                    <a:pt x="0" y="0"/>
                  </a:moveTo>
                  <a:lnTo>
                    <a:pt x="424" y="161"/>
                  </a:lnTo>
                  <a:lnTo>
                    <a:pt x="128" y="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59" name="Freeform 575"/>
            <p:cNvSpPr>
              <a:spLocks/>
            </p:cNvSpPr>
            <p:nvPr/>
          </p:nvSpPr>
          <p:spPr bwMode="auto">
            <a:xfrm>
              <a:off x="3279" y="2137"/>
              <a:ext cx="30" cy="23"/>
            </a:xfrm>
            <a:custGeom>
              <a:avLst/>
              <a:gdLst>
                <a:gd name="T0" fmla="*/ 0 w 424"/>
                <a:gd name="T1" fmla="*/ 0 h 302"/>
                <a:gd name="T2" fmla="*/ 30 w 424"/>
                <a:gd name="T3" fmla="*/ 12 h 302"/>
                <a:gd name="T4" fmla="*/ 9 w 424"/>
                <a:gd name="T5" fmla="*/ 23 h 302"/>
                <a:gd name="T6" fmla="*/ 0 w 424"/>
                <a:gd name="T7" fmla="*/ 0 h 3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4"/>
                <a:gd name="T13" fmla="*/ 0 h 302"/>
                <a:gd name="T14" fmla="*/ 424 w 424"/>
                <a:gd name="T15" fmla="*/ 302 h 3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4" h="302">
                  <a:moveTo>
                    <a:pt x="0" y="0"/>
                  </a:moveTo>
                  <a:lnTo>
                    <a:pt x="424" y="161"/>
                  </a:lnTo>
                  <a:lnTo>
                    <a:pt x="128" y="30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60" name="Freeform 576"/>
            <p:cNvSpPr>
              <a:spLocks/>
            </p:cNvSpPr>
            <p:nvPr/>
          </p:nvSpPr>
          <p:spPr bwMode="auto">
            <a:xfrm>
              <a:off x="3946" y="2130"/>
              <a:ext cx="43" cy="109"/>
            </a:xfrm>
            <a:custGeom>
              <a:avLst/>
              <a:gdLst>
                <a:gd name="T0" fmla="*/ 0 w 593"/>
                <a:gd name="T1" fmla="*/ 0 h 1418"/>
                <a:gd name="T2" fmla="*/ 43 w 593"/>
                <a:gd name="T3" fmla="*/ 106 h 1418"/>
                <a:gd name="T4" fmla="*/ 19 w 593"/>
                <a:gd name="T5" fmla="*/ 109 h 1418"/>
                <a:gd name="T6" fmla="*/ 0 w 593"/>
                <a:gd name="T7" fmla="*/ 0 h 1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3"/>
                <a:gd name="T13" fmla="*/ 0 h 1418"/>
                <a:gd name="T14" fmla="*/ 593 w 593"/>
                <a:gd name="T15" fmla="*/ 1418 h 1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3" h="1418">
                  <a:moveTo>
                    <a:pt x="0" y="0"/>
                  </a:moveTo>
                  <a:lnTo>
                    <a:pt x="593" y="1380"/>
                  </a:lnTo>
                  <a:lnTo>
                    <a:pt x="263" y="1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61" name="Freeform 577"/>
            <p:cNvSpPr>
              <a:spLocks/>
            </p:cNvSpPr>
            <p:nvPr/>
          </p:nvSpPr>
          <p:spPr bwMode="auto">
            <a:xfrm>
              <a:off x="3946" y="2130"/>
              <a:ext cx="43" cy="109"/>
            </a:xfrm>
            <a:custGeom>
              <a:avLst/>
              <a:gdLst>
                <a:gd name="T0" fmla="*/ 0 w 593"/>
                <a:gd name="T1" fmla="*/ 0 h 1418"/>
                <a:gd name="T2" fmla="*/ 43 w 593"/>
                <a:gd name="T3" fmla="*/ 106 h 1418"/>
                <a:gd name="T4" fmla="*/ 19 w 593"/>
                <a:gd name="T5" fmla="*/ 109 h 1418"/>
                <a:gd name="T6" fmla="*/ 0 w 593"/>
                <a:gd name="T7" fmla="*/ 0 h 1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3"/>
                <a:gd name="T13" fmla="*/ 0 h 1418"/>
                <a:gd name="T14" fmla="*/ 593 w 593"/>
                <a:gd name="T15" fmla="*/ 1418 h 1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3" h="1418">
                  <a:moveTo>
                    <a:pt x="0" y="0"/>
                  </a:moveTo>
                  <a:lnTo>
                    <a:pt x="593" y="1380"/>
                  </a:lnTo>
                  <a:lnTo>
                    <a:pt x="263" y="141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62" name="Freeform 578"/>
            <p:cNvSpPr>
              <a:spLocks/>
            </p:cNvSpPr>
            <p:nvPr/>
          </p:nvSpPr>
          <p:spPr bwMode="auto">
            <a:xfrm>
              <a:off x="3279" y="2130"/>
              <a:ext cx="30" cy="19"/>
            </a:xfrm>
            <a:custGeom>
              <a:avLst/>
              <a:gdLst>
                <a:gd name="T0" fmla="*/ 22 w 424"/>
                <a:gd name="T1" fmla="*/ 0 h 253"/>
                <a:gd name="T2" fmla="*/ 30 w 424"/>
                <a:gd name="T3" fmla="*/ 19 h 253"/>
                <a:gd name="T4" fmla="*/ 0 w 424"/>
                <a:gd name="T5" fmla="*/ 7 h 253"/>
                <a:gd name="T6" fmla="*/ 22 w 424"/>
                <a:gd name="T7" fmla="*/ 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4"/>
                <a:gd name="T13" fmla="*/ 0 h 253"/>
                <a:gd name="T14" fmla="*/ 424 w 424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4" h="253">
                  <a:moveTo>
                    <a:pt x="317" y="0"/>
                  </a:moveTo>
                  <a:lnTo>
                    <a:pt x="424" y="253"/>
                  </a:lnTo>
                  <a:lnTo>
                    <a:pt x="0" y="9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63" name="Freeform 579"/>
            <p:cNvSpPr>
              <a:spLocks/>
            </p:cNvSpPr>
            <p:nvPr/>
          </p:nvSpPr>
          <p:spPr bwMode="auto">
            <a:xfrm>
              <a:off x="3279" y="2130"/>
              <a:ext cx="30" cy="19"/>
            </a:xfrm>
            <a:custGeom>
              <a:avLst/>
              <a:gdLst>
                <a:gd name="T0" fmla="*/ 22 w 424"/>
                <a:gd name="T1" fmla="*/ 0 h 253"/>
                <a:gd name="T2" fmla="*/ 30 w 424"/>
                <a:gd name="T3" fmla="*/ 19 h 253"/>
                <a:gd name="T4" fmla="*/ 0 w 424"/>
                <a:gd name="T5" fmla="*/ 7 h 253"/>
                <a:gd name="T6" fmla="*/ 22 w 424"/>
                <a:gd name="T7" fmla="*/ 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4"/>
                <a:gd name="T13" fmla="*/ 0 h 253"/>
                <a:gd name="T14" fmla="*/ 424 w 424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4" h="253">
                  <a:moveTo>
                    <a:pt x="317" y="0"/>
                  </a:moveTo>
                  <a:lnTo>
                    <a:pt x="424" y="253"/>
                  </a:lnTo>
                  <a:lnTo>
                    <a:pt x="0" y="92"/>
                  </a:lnTo>
                  <a:lnTo>
                    <a:pt x="3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64" name="Freeform 580"/>
            <p:cNvSpPr>
              <a:spLocks/>
            </p:cNvSpPr>
            <p:nvPr/>
          </p:nvSpPr>
          <p:spPr bwMode="auto">
            <a:xfrm>
              <a:off x="3946" y="2125"/>
              <a:ext cx="43" cy="111"/>
            </a:xfrm>
            <a:custGeom>
              <a:avLst/>
              <a:gdLst>
                <a:gd name="T0" fmla="*/ 23 w 593"/>
                <a:gd name="T1" fmla="*/ 0 h 1450"/>
                <a:gd name="T2" fmla="*/ 43 w 593"/>
                <a:gd name="T3" fmla="*/ 111 h 1450"/>
                <a:gd name="T4" fmla="*/ 0 w 593"/>
                <a:gd name="T5" fmla="*/ 5 h 1450"/>
                <a:gd name="T6" fmla="*/ 23 w 593"/>
                <a:gd name="T7" fmla="*/ 0 h 14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3"/>
                <a:gd name="T13" fmla="*/ 0 h 1450"/>
                <a:gd name="T14" fmla="*/ 593 w 593"/>
                <a:gd name="T15" fmla="*/ 1450 h 14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3" h="1450">
                  <a:moveTo>
                    <a:pt x="324" y="0"/>
                  </a:moveTo>
                  <a:lnTo>
                    <a:pt x="593" y="1450"/>
                  </a:lnTo>
                  <a:lnTo>
                    <a:pt x="0" y="7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65" name="Freeform 581"/>
            <p:cNvSpPr>
              <a:spLocks/>
            </p:cNvSpPr>
            <p:nvPr/>
          </p:nvSpPr>
          <p:spPr bwMode="auto">
            <a:xfrm>
              <a:off x="3946" y="2125"/>
              <a:ext cx="43" cy="111"/>
            </a:xfrm>
            <a:custGeom>
              <a:avLst/>
              <a:gdLst>
                <a:gd name="T0" fmla="*/ 23 w 593"/>
                <a:gd name="T1" fmla="*/ 0 h 1450"/>
                <a:gd name="T2" fmla="*/ 43 w 593"/>
                <a:gd name="T3" fmla="*/ 111 h 1450"/>
                <a:gd name="T4" fmla="*/ 0 w 593"/>
                <a:gd name="T5" fmla="*/ 5 h 1450"/>
                <a:gd name="T6" fmla="*/ 23 w 593"/>
                <a:gd name="T7" fmla="*/ 0 h 14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3"/>
                <a:gd name="T13" fmla="*/ 0 h 1450"/>
                <a:gd name="T14" fmla="*/ 593 w 593"/>
                <a:gd name="T15" fmla="*/ 1450 h 14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3" h="1450">
                  <a:moveTo>
                    <a:pt x="324" y="0"/>
                  </a:moveTo>
                  <a:lnTo>
                    <a:pt x="593" y="1450"/>
                  </a:lnTo>
                  <a:lnTo>
                    <a:pt x="0" y="70"/>
                  </a:lnTo>
                  <a:lnTo>
                    <a:pt x="3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66" name="Freeform 582"/>
            <p:cNvSpPr>
              <a:spLocks/>
            </p:cNvSpPr>
            <p:nvPr/>
          </p:nvSpPr>
          <p:spPr bwMode="auto">
            <a:xfrm>
              <a:off x="3273" y="2111"/>
              <a:ext cx="29" cy="26"/>
            </a:xfrm>
            <a:custGeom>
              <a:avLst/>
              <a:gdLst>
                <a:gd name="T0" fmla="*/ 0 w 399"/>
                <a:gd name="T1" fmla="*/ 0 h 335"/>
                <a:gd name="T2" fmla="*/ 29 w 399"/>
                <a:gd name="T3" fmla="*/ 19 h 335"/>
                <a:gd name="T4" fmla="*/ 6 w 399"/>
                <a:gd name="T5" fmla="*/ 26 h 335"/>
                <a:gd name="T6" fmla="*/ 0 w 399"/>
                <a:gd name="T7" fmla="*/ 0 h 3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335"/>
                <a:gd name="T14" fmla="*/ 399 w 399"/>
                <a:gd name="T15" fmla="*/ 335 h 3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335">
                  <a:moveTo>
                    <a:pt x="0" y="0"/>
                  </a:moveTo>
                  <a:lnTo>
                    <a:pt x="399" y="243"/>
                  </a:lnTo>
                  <a:lnTo>
                    <a:pt x="82" y="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67" name="Freeform 583"/>
            <p:cNvSpPr>
              <a:spLocks/>
            </p:cNvSpPr>
            <p:nvPr/>
          </p:nvSpPr>
          <p:spPr bwMode="auto">
            <a:xfrm>
              <a:off x="3273" y="2111"/>
              <a:ext cx="29" cy="26"/>
            </a:xfrm>
            <a:custGeom>
              <a:avLst/>
              <a:gdLst>
                <a:gd name="T0" fmla="*/ 0 w 399"/>
                <a:gd name="T1" fmla="*/ 0 h 335"/>
                <a:gd name="T2" fmla="*/ 29 w 399"/>
                <a:gd name="T3" fmla="*/ 19 h 335"/>
                <a:gd name="T4" fmla="*/ 6 w 399"/>
                <a:gd name="T5" fmla="*/ 26 h 335"/>
                <a:gd name="T6" fmla="*/ 0 w 399"/>
                <a:gd name="T7" fmla="*/ 0 h 3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335"/>
                <a:gd name="T14" fmla="*/ 399 w 399"/>
                <a:gd name="T15" fmla="*/ 335 h 3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335">
                  <a:moveTo>
                    <a:pt x="0" y="0"/>
                  </a:moveTo>
                  <a:lnTo>
                    <a:pt x="399" y="243"/>
                  </a:lnTo>
                  <a:lnTo>
                    <a:pt x="82" y="33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68" name="Freeform 584"/>
            <p:cNvSpPr>
              <a:spLocks/>
            </p:cNvSpPr>
            <p:nvPr/>
          </p:nvSpPr>
          <p:spPr bwMode="auto">
            <a:xfrm>
              <a:off x="3271" y="2084"/>
              <a:ext cx="31" cy="46"/>
            </a:xfrm>
            <a:custGeom>
              <a:avLst/>
              <a:gdLst>
                <a:gd name="T0" fmla="*/ 0 w 436"/>
                <a:gd name="T1" fmla="*/ 0 h 597"/>
                <a:gd name="T2" fmla="*/ 31 w 436"/>
                <a:gd name="T3" fmla="*/ 46 h 597"/>
                <a:gd name="T4" fmla="*/ 3 w 436"/>
                <a:gd name="T5" fmla="*/ 27 h 597"/>
                <a:gd name="T6" fmla="*/ 0 w 436"/>
                <a:gd name="T7" fmla="*/ 0 h 5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6"/>
                <a:gd name="T13" fmla="*/ 0 h 597"/>
                <a:gd name="T14" fmla="*/ 436 w 436"/>
                <a:gd name="T15" fmla="*/ 597 h 5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6" h="597">
                  <a:moveTo>
                    <a:pt x="0" y="0"/>
                  </a:moveTo>
                  <a:lnTo>
                    <a:pt x="436" y="597"/>
                  </a:lnTo>
                  <a:lnTo>
                    <a:pt x="37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69" name="Freeform 585"/>
            <p:cNvSpPr>
              <a:spLocks/>
            </p:cNvSpPr>
            <p:nvPr/>
          </p:nvSpPr>
          <p:spPr bwMode="auto">
            <a:xfrm>
              <a:off x="3271" y="2084"/>
              <a:ext cx="31" cy="46"/>
            </a:xfrm>
            <a:custGeom>
              <a:avLst/>
              <a:gdLst>
                <a:gd name="T0" fmla="*/ 0 w 436"/>
                <a:gd name="T1" fmla="*/ 0 h 597"/>
                <a:gd name="T2" fmla="*/ 31 w 436"/>
                <a:gd name="T3" fmla="*/ 46 h 597"/>
                <a:gd name="T4" fmla="*/ 3 w 436"/>
                <a:gd name="T5" fmla="*/ 27 h 597"/>
                <a:gd name="T6" fmla="*/ 0 w 436"/>
                <a:gd name="T7" fmla="*/ 0 h 5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6"/>
                <a:gd name="T13" fmla="*/ 0 h 597"/>
                <a:gd name="T14" fmla="*/ 436 w 436"/>
                <a:gd name="T15" fmla="*/ 597 h 5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6" h="597">
                  <a:moveTo>
                    <a:pt x="0" y="0"/>
                  </a:moveTo>
                  <a:lnTo>
                    <a:pt x="436" y="597"/>
                  </a:lnTo>
                  <a:lnTo>
                    <a:pt x="37" y="35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70" name="Freeform 586"/>
            <p:cNvSpPr>
              <a:spLocks/>
            </p:cNvSpPr>
            <p:nvPr/>
          </p:nvSpPr>
          <p:spPr bwMode="auto">
            <a:xfrm>
              <a:off x="3271" y="2083"/>
              <a:ext cx="31" cy="47"/>
            </a:xfrm>
            <a:custGeom>
              <a:avLst/>
              <a:gdLst>
                <a:gd name="T0" fmla="*/ 24 w 436"/>
                <a:gd name="T1" fmla="*/ 0 h 610"/>
                <a:gd name="T2" fmla="*/ 31 w 436"/>
                <a:gd name="T3" fmla="*/ 47 h 610"/>
                <a:gd name="T4" fmla="*/ 0 w 436"/>
                <a:gd name="T5" fmla="*/ 1 h 610"/>
                <a:gd name="T6" fmla="*/ 24 w 436"/>
                <a:gd name="T7" fmla="*/ 0 h 6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6"/>
                <a:gd name="T13" fmla="*/ 0 h 610"/>
                <a:gd name="T14" fmla="*/ 436 w 436"/>
                <a:gd name="T15" fmla="*/ 610 h 6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6" h="610">
                  <a:moveTo>
                    <a:pt x="332" y="0"/>
                  </a:moveTo>
                  <a:lnTo>
                    <a:pt x="436" y="610"/>
                  </a:lnTo>
                  <a:lnTo>
                    <a:pt x="0" y="13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71" name="Freeform 587"/>
            <p:cNvSpPr>
              <a:spLocks/>
            </p:cNvSpPr>
            <p:nvPr/>
          </p:nvSpPr>
          <p:spPr bwMode="auto">
            <a:xfrm>
              <a:off x="3271" y="2083"/>
              <a:ext cx="31" cy="47"/>
            </a:xfrm>
            <a:custGeom>
              <a:avLst/>
              <a:gdLst>
                <a:gd name="T0" fmla="*/ 24 w 436"/>
                <a:gd name="T1" fmla="*/ 0 h 610"/>
                <a:gd name="T2" fmla="*/ 31 w 436"/>
                <a:gd name="T3" fmla="*/ 47 h 610"/>
                <a:gd name="T4" fmla="*/ 0 w 436"/>
                <a:gd name="T5" fmla="*/ 1 h 610"/>
                <a:gd name="T6" fmla="*/ 24 w 436"/>
                <a:gd name="T7" fmla="*/ 0 h 6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6"/>
                <a:gd name="T13" fmla="*/ 0 h 610"/>
                <a:gd name="T14" fmla="*/ 436 w 436"/>
                <a:gd name="T15" fmla="*/ 610 h 6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6" h="610">
                  <a:moveTo>
                    <a:pt x="332" y="0"/>
                  </a:moveTo>
                  <a:lnTo>
                    <a:pt x="436" y="610"/>
                  </a:lnTo>
                  <a:lnTo>
                    <a:pt x="0" y="13"/>
                  </a:lnTo>
                  <a:lnTo>
                    <a:pt x="33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72" name="Freeform 588"/>
            <p:cNvSpPr>
              <a:spLocks/>
            </p:cNvSpPr>
            <p:nvPr/>
          </p:nvSpPr>
          <p:spPr bwMode="auto">
            <a:xfrm>
              <a:off x="3271" y="2033"/>
              <a:ext cx="27" cy="51"/>
            </a:xfrm>
            <a:custGeom>
              <a:avLst/>
              <a:gdLst>
                <a:gd name="T0" fmla="*/ 27 w 377"/>
                <a:gd name="T1" fmla="*/ 0 h 669"/>
                <a:gd name="T2" fmla="*/ 24 w 377"/>
                <a:gd name="T3" fmla="*/ 50 h 669"/>
                <a:gd name="T4" fmla="*/ 0 w 377"/>
                <a:gd name="T5" fmla="*/ 51 h 669"/>
                <a:gd name="T6" fmla="*/ 27 w 377"/>
                <a:gd name="T7" fmla="*/ 0 h 6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7"/>
                <a:gd name="T13" fmla="*/ 0 h 669"/>
                <a:gd name="T14" fmla="*/ 377 w 377"/>
                <a:gd name="T15" fmla="*/ 669 h 6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7" h="669">
                  <a:moveTo>
                    <a:pt x="377" y="0"/>
                  </a:moveTo>
                  <a:lnTo>
                    <a:pt x="332" y="656"/>
                  </a:lnTo>
                  <a:lnTo>
                    <a:pt x="0" y="669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73" name="Freeform 589"/>
            <p:cNvSpPr>
              <a:spLocks/>
            </p:cNvSpPr>
            <p:nvPr/>
          </p:nvSpPr>
          <p:spPr bwMode="auto">
            <a:xfrm>
              <a:off x="3271" y="2033"/>
              <a:ext cx="27" cy="51"/>
            </a:xfrm>
            <a:custGeom>
              <a:avLst/>
              <a:gdLst>
                <a:gd name="T0" fmla="*/ 27 w 377"/>
                <a:gd name="T1" fmla="*/ 0 h 669"/>
                <a:gd name="T2" fmla="*/ 24 w 377"/>
                <a:gd name="T3" fmla="*/ 50 h 669"/>
                <a:gd name="T4" fmla="*/ 0 w 377"/>
                <a:gd name="T5" fmla="*/ 51 h 669"/>
                <a:gd name="T6" fmla="*/ 27 w 377"/>
                <a:gd name="T7" fmla="*/ 0 h 6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7"/>
                <a:gd name="T13" fmla="*/ 0 h 669"/>
                <a:gd name="T14" fmla="*/ 377 w 377"/>
                <a:gd name="T15" fmla="*/ 669 h 6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7" h="669">
                  <a:moveTo>
                    <a:pt x="377" y="0"/>
                  </a:moveTo>
                  <a:lnTo>
                    <a:pt x="332" y="656"/>
                  </a:lnTo>
                  <a:lnTo>
                    <a:pt x="0" y="669"/>
                  </a:lnTo>
                  <a:lnTo>
                    <a:pt x="37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74" name="Freeform 590"/>
            <p:cNvSpPr>
              <a:spLocks/>
            </p:cNvSpPr>
            <p:nvPr/>
          </p:nvSpPr>
          <p:spPr bwMode="auto">
            <a:xfrm>
              <a:off x="3271" y="2029"/>
              <a:ext cx="27" cy="55"/>
            </a:xfrm>
            <a:custGeom>
              <a:avLst/>
              <a:gdLst>
                <a:gd name="T0" fmla="*/ 4 w 377"/>
                <a:gd name="T1" fmla="*/ 0 h 722"/>
                <a:gd name="T2" fmla="*/ 27 w 377"/>
                <a:gd name="T3" fmla="*/ 4 h 722"/>
                <a:gd name="T4" fmla="*/ 0 w 377"/>
                <a:gd name="T5" fmla="*/ 55 h 722"/>
                <a:gd name="T6" fmla="*/ 4 w 377"/>
                <a:gd name="T7" fmla="*/ 0 h 7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7"/>
                <a:gd name="T13" fmla="*/ 0 h 722"/>
                <a:gd name="T14" fmla="*/ 377 w 377"/>
                <a:gd name="T15" fmla="*/ 722 h 7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7" h="722">
                  <a:moveTo>
                    <a:pt x="49" y="0"/>
                  </a:moveTo>
                  <a:lnTo>
                    <a:pt x="377" y="53"/>
                  </a:lnTo>
                  <a:lnTo>
                    <a:pt x="0" y="72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75" name="Freeform 591"/>
            <p:cNvSpPr>
              <a:spLocks/>
            </p:cNvSpPr>
            <p:nvPr/>
          </p:nvSpPr>
          <p:spPr bwMode="auto">
            <a:xfrm>
              <a:off x="3271" y="2029"/>
              <a:ext cx="27" cy="55"/>
            </a:xfrm>
            <a:custGeom>
              <a:avLst/>
              <a:gdLst>
                <a:gd name="T0" fmla="*/ 4 w 377"/>
                <a:gd name="T1" fmla="*/ 0 h 722"/>
                <a:gd name="T2" fmla="*/ 27 w 377"/>
                <a:gd name="T3" fmla="*/ 4 h 722"/>
                <a:gd name="T4" fmla="*/ 0 w 377"/>
                <a:gd name="T5" fmla="*/ 55 h 722"/>
                <a:gd name="T6" fmla="*/ 4 w 377"/>
                <a:gd name="T7" fmla="*/ 0 h 7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7"/>
                <a:gd name="T13" fmla="*/ 0 h 722"/>
                <a:gd name="T14" fmla="*/ 377 w 377"/>
                <a:gd name="T15" fmla="*/ 722 h 7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7" h="722">
                  <a:moveTo>
                    <a:pt x="49" y="0"/>
                  </a:moveTo>
                  <a:lnTo>
                    <a:pt x="377" y="53"/>
                  </a:lnTo>
                  <a:lnTo>
                    <a:pt x="0" y="722"/>
                  </a:lnTo>
                  <a:lnTo>
                    <a:pt x="4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76" name="Freeform 592"/>
            <p:cNvSpPr>
              <a:spLocks/>
            </p:cNvSpPr>
            <p:nvPr/>
          </p:nvSpPr>
          <p:spPr bwMode="auto">
            <a:xfrm>
              <a:off x="3918" y="2025"/>
              <a:ext cx="52" cy="105"/>
            </a:xfrm>
            <a:custGeom>
              <a:avLst/>
              <a:gdLst>
                <a:gd name="T0" fmla="*/ 0 w 729"/>
                <a:gd name="T1" fmla="*/ 0 h 1368"/>
                <a:gd name="T2" fmla="*/ 52 w 729"/>
                <a:gd name="T3" fmla="*/ 100 h 1368"/>
                <a:gd name="T4" fmla="*/ 29 w 729"/>
                <a:gd name="T5" fmla="*/ 105 h 1368"/>
                <a:gd name="T6" fmla="*/ 0 w 729"/>
                <a:gd name="T7" fmla="*/ 0 h 1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9"/>
                <a:gd name="T13" fmla="*/ 0 h 1368"/>
                <a:gd name="T14" fmla="*/ 729 w 729"/>
                <a:gd name="T15" fmla="*/ 1368 h 1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9" h="1368">
                  <a:moveTo>
                    <a:pt x="0" y="0"/>
                  </a:moveTo>
                  <a:lnTo>
                    <a:pt x="729" y="1298"/>
                  </a:lnTo>
                  <a:lnTo>
                    <a:pt x="405" y="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77" name="Freeform 593"/>
            <p:cNvSpPr>
              <a:spLocks/>
            </p:cNvSpPr>
            <p:nvPr/>
          </p:nvSpPr>
          <p:spPr bwMode="auto">
            <a:xfrm>
              <a:off x="3918" y="2025"/>
              <a:ext cx="52" cy="105"/>
            </a:xfrm>
            <a:custGeom>
              <a:avLst/>
              <a:gdLst>
                <a:gd name="T0" fmla="*/ 0 w 729"/>
                <a:gd name="T1" fmla="*/ 0 h 1368"/>
                <a:gd name="T2" fmla="*/ 52 w 729"/>
                <a:gd name="T3" fmla="*/ 100 h 1368"/>
                <a:gd name="T4" fmla="*/ 29 w 729"/>
                <a:gd name="T5" fmla="*/ 105 h 1368"/>
                <a:gd name="T6" fmla="*/ 0 w 729"/>
                <a:gd name="T7" fmla="*/ 0 h 1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9"/>
                <a:gd name="T13" fmla="*/ 0 h 1368"/>
                <a:gd name="T14" fmla="*/ 729 w 729"/>
                <a:gd name="T15" fmla="*/ 1368 h 1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9" h="1368">
                  <a:moveTo>
                    <a:pt x="0" y="0"/>
                  </a:moveTo>
                  <a:lnTo>
                    <a:pt x="729" y="1298"/>
                  </a:lnTo>
                  <a:lnTo>
                    <a:pt x="405" y="136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78" name="Freeform 594"/>
            <p:cNvSpPr>
              <a:spLocks/>
            </p:cNvSpPr>
            <p:nvPr/>
          </p:nvSpPr>
          <p:spPr bwMode="auto">
            <a:xfrm>
              <a:off x="3918" y="2017"/>
              <a:ext cx="52" cy="108"/>
            </a:xfrm>
            <a:custGeom>
              <a:avLst/>
              <a:gdLst>
                <a:gd name="T0" fmla="*/ 22 w 729"/>
                <a:gd name="T1" fmla="*/ 0 h 1399"/>
                <a:gd name="T2" fmla="*/ 52 w 729"/>
                <a:gd name="T3" fmla="*/ 108 h 1399"/>
                <a:gd name="T4" fmla="*/ 0 w 729"/>
                <a:gd name="T5" fmla="*/ 8 h 1399"/>
                <a:gd name="T6" fmla="*/ 22 w 729"/>
                <a:gd name="T7" fmla="*/ 0 h 13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9"/>
                <a:gd name="T13" fmla="*/ 0 h 1399"/>
                <a:gd name="T14" fmla="*/ 729 w 729"/>
                <a:gd name="T15" fmla="*/ 1399 h 13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9" h="1399">
                  <a:moveTo>
                    <a:pt x="314" y="0"/>
                  </a:moveTo>
                  <a:lnTo>
                    <a:pt x="729" y="1399"/>
                  </a:lnTo>
                  <a:lnTo>
                    <a:pt x="0" y="10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79" name="Freeform 595"/>
            <p:cNvSpPr>
              <a:spLocks/>
            </p:cNvSpPr>
            <p:nvPr/>
          </p:nvSpPr>
          <p:spPr bwMode="auto">
            <a:xfrm>
              <a:off x="3918" y="2017"/>
              <a:ext cx="52" cy="108"/>
            </a:xfrm>
            <a:custGeom>
              <a:avLst/>
              <a:gdLst>
                <a:gd name="T0" fmla="*/ 22 w 729"/>
                <a:gd name="T1" fmla="*/ 0 h 1399"/>
                <a:gd name="T2" fmla="*/ 52 w 729"/>
                <a:gd name="T3" fmla="*/ 108 h 1399"/>
                <a:gd name="T4" fmla="*/ 0 w 729"/>
                <a:gd name="T5" fmla="*/ 8 h 1399"/>
                <a:gd name="T6" fmla="*/ 22 w 729"/>
                <a:gd name="T7" fmla="*/ 0 h 13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9"/>
                <a:gd name="T13" fmla="*/ 0 h 1399"/>
                <a:gd name="T14" fmla="*/ 729 w 729"/>
                <a:gd name="T15" fmla="*/ 1399 h 13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9" h="1399">
                  <a:moveTo>
                    <a:pt x="314" y="0"/>
                  </a:moveTo>
                  <a:lnTo>
                    <a:pt x="729" y="1399"/>
                  </a:lnTo>
                  <a:lnTo>
                    <a:pt x="0" y="101"/>
                  </a:lnTo>
                  <a:lnTo>
                    <a:pt x="3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80" name="Freeform 596"/>
            <p:cNvSpPr>
              <a:spLocks/>
            </p:cNvSpPr>
            <p:nvPr/>
          </p:nvSpPr>
          <p:spPr bwMode="auto">
            <a:xfrm>
              <a:off x="3274" y="1987"/>
              <a:ext cx="36" cy="46"/>
            </a:xfrm>
            <a:custGeom>
              <a:avLst/>
              <a:gdLst>
                <a:gd name="T0" fmla="*/ 36 w 506"/>
                <a:gd name="T1" fmla="*/ 0 h 592"/>
                <a:gd name="T2" fmla="*/ 23 w 506"/>
                <a:gd name="T3" fmla="*/ 46 h 592"/>
                <a:gd name="T4" fmla="*/ 0 w 506"/>
                <a:gd name="T5" fmla="*/ 42 h 592"/>
                <a:gd name="T6" fmla="*/ 36 w 506"/>
                <a:gd name="T7" fmla="*/ 0 h 5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6"/>
                <a:gd name="T13" fmla="*/ 0 h 592"/>
                <a:gd name="T14" fmla="*/ 506 w 506"/>
                <a:gd name="T15" fmla="*/ 592 h 5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6" h="592">
                  <a:moveTo>
                    <a:pt x="506" y="0"/>
                  </a:moveTo>
                  <a:lnTo>
                    <a:pt x="328" y="592"/>
                  </a:lnTo>
                  <a:lnTo>
                    <a:pt x="0" y="539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81" name="Freeform 597"/>
            <p:cNvSpPr>
              <a:spLocks/>
            </p:cNvSpPr>
            <p:nvPr/>
          </p:nvSpPr>
          <p:spPr bwMode="auto">
            <a:xfrm>
              <a:off x="3274" y="1987"/>
              <a:ext cx="36" cy="46"/>
            </a:xfrm>
            <a:custGeom>
              <a:avLst/>
              <a:gdLst>
                <a:gd name="T0" fmla="*/ 36 w 506"/>
                <a:gd name="T1" fmla="*/ 0 h 592"/>
                <a:gd name="T2" fmla="*/ 23 w 506"/>
                <a:gd name="T3" fmla="*/ 46 h 592"/>
                <a:gd name="T4" fmla="*/ 0 w 506"/>
                <a:gd name="T5" fmla="*/ 42 h 592"/>
                <a:gd name="T6" fmla="*/ 36 w 506"/>
                <a:gd name="T7" fmla="*/ 0 h 5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6"/>
                <a:gd name="T13" fmla="*/ 0 h 592"/>
                <a:gd name="T14" fmla="*/ 506 w 506"/>
                <a:gd name="T15" fmla="*/ 592 h 5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6" h="592">
                  <a:moveTo>
                    <a:pt x="506" y="0"/>
                  </a:moveTo>
                  <a:lnTo>
                    <a:pt x="328" y="592"/>
                  </a:lnTo>
                  <a:lnTo>
                    <a:pt x="0" y="539"/>
                  </a:lnTo>
                  <a:lnTo>
                    <a:pt x="50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82" name="Freeform 598"/>
            <p:cNvSpPr>
              <a:spLocks/>
            </p:cNvSpPr>
            <p:nvPr/>
          </p:nvSpPr>
          <p:spPr bwMode="auto">
            <a:xfrm>
              <a:off x="3274" y="1978"/>
              <a:ext cx="36" cy="51"/>
            </a:xfrm>
            <a:custGeom>
              <a:avLst/>
              <a:gdLst>
                <a:gd name="T0" fmla="*/ 14 w 506"/>
                <a:gd name="T1" fmla="*/ 0 h 660"/>
                <a:gd name="T2" fmla="*/ 36 w 506"/>
                <a:gd name="T3" fmla="*/ 9 h 660"/>
                <a:gd name="T4" fmla="*/ 0 w 506"/>
                <a:gd name="T5" fmla="*/ 51 h 660"/>
                <a:gd name="T6" fmla="*/ 14 w 506"/>
                <a:gd name="T7" fmla="*/ 0 h 6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6"/>
                <a:gd name="T13" fmla="*/ 0 h 660"/>
                <a:gd name="T14" fmla="*/ 506 w 506"/>
                <a:gd name="T15" fmla="*/ 660 h 6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6" h="660">
                  <a:moveTo>
                    <a:pt x="200" y="0"/>
                  </a:moveTo>
                  <a:lnTo>
                    <a:pt x="506" y="121"/>
                  </a:lnTo>
                  <a:lnTo>
                    <a:pt x="0" y="660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83" name="Freeform 599"/>
            <p:cNvSpPr>
              <a:spLocks/>
            </p:cNvSpPr>
            <p:nvPr/>
          </p:nvSpPr>
          <p:spPr bwMode="auto">
            <a:xfrm>
              <a:off x="3274" y="1978"/>
              <a:ext cx="36" cy="51"/>
            </a:xfrm>
            <a:custGeom>
              <a:avLst/>
              <a:gdLst>
                <a:gd name="T0" fmla="*/ 14 w 506"/>
                <a:gd name="T1" fmla="*/ 0 h 660"/>
                <a:gd name="T2" fmla="*/ 36 w 506"/>
                <a:gd name="T3" fmla="*/ 9 h 660"/>
                <a:gd name="T4" fmla="*/ 0 w 506"/>
                <a:gd name="T5" fmla="*/ 51 h 660"/>
                <a:gd name="T6" fmla="*/ 14 w 506"/>
                <a:gd name="T7" fmla="*/ 0 h 6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6"/>
                <a:gd name="T13" fmla="*/ 0 h 660"/>
                <a:gd name="T14" fmla="*/ 506 w 506"/>
                <a:gd name="T15" fmla="*/ 660 h 6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6" h="660">
                  <a:moveTo>
                    <a:pt x="200" y="0"/>
                  </a:moveTo>
                  <a:lnTo>
                    <a:pt x="506" y="121"/>
                  </a:lnTo>
                  <a:lnTo>
                    <a:pt x="0" y="660"/>
                  </a:lnTo>
                  <a:lnTo>
                    <a:pt x="20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84" name="Freeform 600"/>
            <p:cNvSpPr>
              <a:spLocks/>
            </p:cNvSpPr>
            <p:nvPr/>
          </p:nvSpPr>
          <p:spPr bwMode="auto">
            <a:xfrm>
              <a:off x="3899" y="1977"/>
              <a:ext cx="41" cy="48"/>
            </a:xfrm>
            <a:custGeom>
              <a:avLst/>
              <a:gdLst>
                <a:gd name="T0" fmla="*/ 0 w 570"/>
                <a:gd name="T1" fmla="*/ 0 h 627"/>
                <a:gd name="T2" fmla="*/ 41 w 570"/>
                <a:gd name="T3" fmla="*/ 40 h 627"/>
                <a:gd name="T4" fmla="*/ 18 w 570"/>
                <a:gd name="T5" fmla="*/ 48 h 627"/>
                <a:gd name="T6" fmla="*/ 0 w 570"/>
                <a:gd name="T7" fmla="*/ 0 h 6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0"/>
                <a:gd name="T13" fmla="*/ 0 h 627"/>
                <a:gd name="T14" fmla="*/ 570 w 570"/>
                <a:gd name="T15" fmla="*/ 627 h 6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0" h="627">
                  <a:moveTo>
                    <a:pt x="0" y="0"/>
                  </a:moveTo>
                  <a:lnTo>
                    <a:pt x="570" y="526"/>
                  </a:lnTo>
                  <a:lnTo>
                    <a:pt x="256" y="6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85" name="Freeform 601"/>
            <p:cNvSpPr>
              <a:spLocks/>
            </p:cNvSpPr>
            <p:nvPr/>
          </p:nvSpPr>
          <p:spPr bwMode="auto">
            <a:xfrm>
              <a:off x="3899" y="1977"/>
              <a:ext cx="41" cy="48"/>
            </a:xfrm>
            <a:custGeom>
              <a:avLst/>
              <a:gdLst>
                <a:gd name="T0" fmla="*/ 0 w 570"/>
                <a:gd name="T1" fmla="*/ 0 h 627"/>
                <a:gd name="T2" fmla="*/ 41 w 570"/>
                <a:gd name="T3" fmla="*/ 40 h 627"/>
                <a:gd name="T4" fmla="*/ 18 w 570"/>
                <a:gd name="T5" fmla="*/ 48 h 627"/>
                <a:gd name="T6" fmla="*/ 0 w 570"/>
                <a:gd name="T7" fmla="*/ 0 h 6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0"/>
                <a:gd name="T13" fmla="*/ 0 h 627"/>
                <a:gd name="T14" fmla="*/ 570 w 570"/>
                <a:gd name="T15" fmla="*/ 627 h 6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0" h="627">
                  <a:moveTo>
                    <a:pt x="0" y="0"/>
                  </a:moveTo>
                  <a:lnTo>
                    <a:pt x="570" y="526"/>
                  </a:lnTo>
                  <a:lnTo>
                    <a:pt x="256" y="62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86" name="Freeform 602"/>
            <p:cNvSpPr>
              <a:spLocks/>
            </p:cNvSpPr>
            <p:nvPr/>
          </p:nvSpPr>
          <p:spPr bwMode="auto">
            <a:xfrm>
              <a:off x="3899" y="1967"/>
              <a:ext cx="41" cy="50"/>
            </a:xfrm>
            <a:custGeom>
              <a:avLst/>
              <a:gdLst>
                <a:gd name="T0" fmla="*/ 22 w 570"/>
                <a:gd name="T1" fmla="*/ 0 h 650"/>
                <a:gd name="T2" fmla="*/ 41 w 570"/>
                <a:gd name="T3" fmla="*/ 50 h 650"/>
                <a:gd name="T4" fmla="*/ 0 w 570"/>
                <a:gd name="T5" fmla="*/ 10 h 650"/>
                <a:gd name="T6" fmla="*/ 22 w 570"/>
                <a:gd name="T7" fmla="*/ 0 h 6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0"/>
                <a:gd name="T13" fmla="*/ 0 h 650"/>
                <a:gd name="T14" fmla="*/ 570 w 570"/>
                <a:gd name="T15" fmla="*/ 650 h 6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0" h="650">
                  <a:moveTo>
                    <a:pt x="304" y="0"/>
                  </a:moveTo>
                  <a:lnTo>
                    <a:pt x="570" y="650"/>
                  </a:lnTo>
                  <a:lnTo>
                    <a:pt x="0" y="12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87" name="Freeform 603"/>
            <p:cNvSpPr>
              <a:spLocks/>
            </p:cNvSpPr>
            <p:nvPr/>
          </p:nvSpPr>
          <p:spPr bwMode="auto">
            <a:xfrm>
              <a:off x="3899" y="1967"/>
              <a:ext cx="41" cy="50"/>
            </a:xfrm>
            <a:custGeom>
              <a:avLst/>
              <a:gdLst>
                <a:gd name="T0" fmla="*/ 22 w 570"/>
                <a:gd name="T1" fmla="*/ 0 h 650"/>
                <a:gd name="T2" fmla="*/ 41 w 570"/>
                <a:gd name="T3" fmla="*/ 50 h 650"/>
                <a:gd name="T4" fmla="*/ 0 w 570"/>
                <a:gd name="T5" fmla="*/ 10 h 650"/>
                <a:gd name="T6" fmla="*/ 22 w 570"/>
                <a:gd name="T7" fmla="*/ 0 h 6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0"/>
                <a:gd name="T13" fmla="*/ 0 h 650"/>
                <a:gd name="T14" fmla="*/ 570 w 570"/>
                <a:gd name="T15" fmla="*/ 650 h 6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0" h="650">
                  <a:moveTo>
                    <a:pt x="304" y="0"/>
                  </a:moveTo>
                  <a:lnTo>
                    <a:pt x="570" y="650"/>
                  </a:lnTo>
                  <a:lnTo>
                    <a:pt x="0" y="124"/>
                  </a:lnTo>
                  <a:lnTo>
                    <a:pt x="30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88" name="Freeform 604"/>
            <p:cNvSpPr>
              <a:spLocks/>
            </p:cNvSpPr>
            <p:nvPr/>
          </p:nvSpPr>
          <p:spPr bwMode="auto">
            <a:xfrm>
              <a:off x="3288" y="1951"/>
              <a:ext cx="43" cy="36"/>
            </a:xfrm>
            <a:custGeom>
              <a:avLst/>
              <a:gdLst>
                <a:gd name="T0" fmla="*/ 43 w 594"/>
                <a:gd name="T1" fmla="*/ 0 h 471"/>
                <a:gd name="T2" fmla="*/ 22 w 594"/>
                <a:gd name="T3" fmla="*/ 36 h 471"/>
                <a:gd name="T4" fmla="*/ 0 w 594"/>
                <a:gd name="T5" fmla="*/ 27 h 471"/>
                <a:gd name="T6" fmla="*/ 43 w 594"/>
                <a:gd name="T7" fmla="*/ 0 h 4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4"/>
                <a:gd name="T13" fmla="*/ 0 h 471"/>
                <a:gd name="T14" fmla="*/ 594 w 594"/>
                <a:gd name="T15" fmla="*/ 471 h 4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4" h="471">
                  <a:moveTo>
                    <a:pt x="594" y="0"/>
                  </a:moveTo>
                  <a:lnTo>
                    <a:pt x="306" y="471"/>
                  </a:lnTo>
                  <a:lnTo>
                    <a:pt x="0" y="350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89" name="Freeform 605"/>
            <p:cNvSpPr>
              <a:spLocks/>
            </p:cNvSpPr>
            <p:nvPr/>
          </p:nvSpPr>
          <p:spPr bwMode="auto">
            <a:xfrm>
              <a:off x="3288" y="1951"/>
              <a:ext cx="43" cy="36"/>
            </a:xfrm>
            <a:custGeom>
              <a:avLst/>
              <a:gdLst>
                <a:gd name="T0" fmla="*/ 43 w 594"/>
                <a:gd name="T1" fmla="*/ 0 h 471"/>
                <a:gd name="T2" fmla="*/ 22 w 594"/>
                <a:gd name="T3" fmla="*/ 36 h 471"/>
                <a:gd name="T4" fmla="*/ 0 w 594"/>
                <a:gd name="T5" fmla="*/ 27 h 471"/>
                <a:gd name="T6" fmla="*/ 43 w 594"/>
                <a:gd name="T7" fmla="*/ 0 h 4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4"/>
                <a:gd name="T13" fmla="*/ 0 h 471"/>
                <a:gd name="T14" fmla="*/ 594 w 594"/>
                <a:gd name="T15" fmla="*/ 471 h 4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4" h="471">
                  <a:moveTo>
                    <a:pt x="594" y="0"/>
                  </a:moveTo>
                  <a:lnTo>
                    <a:pt x="306" y="471"/>
                  </a:lnTo>
                  <a:lnTo>
                    <a:pt x="0" y="350"/>
                  </a:lnTo>
                  <a:lnTo>
                    <a:pt x="59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90" name="Freeform 606"/>
            <p:cNvSpPr>
              <a:spLocks/>
            </p:cNvSpPr>
            <p:nvPr/>
          </p:nvSpPr>
          <p:spPr bwMode="auto">
            <a:xfrm>
              <a:off x="3288" y="1936"/>
              <a:ext cx="43" cy="42"/>
            </a:xfrm>
            <a:custGeom>
              <a:avLst/>
              <a:gdLst>
                <a:gd name="T0" fmla="*/ 24 w 594"/>
                <a:gd name="T1" fmla="*/ 0 h 540"/>
                <a:gd name="T2" fmla="*/ 43 w 594"/>
                <a:gd name="T3" fmla="*/ 15 h 540"/>
                <a:gd name="T4" fmla="*/ 0 w 594"/>
                <a:gd name="T5" fmla="*/ 42 h 540"/>
                <a:gd name="T6" fmla="*/ 24 w 594"/>
                <a:gd name="T7" fmla="*/ 0 h 5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4"/>
                <a:gd name="T13" fmla="*/ 0 h 540"/>
                <a:gd name="T14" fmla="*/ 594 w 594"/>
                <a:gd name="T15" fmla="*/ 540 h 5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4" h="540">
                  <a:moveTo>
                    <a:pt x="330" y="0"/>
                  </a:moveTo>
                  <a:lnTo>
                    <a:pt x="594" y="190"/>
                  </a:lnTo>
                  <a:lnTo>
                    <a:pt x="0" y="540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91" name="Freeform 607"/>
            <p:cNvSpPr>
              <a:spLocks/>
            </p:cNvSpPr>
            <p:nvPr/>
          </p:nvSpPr>
          <p:spPr bwMode="auto">
            <a:xfrm>
              <a:off x="3288" y="1936"/>
              <a:ext cx="43" cy="42"/>
            </a:xfrm>
            <a:custGeom>
              <a:avLst/>
              <a:gdLst>
                <a:gd name="T0" fmla="*/ 24 w 594"/>
                <a:gd name="T1" fmla="*/ 0 h 540"/>
                <a:gd name="T2" fmla="*/ 43 w 594"/>
                <a:gd name="T3" fmla="*/ 15 h 540"/>
                <a:gd name="T4" fmla="*/ 0 w 594"/>
                <a:gd name="T5" fmla="*/ 42 h 540"/>
                <a:gd name="T6" fmla="*/ 24 w 594"/>
                <a:gd name="T7" fmla="*/ 0 h 5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4"/>
                <a:gd name="T13" fmla="*/ 0 h 540"/>
                <a:gd name="T14" fmla="*/ 594 w 594"/>
                <a:gd name="T15" fmla="*/ 540 h 5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4" h="540">
                  <a:moveTo>
                    <a:pt x="330" y="0"/>
                  </a:moveTo>
                  <a:lnTo>
                    <a:pt x="594" y="190"/>
                  </a:lnTo>
                  <a:lnTo>
                    <a:pt x="0" y="540"/>
                  </a:lnTo>
                  <a:lnTo>
                    <a:pt x="3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92" name="Freeform 608"/>
            <p:cNvSpPr>
              <a:spLocks/>
            </p:cNvSpPr>
            <p:nvPr/>
          </p:nvSpPr>
          <p:spPr bwMode="auto">
            <a:xfrm>
              <a:off x="3878" y="1934"/>
              <a:ext cx="43" cy="43"/>
            </a:xfrm>
            <a:custGeom>
              <a:avLst/>
              <a:gdLst>
                <a:gd name="T0" fmla="*/ 0 w 601"/>
                <a:gd name="T1" fmla="*/ 0 h 561"/>
                <a:gd name="T2" fmla="*/ 43 w 601"/>
                <a:gd name="T3" fmla="*/ 33 h 561"/>
                <a:gd name="T4" fmla="*/ 21 w 601"/>
                <a:gd name="T5" fmla="*/ 43 h 561"/>
                <a:gd name="T6" fmla="*/ 0 w 601"/>
                <a:gd name="T7" fmla="*/ 0 h 5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1"/>
                <a:gd name="T13" fmla="*/ 0 h 561"/>
                <a:gd name="T14" fmla="*/ 601 w 601"/>
                <a:gd name="T15" fmla="*/ 561 h 5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1" h="561">
                  <a:moveTo>
                    <a:pt x="0" y="0"/>
                  </a:moveTo>
                  <a:lnTo>
                    <a:pt x="601" y="437"/>
                  </a:lnTo>
                  <a:lnTo>
                    <a:pt x="297" y="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93" name="Freeform 609"/>
            <p:cNvSpPr>
              <a:spLocks/>
            </p:cNvSpPr>
            <p:nvPr/>
          </p:nvSpPr>
          <p:spPr bwMode="auto">
            <a:xfrm>
              <a:off x="3878" y="1934"/>
              <a:ext cx="43" cy="43"/>
            </a:xfrm>
            <a:custGeom>
              <a:avLst/>
              <a:gdLst>
                <a:gd name="T0" fmla="*/ 0 w 601"/>
                <a:gd name="T1" fmla="*/ 0 h 561"/>
                <a:gd name="T2" fmla="*/ 43 w 601"/>
                <a:gd name="T3" fmla="*/ 33 h 561"/>
                <a:gd name="T4" fmla="*/ 21 w 601"/>
                <a:gd name="T5" fmla="*/ 43 h 561"/>
                <a:gd name="T6" fmla="*/ 0 w 601"/>
                <a:gd name="T7" fmla="*/ 0 h 5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1"/>
                <a:gd name="T13" fmla="*/ 0 h 561"/>
                <a:gd name="T14" fmla="*/ 601 w 601"/>
                <a:gd name="T15" fmla="*/ 561 h 5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1" h="561">
                  <a:moveTo>
                    <a:pt x="0" y="0"/>
                  </a:moveTo>
                  <a:lnTo>
                    <a:pt x="601" y="437"/>
                  </a:lnTo>
                  <a:lnTo>
                    <a:pt x="297" y="56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94" name="Freeform 610"/>
            <p:cNvSpPr>
              <a:spLocks/>
            </p:cNvSpPr>
            <p:nvPr/>
          </p:nvSpPr>
          <p:spPr bwMode="auto">
            <a:xfrm>
              <a:off x="3312" y="1922"/>
              <a:ext cx="47" cy="29"/>
            </a:xfrm>
            <a:custGeom>
              <a:avLst/>
              <a:gdLst>
                <a:gd name="T0" fmla="*/ 47 w 653"/>
                <a:gd name="T1" fmla="*/ 0 h 374"/>
                <a:gd name="T2" fmla="*/ 19 w 653"/>
                <a:gd name="T3" fmla="*/ 29 h 374"/>
                <a:gd name="T4" fmla="*/ 0 w 653"/>
                <a:gd name="T5" fmla="*/ 14 h 374"/>
                <a:gd name="T6" fmla="*/ 47 w 653"/>
                <a:gd name="T7" fmla="*/ 0 h 3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374"/>
                <a:gd name="T14" fmla="*/ 653 w 653"/>
                <a:gd name="T15" fmla="*/ 374 h 3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374">
                  <a:moveTo>
                    <a:pt x="653" y="0"/>
                  </a:moveTo>
                  <a:lnTo>
                    <a:pt x="264" y="374"/>
                  </a:lnTo>
                  <a:lnTo>
                    <a:pt x="0" y="184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95" name="Freeform 611"/>
            <p:cNvSpPr>
              <a:spLocks/>
            </p:cNvSpPr>
            <p:nvPr/>
          </p:nvSpPr>
          <p:spPr bwMode="auto">
            <a:xfrm>
              <a:off x="3312" y="1922"/>
              <a:ext cx="47" cy="29"/>
            </a:xfrm>
            <a:custGeom>
              <a:avLst/>
              <a:gdLst>
                <a:gd name="T0" fmla="*/ 47 w 653"/>
                <a:gd name="T1" fmla="*/ 0 h 374"/>
                <a:gd name="T2" fmla="*/ 19 w 653"/>
                <a:gd name="T3" fmla="*/ 29 h 374"/>
                <a:gd name="T4" fmla="*/ 0 w 653"/>
                <a:gd name="T5" fmla="*/ 14 h 374"/>
                <a:gd name="T6" fmla="*/ 47 w 653"/>
                <a:gd name="T7" fmla="*/ 0 h 3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374"/>
                <a:gd name="T14" fmla="*/ 653 w 653"/>
                <a:gd name="T15" fmla="*/ 374 h 3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374">
                  <a:moveTo>
                    <a:pt x="653" y="0"/>
                  </a:moveTo>
                  <a:lnTo>
                    <a:pt x="264" y="374"/>
                  </a:lnTo>
                  <a:lnTo>
                    <a:pt x="0" y="184"/>
                  </a:lnTo>
                  <a:lnTo>
                    <a:pt x="65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96" name="Freeform 612"/>
            <p:cNvSpPr>
              <a:spLocks/>
            </p:cNvSpPr>
            <p:nvPr/>
          </p:nvSpPr>
          <p:spPr bwMode="auto">
            <a:xfrm>
              <a:off x="3878" y="1922"/>
              <a:ext cx="43" cy="45"/>
            </a:xfrm>
            <a:custGeom>
              <a:avLst/>
              <a:gdLst>
                <a:gd name="T0" fmla="*/ 21 w 601"/>
                <a:gd name="T1" fmla="*/ 0 h 593"/>
                <a:gd name="T2" fmla="*/ 43 w 601"/>
                <a:gd name="T3" fmla="*/ 45 h 593"/>
                <a:gd name="T4" fmla="*/ 0 w 601"/>
                <a:gd name="T5" fmla="*/ 12 h 593"/>
                <a:gd name="T6" fmla="*/ 21 w 601"/>
                <a:gd name="T7" fmla="*/ 0 h 5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1"/>
                <a:gd name="T13" fmla="*/ 0 h 593"/>
                <a:gd name="T14" fmla="*/ 601 w 601"/>
                <a:gd name="T15" fmla="*/ 593 h 5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1" h="593">
                  <a:moveTo>
                    <a:pt x="288" y="0"/>
                  </a:moveTo>
                  <a:lnTo>
                    <a:pt x="601" y="593"/>
                  </a:lnTo>
                  <a:lnTo>
                    <a:pt x="0" y="156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97" name="Freeform 613"/>
            <p:cNvSpPr>
              <a:spLocks/>
            </p:cNvSpPr>
            <p:nvPr/>
          </p:nvSpPr>
          <p:spPr bwMode="auto">
            <a:xfrm>
              <a:off x="3878" y="1922"/>
              <a:ext cx="43" cy="45"/>
            </a:xfrm>
            <a:custGeom>
              <a:avLst/>
              <a:gdLst>
                <a:gd name="T0" fmla="*/ 21 w 601"/>
                <a:gd name="T1" fmla="*/ 0 h 593"/>
                <a:gd name="T2" fmla="*/ 43 w 601"/>
                <a:gd name="T3" fmla="*/ 45 h 593"/>
                <a:gd name="T4" fmla="*/ 0 w 601"/>
                <a:gd name="T5" fmla="*/ 12 h 593"/>
                <a:gd name="T6" fmla="*/ 21 w 601"/>
                <a:gd name="T7" fmla="*/ 0 h 5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1"/>
                <a:gd name="T13" fmla="*/ 0 h 593"/>
                <a:gd name="T14" fmla="*/ 601 w 601"/>
                <a:gd name="T15" fmla="*/ 593 h 5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1" h="593">
                  <a:moveTo>
                    <a:pt x="288" y="0"/>
                  </a:moveTo>
                  <a:lnTo>
                    <a:pt x="601" y="593"/>
                  </a:lnTo>
                  <a:lnTo>
                    <a:pt x="0" y="156"/>
                  </a:lnTo>
                  <a:lnTo>
                    <a:pt x="28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98" name="Freeform 614"/>
            <p:cNvSpPr>
              <a:spLocks/>
            </p:cNvSpPr>
            <p:nvPr/>
          </p:nvSpPr>
          <p:spPr bwMode="auto">
            <a:xfrm>
              <a:off x="3312" y="1903"/>
              <a:ext cx="47" cy="33"/>
            </a:xfrm>
            <a:custGeom>
              <a:avLst/>
              <a:gdLst>
                <a:gd name="T0" fmla="*/ 32 w 653"/>
                <a:gd name="T1" fmla="*/ 0 h 427"/>
                <a:gd name="T2" fmla="*/ 47 w 653"/>
                <a:gd name="T3" fmla="*/ 19 h 427"/>
                <a:gd name="T4" fmla="*/ 0 w 653"/>
                <a:gd name="T5" fmla="*/ 33 h 427"/>
                <a:gd name="T6" fmla="*/ 32 w 653"/>
                <a:gd name="T7" fmla="*/ 0 h 4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427"/>
                <a:gd name="T14" fmla="*/ 653 w 653"/>
                <a:gd name="T15" fmla="*/ 427 h 4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427">
                  <a:moveTo>
                    <a:pt x="445" y="0"/>
                  </a:moveTo>
                  <a:lnTo>
                    <a:pt x="653" y="243"/>
                  </a:lnTo>
                  <a:lnTo>
                    <a:pt x="0" y="427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199" name="Freeform 615"/>
            <p:cNvSpPr>
              <a:spLocks/>
            </p:cNvSpPr>
            <p:nvPr/>
          </p:nvSpPr>
          <p:spPr bwMode="auto">
            <a:xfrm>
              <a:off x="3312" y="1903"/>
              <a:ext cx="47" cy="33"/>
            </a:xfrm>
            <a:custGeom>
              <a:avLst/>
              <a:gdLst>
                <a:gd name="T0" fmla="*/ 32 w 653"/>
                <a:gd name="T1" fmla="*/ 0 h 427"/>
                <a:gd name="T2" fmla="*/ 47 w 653"/>
                <a:gd name="T3" fmla="*/ 19 h 427"/>
                <a:gd name="T4" fmla="*/ 0 w 653"/>
                <a:gd name="T5" fmla="*/ 33 h 427"/>
                <a:gd name="T6" fmla="*/ 32 w 653"/>
                <a:gd name="T7" fmla="*/ 0 h 4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427"/>
                <a:gd name="T14" fmla="*/ 653 w 653"/>
                <a:gd name="T15" fmla="*/ 427 h 4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427">
                  <a:moveTo>
                    <a:pt x="445" y="0"/>
                  </a:moveTo>
                  <a:lnTo>
                    <a:pt x="653" y="243"/>
                  </a:lnTo>
                  <a:lnTo>
                    <a:pt x="0" y="427"/>
                  </a:lnTo>
                  <a:lnTo>
                    <a:pt x="44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00" name="Freeform 616"/>
            <p:cNvSpPr>
              <a:spLocks/>
            </p:cNvSpPr>
            <p:nvPr/>
          </p:nvSpPr>
          <p:spPr bwMode="auto">
            <a:xfrm>
              <a:off x="3344" y="1899"/>
              <a:ext cx="49" cy="23"/>
            </a:xfrm>
            <a:custGeom>
              <a:avLst/>
              <a:gdLst>
                <a:gd name="T0" fmla="*/ 49 w 693"/>
                <a:gd name="T1" fmla="*/ 0 h 298"/>
                <a:gd name="T2" fmla="*/ 15 w 693"/>
                <a:gd name="T3" fmla="*/ 23 h 298"/>
                <a:gd name="T4" fmla="*/ 0 w 693"/>
                <a:gd name="T5" fmla="*/ 4 h 298"/>
                <a:gd name="T6" fmla="*/ 49 w 693"/>
                <a:gd name="T7" fmla="*/ 0 h 2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3"/>
                <a:gd name="T13" fmla="*/ 0 h 298"/>
                <a:gd name="T14" fmla="*/ 693 w 693"/>
                <a:gd name="T15" fmla="*/ 298 h 2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3" h="298">
                  <a:moveTo>
                    <a:pt x="693" y="0"/>
                  </a:moveTo>
                  <a:lnTo>
                    <a:pt x="208" y="298"/>
                  </a:lnTo>
                  <a:lnTo>
                    <a:pt x="0" y="55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01" name="Freeform 617"/>
            <p:cNvSpPr>
              <a:spLocks/>
            </p:cNvSpPr>
            <p:nvPr/>
          </p:nvSpPr>
          <p:spPr bwMode="auto">
            <a:xfrm>
              <a:off x="3344" y="1899"/>
              <a:ext cx="49" cy="23"/>
            </a:xfrm>
            <a:custGeom>
              <a:avLst/>
              <a:gdLst>
                <a:gd name="T0" fmla="*/ 49 w 693"/>
                <a:gd name="T1" fmla="*/ 0 h 298"/>
                <a:gd name="T2" fmla="*/ 15 w 693"/>
                <a:gd name="T3" fmla="*/ 23 h 298"/>
                <a:gd name="T4" fmla="*/ 0 w 693"/>
                <a:gd name="T5" fmla="*/ 4 h 298"/>
                <a:gd name="T6" fmla="*/ 49 w 693"/>
                <a:gd name="T7" fmla="*/ 0 h 2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3"/>
                <a:gd name="T13" fmla="*/ 0 h 298"/>
                <a:gd name="T14" fmla="*/ 693 w 693"/>
                <a:gd name="T15" fmla="*/ 298 h 2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3" h="298">
                  <a:moveTo>
                    <a:pt x="693" y="0"/>
                  </a:moveTo>
                  <a:lnTo>
                    <a:pt x="208" y="298"/>
                  </a:lnTo>
                  <a:lnTo>
                    <a:pt x="0" y="55"/>
                  </a:lnTo>
                  <a:lnTo>
                    <a:pt x="69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02" name="Freeform 618"/>
            <p:cNvSpPr>
              <a:spLocks/>
            </p:cNvSpPr>
            <p:nvPr/>
          </p:nvSpPr>
          <p:spPr bwMode="auto">
            <a:xfrm>
              <a:off x="3854" y="1897"/>
              <a:ext cx="45" cy="37"/>
            </a:xfrm>
            <a:custGeom>
              <a:avLst/>
              <a:gdLst>
                <a:gd name="T0" fmla="*/ 0 w 626"/>
                <a:gd name="T1" fmla="*/ 0 h 477"/>
                <a:gd name="T2" fmla="*/ 45 w 626"/>
                <a:gd name="T3" fmla="*/ 25 h 477"/>
                <a:gd name="T4" fmla="*/ 24 w 626"/>
                <a:gd name="T5" fmla="*/ 37 h 477"/>
                <a:gd name="T6" fmla="*/ 0 w 626"/>
                <a:gd name="T7" fmla="*/ 0 h 4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6"/>
                <a:gd name="T13" fmla="*/ 0 h 477"/>
                <a:gd name="T14" fmla="*/ 626 w 626"/>
                <a:gd name="T15" fmla="*/ 477 h 4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6" h="477">
                  <a:moveTo>
                    <a:pt x="0" y="0"/>
                  </a:moveTo>
                  <a:lnTo>
                    <a:pt x="626" y="321"/>
                  </a:lnTo>
                  <a:lnTo>
                    <a:pt x="338" y="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03" name="Freeform 619"/>
            <p:cNvSpPr>
              <a:spLocks/>
            </p:cNvSpPr>
            <p:nvPr/>
          </p:nvSpPr>
          <p:spPr bwMode="auto">
            <a:xfrm>
              <a:off x="3854" y="1897"/>
              <a:ext cx="45" cy="37"/>
            </a:xfrm>
            <a:custGeom>
              <a:avLst/>
              <a:gdLst>
                <a:gd name="T0" fmla="*/ 0 w 626"/>
                <a:gd name="T1" fmla="*/ 0 h 477"/>
                <a:gd name="T2" fmla="*/ 45 w 626"/>
                <a:gd name="T3" fmla="*/ 25 h 477"/>
                <a:gd name="T4" fmla="*/ 24 w 626"/>
                <a:gd name="T5" fmla="*/ 37 h 477"/>
                <a:gd name="T6" fmla="*/ 0 w 626"/>
                <a:gd name="T7" fmla="*/ 0 h 4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6"/>
                <a:gd name="T13" fmla="*/ 0 h 477"/>
                <a:gd name="T14" fmla="*/ 626 w 626"/>
                <a:gd name="T15" fmla="*/ 477 h 4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6" h="477">
                  <a:moveTo>
                    <a:pt x="0" y="0"/>
                  </a:moveTo>
                  <a:lnTo>
                    <a:pt x="626" y="321"/>
                  </a:lnTo>
                  <a:lnTo>
                    <a:pt x="338" y="47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04" name="Freeform 620"/>
            <p:cNvSpPr>
              <a:spLocks/>
            </p:cNvSpPr>
            <p:nvPr/>
          </p:nvSpPr>
          <p:spPr bwMode="auto">
            <a:xfrm>
              <a:off x="3854" y="1882"/>
              <a:ext cx="45" cy="40"/>
            </a:xfrm>
            <a:custGeom>
              <a:avLst/>
              <a:gdLst>
                <a:gd name="T0" fmla="*/ 19 w 626"/>
                <a:gd name="T1" fmla="*/ 0 h 515"/>
                <a:gd name="T2" fmla="*/ 45 w 626"/>
                <a:gd name="T3" fmla="*/ 40 h 515"/>
                <a:gd name="T4" fmla="*/ 0 w 626"/>
                <a:gd name="T5" fmla="*/ 15 h 515"/>
                <a:gd name="T6" fmla="*/ 19 w 626"/>
                <a:gd name="T7" fmla="*/ 0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6"/>
                <a:gd name="T13" fmla="*/ 0 h 515"/>
                <a:gd name="T14" fmla="*/ 626 w 626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6" h="515">
                  <a:moveTo>
                    <a:pt x="261" y="0"/>
                  </a:moveTo>
                  <a:lnTo>
                    <a:pt x="626" y="515"/>
                  </a:lnTo>
                  <a:lnTo>
                    <a:pt x="0" y="194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05" name="Freeform 621"/>
            <p:cNvSpPr>
              <a:spLocks/>
            </p:cNvSpPr>
            <p:nvPr/>
          </p:nvSpPr>
          <p:spPr bwMode="auto">
            <a:xfrm>
              <a:off x="3854" y="1882"/>
              <a:ext cx="45" cy="40"/>
            </a:xfrm>
            <a:custGeom>
              <a:avLst/>
              <a:gdLst>
                <a:gd name="T0" fmla="*/ 19 w 626"/>
                <a:gd name="T1" fmla="*/ 0 h 515"/>
                <a:gd name="T2" fmla="*/ 45 w 626"/>
                <a:gd name="T3" fmla="*/ 40 h 515"/>
                <a:gd name="T4" fmla="*/ 0 w 626"/>
                <a:gd name="T5" fmla="*/ 15 h 515"/>
                <a:gd name="T6" fmla="*/ 19 w 626"/>
                <a:gd name="T7" fmla="*/ 0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6"/>
                <a:gd name="T13" fmla="*/ 0 h 515"/>
                <a:gd name="T14" fmla="*/ 626 w 626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6" h="515">
                  <a:moveTo>
                    <a:pt x="261" y="0"/>
                  </a:moveTo>
                  <a:lnTo>
                    <a:pt x="626" y="515"/>
                  </a:lnTo>
                  <a:lnTo>
                    <a:pt x="0" y="194"/>
                  </a:lnTo>
                  <a:lnTo>
                    <a:pt x="2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06" name="Freeform 622"/>
            <p:cNvSpPr>
              <a:spLocks/>
            </p:cNvSpPr>
            <p:nvPr/>
          </p:nvSpPr>
          <p:spPr bwMode="auto">
            <a:xfrm>
              <a:off x="3344" y="1881"/>
              <a:ext cx="90" cy="22"/>
            </a:xfrm>
            <a:custGeom>
              <a:avLst/>
              <a:gdLst>
                <a:gd name="T0" fmla="*/ 90 w 1262"/>
                <a:gd name="T1" fmla="*/ 0 h 287"/>
                <a:gd name="T2" fmla="*/ 49 w 1262"/>
                <a:gd name="T3" fmla="*/ 18 h 287"/>
                <a:gd name="T4" fmla="*/ 0 w 1262"/>
                <a:gd name="T5" fmla="*/ 22 h 287"/>
                <a:gd name="T6" fmla="*/ 90 w 1262"/>
                <a:gd name="T7" fmla="*/ 0 h 2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2"/>
                <a:gd name="T13" fmla="*/ 0 h 287"/>
                <a:gd name="T14" fmla="*/ 1262 w 1262"/>
                <a:gd name="T15" fmla="*/ 287 h 2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2" h="287">
                  <a:moveTo>
                    <a:pt x="1262" y="0"/>
                  </a:moveTo>
                  <a:lnTo>
                    <a:pt x="693" y="232"/>
                  </a:lnTo>
                  <a:lnTo>
                    <a:pt x="0" y="287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07" name="Freeform 623"/>
            <p:cNvSpPr>
              <a:spLocks/>
            </p:cNvSpPr>
            <p:nvPr/>
          </p:nvSpPr>
          <p:spPr bwMode="auto">
            <a:xfrm>
              <a:off x="3344" y="1881"/>
              <a:ext cx="90" cy="22"/>
            </a:xfrm>
            <a:custGeom>
              <a:avLst/>
              <a:gdLst>
                <a:gd name="T0" fmla="*/ 90 w 1262"/>
                <a:gd name="T1" fmla="*/ 0 h 287"/>
                <a:gd name="T2" fmla="*/ 49 w 1262"/>
                <a:gd name="T3" fmla="*/ 18 h 287"/>
                <a:gd name="T4" fmla="*/ 0 w 1262"/>
                <a:gd name="T5" fmla="*/ 22 h 287"/>
                <a:gd name="T6" fmla="*/ 90 w 1262"/>
                <a:gd name="T7" fmla="*/ 0 h 2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2"/>
                <a:gd name="T13" fmla="*/ 0 h 287"/>
                <a:gd name="T14" fmla="*/ 1262 w 1262"/>
                <a:gd name="T15" fmla="*/ 287 h 2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2" h="287">
                  <a:moveTo>
                    <a:pt x="1262" y="0"/>
                  </a:moveTo>
                  <a:lnTo>
                    <a:pt x="693" y="232"/>
                  </a:lnTo>
                  <a:lnTo>
                    <a:pt x="0" y="287"/>
                  </a:lnTo>
                  <a:lnTo>
                    <a:pt x="126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08" name="Freeform 624"/>
            <p:cNvSpPr>
              <a:spLocks/>
            </p:cNvSpPr>
            <p:nvPr/>
          </p:nvSpPr>
          <p:spPr bwMode="auto">
            <a:xfrm>
              <a:off x="3344" y="1878"/>
              <a:ext cx="90" cy="25"/>
            </a:xfrm>
            <a:custGeom>
              <a:avLst/>
              <a:gdLst>
                <a:gd name="T0" fmla="*/ 38 w 1262"/>
                <a:gd name="T1" fmla="*/ 0 h 331"/>
                <a:gd name="T2" fmla="*/ 90 w 1262"/>
                <a:gd name="T3" fmla="*/ 3 h 331"/>
                <a:gd name="T4" fmla="*/ 0 w 1262"/>
                <a:gd name="T5" fmla="*/ 25 h 331"/>
                <a:gd name="T6" fmla="*/ 38 w 1262"/>
                <a:gd name="T7" fmla="*/ 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2"/>
                <a:gd name="T13" fmla="*/ 0 h 331"/>
                <a:gd name="T14" fmla="*/ 1262 w 1262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2" h="331">
                  <a:moveTo>
                    <a:pt x="537" y="0"/>
                  </a:moveTo>
                  <a:lnTo>
                    <a:pt x="1262" y="44"/>
                  </a:lnTo>
                  <a:lnTo>
                    <a:pt x="0" y="33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09" name="Freeform 625"/>
            <p:cNvSpPr>
              <a:spLocks/>
            </p:cNvSpPr>
            <p:nvPr/>
          </p:nvSpPr>
          <p:spPr bwMode="auto">
            <a:xfrm>
              <a:off x="3344" y="1878"/>
              <a:ext cx="90" cy="25"/>
            </a:xfrm>
            <a:custGeom>
              <a:avLst/>
              <a:gdLst>
                <a:gd name="T0" fmla="*/ 38 w 1262"/>
                <a:gd name="T1" fmla="*/ 0 h 331"/>
                <a:gd name="T2" fmla="*/ 90 w 1262"/>
                <a:gd name="T3" fmla="*/ 3 h 331"/>
                <a:gd name="T4" fmla="*/ 0 w 1262"/>
                <a:gd name="T5" fmla="*/ 25 h 331"/>
                <a:gd name="T6" fmla="*/ 38 w 1262"/>
                <a:gd name="T7" fmla="*/ 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2"/>
                <a:gd name="T13" fmla="*/ 0 h 331"/>
                <a:gd name="T14" fmla="*/ 1262 w 1262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2" h="331">
                  <a:moveTo>
                    <a:pt x="537" y="0"/>
                  </a:moveTo>
                  <a:lnTo>
                    <a:pt x="1262" y="44"/>
                  </a:lnTo>
                  <a:lnTo>
                    <a:pt x="0" y="331"/>
                  </a:lnTo>
                  <a:lnTo>
                    <a:pt x="5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10" name="Freeform 626"/>
            <p:cNvSpPr>
              <a:spLocks/>
            </p:cNvSpPr>
            <p:nvPr/>
          </p:nvSpPr>
          <p:spPr bwMode="auto">
            <a:xfrm>
              <a:off x="3827" y="1868"/>
              <a:ext cx="45" cy="29"/>
            </a:xfrm>
            <a:custGeom>
              <a:avLst/>
              <a:gdLst>
                <a:gd name="T0" fmla="*/ 0 w 638"/>
                <a:gd name="T1" fmla="*/ 0 h 374"/>
                <a:gd name="T2" fmla="*/ 45 w 638"/>
                <a:gd name="T3" fmla="*/ 14 h 374"/>
                <a:gd name="T4" fmla="*/ 27 w 638"/>
                <a:gd name="T5" fmla="*/ 29 h 374"/>
                <a:gd name="T6" fmla="*/ 0 w 638"/>
                <a:gd name="T7" fmla="*/ 0 h 3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8"/>
                <a:gd name="T13" fmla="*/ 0 h 374"/>
                <a:gd name="T14" fmla="*/ 638 w 638"/>
                <a:gd name="T15" fmla="*/ 374 h 3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8" h="374">
                  <a:moveTo>
                    <a:pt x="0" y="0"/>
                  </a:moveTo>
                  <a:lnTo>
                    <a:pt x="638" y="180"/>
                  </a:lnTo>
                  <a:lnTo>
                    <a:pt x="377" y="3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11" name="Freeform 627"/>
            <p:cNvSpPr>
              <a:spLocks/>
            </p:cNvSpPr>
            <p:nvPr/>
          </p:nvSpPr>
          <p:spPr bwMode="auto">
            <a:xfrm>
              <a:off x="3827" y="1868"/>
              <a:ext cx="45" cy="29"/>
            </a:xfrm>
            <a:custGeom>
              <a:avLst/>
              <a:gdLst>
                <a:gd name="T0" fmla="*/ 0 w 638"/>
                <a:gd name="T1" fmla="*/ 0 h 374"/>
                <a:gd name="T2" fmla="*/ 45 w 638"/>
                <a:gd name="T3" fmla="*/ 14 h 374"/>
                <a:gd name="T4" fmla="*/ 27 w 638"/>
                <a:gd name="T5" fmla="*/ 29 h 374"/>
                <a:gd name="T6" fmla="*/ 0 w 638"/>
                <a:gd name="T7" fmla="*/ 0 h 3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8"/>
                <a:gd name="T13" fmla="*/ 0 h 374"/>
                <a:gd name="T14" fmla="*/ 638 w 638"/>
                <a:gd name="T15" fmla="*/ 374 h 3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8" h="374">
                  <a:moveTo>
                    <a:pt x="0" y="0"/>
                  </a:moveTo>
                  <a:lnTo>
                    <a:pt x="638" y="180"/>
                  </a:lnTo>
                  <a:lnTo>
                    <a:pt x="377" y="37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12" name="Freeform 628"/>
            <p:cNvSpPr>
              <a:spLocks/>
            </p:cNvSpPr>
            <p:nvPr/>
          </p:nvSpPr>
          <p:spPr bwMode="auto">
            <a:xfrm>
              <a:off x="3382" y="1868"/>
              <a:ext cx="97" cy="13"/>
            </a:xfrm>
            <a:custGeom>
              <a:avLst/>
              <a:gdLst>
                <a:gd name="T0" fmla="*/ 97 w 1361"/>
                <a:gd name="T1" fmla="*/ 0 h 178"/>
                <a:gd name="T2" fmla="*/ 52 w 1361"/>
                <a:gd name="T3" fmla="*/ 13 h 178"/>
                <a:gd name="T4" fmla="*/ 0 w 1361"/>
                <a:gd name="T5" fmla="*/ 10 h 178"/>
                <a:gd name="T6" fmla="*/ 97 w 1361"/>
                <a:gd name="T7" fmla="*/ 0 h 1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61"/>
                <a:gd name="T13" fmla="*/ 0 h 178"/>
                <a:gd name="T14" fmla="*/ 1361 w 1361"/>
                <a:gd name="T15" fmla="*/ 178 h 1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61" h="178">
                  <a:moveTo>
                    <a:pt x="1361" y="0"/>
                  </a:moveTo>
                  <a:lnTo>
                    <a:pt x="725" y="178"/>
                  </a:lnTo>
                  <a:lnTo>
                    <a:pt x="0" y="134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13" name="Freeform 629"/>
            <p:cNvSpPr>
              <a:spLocks/>
            </p:cNvSpPr>
            <p:nvPr/>
          </p:nvSpPr>
          <p:spPr bwMode="auto">
            <a:xfrm>
              <a:off x="3382" y="1868"/>
              <a:ext cx="97" cy="13"/>
            </a:xfrm>
            <a:custGeom>
              <a:avLst/>
              <a:gdLst>
                <a:gd name="T0" fmla="*/ 97 w 1361"/>
                <a:gd name="T1" fmla="*/ 0 h 178"/>
                <a:gd name="T2" fmla="*/ 52 w 1361"/>
                <a:gd name="T3" fmla="*/ 13 h 178"/>
                <a:gd name="T4" fmla="*/ 0 w 1361"/>
                <a:gd name="T5" fmla="*/ 10 h 178"/>
                <a:gd name="T6" fmla="*/ 97 w 1361"/>
                <a:gd name="T7" fmla="*/ 0 h 1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61"/>
                <a:gd name="T13" fmla="*/ 0 h 178"/>
                <a:gd name="T14" fmla="*/ 1361 w 1361"/>
                <a:gd name="T15" fmla="*/ 178 h 1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61" h="178">
                  <a:moveTo>
                    <a:pt x="1361" y="0"/>
                  </a:moveTo>
                  <a:lnTo>
                    <a:pt x="725" y="178"/>
                  </a:lnTo>
                  <a:lnTo>
                    <a:pt x="0" y="134"/>
                  </a:lnTo>
                  <a:lnTo>
                    <a:pt x="13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14" name="Freeform 630"/>
            <p:cNvSpPr>
              <a:spLocks/>
            </p:cNvSpPr>
            <p:nvPr/>
          </p:nvSpPr>
          <p:spPr bwMode="auto">
            <a:xfrm>
              <a:off x="3382" y="1859"/>
              <a:ext cx="97" cy="19"/>
            </a:xfrm>
            <a:custGeom>
              <a:avLst/>
              <a:gdLst>
                <a:gd name="T0" fmla="*/ 44 w 1361"/>
                <a:gd name="T1" fmla="*/ 0 h 251"/>
                <a:gd name="T2" fmla="*/ 97 w 1361"/>
                <a:gd name="T3" fmla="*/ 9 h 251"/>
                <a:gd name="T4" fmla="*/ 0 w 1361"/>
                <a:gd name="T5" fmla="*/ 19 h 251"/>
                <a:gd name="T6" fmla="*/ 44 w 1361"/>
                <a:gd name="T7" fmla="*/ 0 h 2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61"/>
                <a:gd name="T13" fmla="*/ 0 h 251"/>
                <a:gd name="T14" fmla="*/ 1361 w 1361"/>
                <a:gd name="T15" fmla="*/ 251 h 2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61" h="251">
                  <a:moveTo>
                    <a:pt x="613" y="0"/>
                  </a:moveTo>
                  <a:lnTo>
                    <a:pt x="1361" y="117"/>
                  </a:lnTo>
                  <a:lnTo>
                    <a:pt x="0" y="251"/>
                  </a:lnTo>
                  <a:lnTo>
                    <a:pt x="6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15" name="Freeform 631"/>
            <p:cNvSpPr>
              <a:spLocks/>
            </p:cNvSpPr>
            <p:nvPr/>
          </p:nvSpPr>
          <p:spPr bwMode="auto">
            <a:xfrm>
              <a:off x="3382" y="1859"/>
              <a:ext cx="97" cy="19"/>
            </a:xfrm>
            <a:custGeom>
              <a:avLst/>
              <a:gdLst>
                <a:gd name="T0" fmla="*/ 44 w 1361"/>
                <a:gd name="T1" fmla="*/ 0 h 251"/>
                <a:gd name="T2" fmla="*/ 97 w 1361"/>
                <a:gd name="T3" fmla="*/ 9 h 251"/>
                <a:gd name="T4" fmla="*/ 0 w 1361"/>
                <a:gd name="T5" fmla="*/ 19 h 251"/>
                <a:gd name="T6" fmla="*/ 44 w 1361"/>
                <a:gd name="T7" fmla="*/ 0 h 2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61"/>
                <a:gd name="T13" fmla="*/ 0 h 251"/>
                <a:gd name="T14" fmla="*/ 1361 w 1361"/>
                <a:gd name="T15" fmla="*/ 251 h 2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61" h="251">
                  <a:moveTo>
                    <a:pt x="613" y="0"/>
                  </a:moveTo>
                  <a:lnTo>
                    <a:pt x="1361" y="117"/>
                  </a:lnTo>
                  <a:lnTo>
                    <a:pt x="0" y="251"/>
                  </a:lnTo>
                  <a:lnTo>
                    <a:pt x="6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16" name="Freeform 632"/>
            <p:cNvSpPr>
              <a:spLocks/>
            </p:cNvSpPr>
            <p:nvPr/>
          </p:nvSpPr>
          <p:spPr bwMode="auto">
            <a:xfrm>
              <a:off x="3827" y="1850"/>
              <a:ext cx="45" cy="32"/>
            </a:xfrm>
            <a:custGeom>
              <a:avLst/>
              <a:gdLst>
                <a:gd name="T0" fmla="*/ 15 w 638"/>
                <a:gd name="T1" fmla="*/ 0 h 419"/>
                <a:gd name="T2" fmla="*/ 45 w 638"/>
                <a:gd name="T3" fmla="*/ 32 h 419"/>
                <a:gd name="T4" fmla="*/ 0 w 638"/>
                <a:gd name="T5" fmla="*/ 18 h 419"/>
                <a:gd name="T6" fmla="*/ 15 w 638"/>
                <a:gd name="T7" fmla="*/ 0 h 4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8"/>
                <a:gd name="T13" fmla="*/ 0 h 419"/>
                <a:gd name="T14" fmla="*/ 638 w 638"/>
                <a:gd name="T15" fmla="*/ 419 h 4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8" h="419">
                  <a:moveTo>
                    <a:pt x="216" y="0"/>
                  </a:moveTo>
                  <a:lnTo>
                    <a:pt x="638" y="419"/>
                  </a:lnTo>
                  <a:lnTo>
                    <a:pt x="0" y="2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17" name="Freeform 633"/>
            <p:cNvSpPr>
              <a:spLocks/>
            </p:cNvSpPr>
            <p:nvPr/>
          </p:nvSpPr>
          <p:spPr bwMode="auto">
            <a:xfrm>
              <a:off x="3827" y="1850"/>
              <a:ext cx="45" cy="32"/>
            </a:xfrm>
            <a:custGeom>
              <a:avLst/>
              <a:gdLst>
                <a:gd name="T0" fmla="*/ 15 w 638"/>
                <a:gd name="T1" fmla="*/ 0 h 419"/>
                <a:gd name="T2" fmla="*/ 45 w 638"/>
                <a:gd name="T3" fmla="*/ 32 h 419"/>
                <a:gd name="T4" fmla="*/ 0 w 638"/>
                <a:gd name="T5" fmla="*/ 18 h 419"/>
                <a:gd name="T6" fmla="*/ 15 w 638"/>
                <a:gd name="T7" fmla="*/ 0 h 4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8"/>
                <a:gd name="T13" fmla="*/ 0 h 419"/>
                <a:gd name="T14" fmla="*/ 638 w 638"/>
                <a:gd name="T15" fmla="*/ 419 h 4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8" h="419">
                  <a:moveTo>
                    <a:pt x="216" y="0"/>
                  </a:moveTo>
                  <a:lnTo>
                    <a:pt x="638" y="419"/>
                  </a:lnTo>
                  <a:lnTo>
                    <a:pt x="0" y="239"/>
                  </a:lnTo>
                  <a:lnTo>
                    <a:pt x="2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18" name="Freeform 634"/>
            <p:cNvSpPr>
              <a:spLocks/>
            </p:cNvSpPr>
            <p:nvPr/>
          </p:nvSpPr>
          <p:spPr bwMode="auto">
            <a:xfrm>
              <a:off x="3426" y="1849"/>
              <a:ext cx="153" cy="19"/>
            </a:xfrm>
            <a:custGeom>
              <a:avLst/>
              <a:gdLst>
                <a:gd name="T0" fmla="*/ 153 w 2140"/>
                <a:gd name="T1" fmla="*/ 0 h 241"/>
                <a:gd name="T2" fmla="*/ 53 w 2140"/>
                <a:gd name="T3" fmla="*/ 19 h 241"/>
                <a:gd name="T4" fmla="*/ 0 w 2140"/>
                <a:gd name="T5" fmla="*/ 10 h 241"/>
                <a:gd name="T6" fmla="*/ 153 w 2140"/>
                <a:gd name="T7" fmla="*/ 0 h 2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40"/>
                <a:gd name="T13" fmla="*/ 0 h 241"/>
                <a:gd name="T14" fmla="*/ 2140 w 2140"/>
                <a:gd name="T15" fmla="*/ 241 h 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40" h="241">
                  <a:moveTo>
                    <a:pt x="2140" y="0"/>
                  </a:moveTo>
                  <a:lnTo>
                    <a:pt x="748" y="241"/>
                  </a:lnTo>
                  <a:lnTo>
                    <a:pt x="0" y="124"/>
                  </a:lnTo>
                  <a:lnTo>
                    <a:pt x="21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19" name="Freeform 635"/>
            <p:cNvSpPr>
              <a:spLocks/>
            </p:cNvSpPr>
            <p:nvPr/>
          </p:nvSpPr>
          <p:spPr bwMode="auto">
            <a:xfrm>
              <a:off x="3426" y="1849"/>
              <a:ext cx="153" cy="19"/>
            </a:xfrm>
            <a:custGeom>
              <a:avLst/>
              <a:gdLst>
                <a:gd name="T0" fmla="*/ 153 w 2140"/>
                <a:gd name="T1" fmla="*/ 0 h 241"/>
                <a:gd name="T2" fmla="*/ 53 w 2140"/>
                <a:gd name="T3" fmla="*/ 19 h 241"/>
                <a:gd name="T4" fmla="*/ 0 w 2140"/>
                <a:gd name="T5" fmla="*/ 10 h 241"/>
                <a:gd name="T6" fmla="*/ 153 w 2140"/>
                <a:gd name="T7" fmla="*/ 0 h 2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40"/>
                <a:gd name="T13" fmla="*/ 0 h 241"/>
                <a:gd name="T14" fmla="*/ 2140 w 2140"/>
                <a:gd name="T15" fmla="*/ 241 h 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40" h="241">
                  <a:moveTo>
                    <a:pt x="2140" y="0"/>
                  </a:moveTo>
                  <a:lnTo>
                    <a:pt x="748" y="241"/>
                  </a:lnTo>
                  <a:lnTo>
                    <a:pt x="0" y="124"/>
                  </a:lnTo>
                  <a:lnTo>
                    <a:pt x="21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20" name="Freeform 636"/>
            <p:cNvSpPr>
              <a:spLocks/>
            </p:cNvSpPr>
            <p:nvPr/>
          </p:nvSpPr>
          <p:spPr bwMode="auto">
            <a:xfrm>
              <a:off x="3797" y="1848"/>
              <a:ext cx="45" cy="20"/>
            </a:xfrm>
            <a:custGeom>
              <a:avLst/>
              <a:gdLst>
                <a:gd name="T0" fmla="*/ 0 w 632"/>
                <a:gd name="T1" fmla="*/ 0 h 261"/>
                <a:gd name="T2" fmla="*/ 45 w 632"/>
                <a:gd name="T3" fmla="*/ 2 h 261"/>
                <a:gd name="T4" fmla="*/ 30 w 632"/>
                <a:gd name="T5" fmla="*/ 20 h 261"/>
                <a:gd name="T6" fmla="*/ 0 w 632"/>
                <a:gd name="T7" fmla="*/ 0 h 2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2"/>
                <a:gd name="T13" fmla="*/ 0 h 261"/>
                <a:gd name="T14" fmla="*/ 632 w 632"/>
                <a:gd name="T15" fmla="*/ 261 h 2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2" h="261">
                  <a:moveTo>
                    <a:pt x="0" y="0"/>
                  </a:moveTo>
                  <a:lnTo>
                    <a:pt x="632" y="22"/>
                  </a:lnTo>
                  <a:lnTo>
                    <a:pt x="416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21" name="Freeform 637"/>
            <p:cNvSpPr>
              <a:spLocks/>
            </p:cNvSpPr>
            <p:nvPr/>
          </p:nvSpPr>
          <p:spPr bwMode="auto">
            <a:xfrm>
              <a:off x="3797" y="1848"/>
              <a:ext cx="45" cy="20"/>
            </a:xfrm>
            <a:custGeom>
              <a:avLst/>
              <a:gdLst>
                <a:gd name="T0" fmla="*/ 0 w 632"/>
                <a:gd name="T1" fmla="*/ 0 h 261"/>
                <a:gd name="T2" fmla="*/ 45 w 632"/>
                <a:gd name="T3" fmla="*/ 2 h 261"/>
                <a:gd name="T4" fmla="*/ 30 w 632"/>
                <a:gd name="T5" fmla="*/ 20 h 261"/>
                <a:gd name="T6" fmla="*/ 0 w 632"/>
                <a:gd name="T7" fmla="*/ 0 h 2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2"/>
                <a:gd name="T13" fmla="*/ 0 h 261"/>
                <a:gd name="T14" fmla="*/ 632 w 632"/>
                <a:gd name="T15" fmla="*/ 261 h 2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2" h="261">
                  <a:moveTo>
                    <a:pt x="0" y="0"/>
                  </a:moveTo>
                  <a:lnTo>
                    <a:pt x="632" y="22"/>
                  </a:lnTo>
                  <a:lnTo>
                    <a:pt x="416" y="26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22" name="Freeform 638"/>
            <p:cNvSpPr>
              <a:spLocks/>
            </p:cNvSpPr>
            <p:nvPr/>
          </p:nvSpPr>
          <p:spPr bwMode="auto">
            <a:xfrm>
              <a:off x="3426" y="1844"/>
              <a:ext cx="153" cy="15"/>
            </a:xfrm>
            <a:custGeom>
              <a:avLst/>
              <a:gdLst>
                <a:gd name="T0" fmla="*/ 48 w 2140"/>
                <a:gd name="T1" fmla="*/ 0 h 187"/>
                <a:gd name="T2" fmla="*/ 153 w 2140"/>
                <a:gd name="T3" fmla="*/ 5 h 187"/>
                <a:gd name="T4" fmla="*/ 0 w 2140"/>
                <a:gd name="T5" fmla="*/ 15 h 187"/>
                <a:gd name="T6" fmla="*/ 48 w 2140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40"/>
                <a:gd name="T13" fmla="*/ 0 h 187"/>
                <a:gd name="T14" fmla="*/ 2140 w 2140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40" h="187">
                  <a:moveTo>
                    <a:pt x="668" y="0"/>
                  </a:moveTo>
                  <a:lnTo>
                    <a:pt x="2140" y="63"/>
                  </a:lnTo>
                  <a:lnTo>
                    <a:pt x="0" y="187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23" name="Freeform 639"/>
            <p:cNvSpPr>
              <a:spLocks/>
            </p:cNvSpPr>
            <p:nvPr/>
          </p:nvSpPr>
          <p:spPr bwMode="auto">
            <a:xfrm>
              <a:off x="3426" y="1844"/>
              <a:ext cx="153" cy="15"/>
            </a:xfrm>
            <a:custGeom>
              <a:avLst/>
              <a:gdLst>
                <a:gd name="T0" fmla="*/ 48 w 2140"/>
                <a:gd name="T1" fmla="*/ 0 h 187"/>
                <a:gd name="T2" fmla="*/ 153 w 2140"/>
                <a:gd name="T3" fmla="*/ 5 h 187"/>
                <a:gd name="T4" fmla="*/ 0 w 2140"/>
                <a:gd name="T5" fmla="*/ 15 h 187"/>
                <a:gd name="T6" fmla="*/ 48 w 2140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40"/>
                <a:gd name="T13" fmla="*/ 0 h 187"/>
                <a:gd name="T14" fmla="*/ 2140 w 2140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40" h="187">
                  <a:moveTo>
                    <a:pt x="668" y="0"/>
                  </a:moveTo>
                  <a:lnTo>
                    <a:pt x="2140" y="63"/>
                  </a:lnTo>
                  <a:lnTo>
                    <a:pt x="0" y="187"/>
                  </a:lnTo>
                  <a:lnTo>
                    <a:pt x="66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24" name="Freeform 640"/>
            <p:cNvSpPr>
              <a:spLocks/>
            </p:cNvSpPr>
            <p:nvPr/>
          </p:nvSpPr>
          <p:spPr bwMode="auto">
            <a:xfrm>
              <a:off x="3764" y="1837"/>
              <a:ext cx="78" cy="13"/>
            </a:xfrm>
            <a:custGeom>
              <a:avLst/>
              <a:gdLst>
                <a:gd name="T0" fmla="*/ 0 w 1100"/>
                <a:gd name="T1" fmla="*/ 0 h 166"/>
                <a:gd name="T2" fmla="*/ 78 w 1100"/>
                <a:gd name="T3" fmla="*/ 13 h 166"/>
                <a:gd name="T4" fmla="*/ 33 w 1100"/>
                <a:gd name="T5" fmla="*/ 11 h 166"/>
                <a:gd name="T6" fmla="*/ 0 w 1100"/>
                <a:gd name="T7" fmla="*/ 0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0"/>
                <a:gd name="T13" fmla="*/ 0 h 166"/>
                <a:gd name="T14" fmla="*/ 1100 w 1100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0" h="166">
                  <a:moveTo>
                    <a:pt x="0" y="0"/>
                  </a:moveTo>
                  <a:lnTo>
                    <a:pt x="1100" y="166"/>
                  </a:lnTo>
                  <a:lnTo>
                    <a:pt x="468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25" name="Freeform 641"/>
            <p:cNvSpPr>
              <a:spLocks/>
            </p:cNvSpPr>
            <p:nvPr/>
          </p:nvSpPr>
          <p:spPr bwMode="auto">
            <a:xfrm>
              <a:off x="3764" y="1837"/>
              <a:ext cx="78" cy="13"/>
            </a:xfrm>
            <a:custGeom>
              <a:avLst/>
              <a:gdLst>
                <a:gd name="T0" fmla="*/ 0 w 1100"/>
                <a:gd name="T1" fmla="*/ 0 h 166"/>
                <a:gd name="T2" fmla="*/ 78 w 1100"/>
                <a:gd name="T3" fmla="*/ 13 h 166"/>
                <a:gd name="T4" fmla="*/ 33 w 1100"/>
                <a:gd name="T5" fmla="*/ 11 h 166"/>
                <a:gd name="T6" fmla="*/ 0 w 1100"/>
                <a:gd name="T7" fmla="*/ 0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0"/>
                <a:gd name="T13" fmla="*/ 0 h 166"/>
                <a:gd name="T14" fmla="*/ 1100 w 1100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0" h="166">
                  <a:moveTo>
                    <a:pt x="0" y="0"/>
                  </a:moveTo>
                  <a:lnTo>
                    <a:pt x="1100" y="166"/>
                  </a:lnTo>
                  <a:lnTo>
                    <a:pt x="468" y="14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26" name="Freeform 642"/>
            <p:cNvSpPr>
              <a:spLocks/>
            </p:cNvSpPr>
            <p:nvPr/>
          </p:nvSpPr>
          <p:spPr bwMode="auto">
            <a:xfrm>
              <a:off x="3474" y="1836"/>
              <a:ext cx="205" cy="13"/>
            </a:xfrm>
            <a:custGeom>
              <a:avLst/>
              <a:gdLst>
                <a:gd name="T0" fmla="*/ 205 w 2877"/>
                <a:gd name="T1" fmla="*/ 0 h 169"/>
                <a:gd name="T2" fmla="*/ 105 w 2877"/>
                <a:gd name="T3" fmla="*/ 13 h 169"/>
                <a:gd name="T4" fmla="*/ 0 w 2877"/>
                <a:gd name="T5" fmla="*/ 8 h 169"/>
                <a:gd name="T6" fmla="*/ 205 w 2877"/>
                <a:gd name="T7" fmla="*/ 0 h 1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77"/>
                <a:gd name="T13" fmla="*/ 0 h 169"/>
                <a:gd name="T14" fmla="*/ 2877 w 2877"/>
                <a:gd name="T15" fmla="*/ 169 h 1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77" h="169">
                  <a:moveTo>
                    <a:pt x="2877" y="0"/>
                  </a:moveTo>
                  <a:lnTo>
                    <a:pt x="1472" y="169"/>
                  </a:lnTo>
                  <a:lnTo>
                    <a:pt x="0" y="106"/>
                  </a:lnTo>
                  <a:lnTo>
                    <a:pt x="28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27" name="Freeform 643"/>
            <p:cNvSpPr>
              <a:spLocks/>
            </p:cNvSpPr>
            <p:nvPr/>
          </p:nvSpPr>
          <p:spPr bwMode="auto">
            <a:xfrm>
              <a:off x="3474" y="1836"/>
              <a:ext cx="205" cy="13"/>
            </a:xfrm>
            <a:custGeom>
              <a:avLst/>
              <a:gdLst>
                <a:gd name="T0" fmla="*/ 205 w 2877"/>
                <a:gd name="T1" fmla="*/ 0 h 169"/>
                <a:gd name="T2" fmla="*/ 105 w 2877"/>
                <a:gd name="T3" fmla="*/ 13 h 169"/>
                <a:gd name="T4" fmla="*/ 0 w 2877"/>
                <a:gd name="T5" fmla="*/ 8 h 169"/>
                <a:gd name="T6" fmla="*/ 205 w 2877"/>
                <a:gd name="T7" fmla="*/ 0 h 1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77"/>
                <a:gd name="T13" fmla="*/ 0 h 169"/>
                <a:gd name="T14" fmla="*/ 2877 w 2877"/>
                <a:gd name="T15" fmla="*/ 169 h 1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77" h="169">
                  <a:moveTo>
                    <a:pt x="2877" y="0"/>
                  </a:moveTo>
                  <a:lnTo>
                    <a:pt x="1472" y="169"/>
                  </a:lnTo>
                  <a:lnTo>
                    <a:pt x="0" y="106"/>
                  </a:lnTo>
                  <a:lnTo>
                    <a:pt x="287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28" name="Freeform 644"/>
            <p:cNvSpPr>
              <a:spLocks/>
            </p:cNvSpPr>
            <p:nvPr/>
          </p:nvSpPr>
          <p:spPr bwMode="auto">
            <a:xfrm>
              <a:off x="3474" y="1834"/>
              <a:ext cx="250" cy="10"/>
            </a:xfrm>
            <a:custGeom>
              <a:avLst/>
              <a:gdLst>
                <a:gd name="T0" fmla="*/ 250 w 3508"/>
                <a:gd name="T1" fmla="*/ 0 h 139"/>
                <a:gd name="T2" fmla="*/ 205 w 3508"/>
                <a:gd name="T3" fmla="*/ 2 h 139"/>
                <a:gd name="T4" fmla="*/ 0 w 3508"/>
                <a:gd name="T5" fmla="*/ 10 h 139"/>
                <a:gd name="T6" fmla="*/ 250 w 3508"/>
                <a:gd name="T7" fmla="*/ 0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08"/>
                <a:gd name="T13" fmla="*/ 0 h 139"/>
                <a:gd name="T14" fmla="*/ 3508 w 3508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08" h="139">
                  <a:moveTo>
                    <a:pt x="3508" y="0"/>
                  </a:moveTo>
                  <a:lnTo>
                    <a:pt x="2877" y="33"/>
                  </a:lnTo>
                  <a:lnTo>
                    <a:pt x="0" y="139"/>
                  </a:lnTo>
                  <a:lnTo>
                    <a:pt x="35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29" name="Freeform 645"/>
            <p:cNvSpPr>
              <a:spLocks/>
            </p:cNvSpPr>
            <p:nvPr/>
          </p:nvSpPr>
          <p:spPr bwMode="auto">
            <a:xfrm>
              <a:off x="3474" y="1834"/>
              <a:ext cx="250" cy="10"/>
            </a:xfrm>
            <a:custGeom>
              <a:avLst/>
              <a:gdLst>
                <a:gd name="T0" fmla="*/ 250 w 3508"/>
                <a:gd name="T1" fmla="*/ 0 h 139"/>
                <a:gd name="T2" fmla="*/ 205 w 3508"/>
                <a:gd name="T3" fmla="*/ 2 h 139"/>
                <a:gd name="T4" fmla="*/ 0 w 3508"/>
                <a:gd name="T5" fmla="*/ 10 h 139"/>
                <a:gd name="T6" fmla="*/ 250 w 3508"/>
                <a:gd name="T7" fmla="*/ 0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08"/>
                <a:gd name="T13" fmla="*/ 0 h 139"/>
                <a:gd name="T14" fmla="*/ 3508 w 3508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08" h="139">
                  <a:moveTo>
                    <a:pt x="3508" y="0"/>
                  </a:moveTo>
                  <a:lnTo>
                    <a:pt x="2877" y="33"/>
                  </a:lnTo>
                  <a:lnTo>
                    <a:pt x="0" y="139"/>
                  </a:lnTo>
                  <a:lnTo>
                    <a:pt x="350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30" name="Freeform 646"/>
            <p:cNvSpPr>
              <a:spLocks/>
            </p:cNvSpPr>
            <p:nvPr/>
          </p:nvSpPr>
          <p:spPr bwMode="auto">
            <a:xfrm>
              <a:off x="3724" y="1826"/>
              <a:ext cx="84" cy="11"/>
            </a:xfrm>
            <a:custGeom>
              <a:avLst/>
              <a:gdLst>
                <a:gd name="T0" fmla="*/ 84 w 1169"/>
                <a:gd name="T1" fmla="*/ 0 h 137"/>
                <a:gd name="T2" fmla="*/ 40 w 1169"/>
                <a:gd name="T3" fmla="*/ 11 h 137"/>
                <a:gd name="T4" fmla="*/ 0 w 1169"/>
                <a:gd name="T5" fmla="*/ 7 h 137"/>
                <a:gd name="T6" fmla="*/ 84 w 1169"/>
                <a:gd name="T7" fmla="*/ 0 h 1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9"/>
                <a:gd name="T13" fmla="*/ 0 h 137"/>
                <a:gd name="T14" fmla="*/ 1169 w 1169"/>
                <a:gd name="T15" fmla="*/ 137 h 1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9" h="137">
                  <a:moveTo>
                    <a:pt x="1169" y="0"/>
                  </a:moveTo>
                  <a:lnTo>
                    <a:pt x="555" y="137"/>
                  </a:lnTo>
                  <a:lnTo>
                    <a:pt x="0" y="93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31" name="Freeform 647"/>
            <p:cNvSpPr>
              <a:spLocks/>
            </p:cNvSpPr>
            <p:nvPr/>
          </p:nvSpPr>
          <p:spPr bwMode="auto">
            <a:xfrm>
              <a:off x="3724" y="1826"/>
              <a:ext cx="84" cy="11"/>
            </a:xfrm>
            <a:custGeom>
              <a:avLst/>
              <a:gdLst>
                <a:gd name="T0" fmla="*/ 84 w 1169"/>
                <a:gd name="T1" fmla="*/ 0 h 137"/>
                <a:gd name="T2" fmla="*/ 40 w 1169"/>
                <a:gd name="T3" fmla="*/ 11 h 137"/>
                <a:gd name="T4" fmla="*/ 0 w 1169"/>
                <a:gd name="T5" fmla="*/ 7 h 137"/>
                <a:gd name="T6" fmla="*/ 84 w 1169"/>
                <a:gd name="T7" fmla="*/ 0 h 1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9"/>
                <a:gd name="T13" fmla="*/ 0 h 137"/>
                <a:gd name="T14" fmla="*/ 1169 w 1169"/>
                <a:gd name="T15" fmla="*/ 137 h 1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9" h="137">
                  <a:moveTo>
                    <a:pt x="1169" y="0"/>
                  </a:moveTo>
                  <a:lnTo>
                    <a:pt x="555" y="137"/>
                  </a:lnTo>
                  <a:lnTo>
                    <a:pt x="0" y="93"/>
                  </a:lnTo>
                  <a:lnTo>
                    <a:pt x="116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32" name="Freeform 648"/>
            <p:cNvSpPr>
              <a:spLocks/>
            </p:cNvSpPr>
            <p:nvPr/>
          </p:nvSpPr>
          <p:spPr bwMode="auto">
            <a:xfrm>
              <a:off x="3764" y="1826"/>
              <a:ext cx="78" cy="24"/>
            </a:xfrm>
            <a:custGeom>
              <a:avLst/>
              <a:gdLst>
                <a:gd name="T0" fmla="*/ 44 w 1100"/>
                <a:gd name="T1" fmla="*/ 0 h 303"/>
                <a:gd name="T2" fmla="*/ 78 w 1100"/>
                <a:gd name="T3" fmla="*/ 24 h 303"/>
                <a:gd name="T4" fmla="*/ 0 w 1100"/>
                <a:gd name="T5" fmla="*/ 11 h 303"/>
                <a:gd name="T6" fmla="*/ 44 w 1100"/>
                <a:gd name="T7" fmla="*/ 0 h 3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0"/>
                <a:gd name="T13" fmla="*/ 0 h 303"/>
                <a:gd name="T14" fmla="*/ 1100 w 1100"/>
                <a:gd name="T15" fmla="*/ 303 h 3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0" h="303">
                  <a:moveTo>
                    <a:pt x="614" y="0"/>
                  </a:moveTo>
                  <a:lnTo>
                    <a:pt x="1100" y="303"/>
                  </a:lnTo>
                  <a:lnTo>
                    <a:pt x="0" y="137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33" name="Freeform 649"/>
            <p:cNvSpPr>
              <a:spLocks/>
            </p:cNvSpPr>
            <p:nvPr/>
          </p:nvSpPr>
          <p:spPr bwMode="auto">
            <a:xfrm>
              <a:off x="3764" y="1826"/>
              <a:ext cx="78" cy="24"/>
            </a:xfrm>
            <a:custGeom>
              <a:avLst/>
              <a:gdLst>
                <a:gd name="T0" fmla="*/ 44 w 1100"/>
                <a:gd name="T1" fmla="*/ 0 h 303"/>
                <a:gd name="T2" fmla="*/ 78 w 1100"/>
                <a:gd name="T3" fmla="*/ 24 h 303"/>
                <a:gd name="T4" fmla="*/ 0 w 1100"/>
                <a:gd name="T5" fmla="*/ 11 h 303"/>
                <a:gd name="T6" fmla="*/ 44 w 1100"/>
                <a:gd name="T7" fmla="*/ 0 h 3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0"/>
                <a:gd name="T13" fmla="*/ 0 h 303"/>
                <a:gd name="T14" fmla="*/ 1100 w 1100"/>
                <a:gd name="T15" fmla="*/ 303 h 3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0" h="303">
                  <a:moveTo>
                    <a:pt x="614" y="0"/>
                  </a:moveTo>
                  <a:lnTo>
                    <a:pt x="1100" y="303"/>
                  </a:lnTo>
                  <a:lnTo>
                    <a:pt x="0" y="137"/>
                  </a:lnTo>
                  <a:lnTo>
                    <a:pt x="6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34" name="Freeform 650"/>
            <p:cNvSpPr>
              <a:spLocks/>
            </p:cNvSpPr>
            <p:nvPr/>
          </p:nvSpPr>
          <p:spPr bwMode="auto">
            <a:xfrm>
              <a:off x="3575" y="1825"/>
              <a:ext cx="233" cy="9"/>
            </a:xfrm>
            <a:custGeom>
              <a:avLst/>
              <a:gdLst>
                <a:gd name="T0" fmla="*/ 0 w 3252"/>
                <a:gd name="T1" fmla="*/ 0 h 108"/>
                <a:gd name="T2" fmla="*/ 233 w 3252"/>
                <a:gd name="T3" fmla="*/ 1 h 108"/>
                <a:gd name="T4" fmla="*/ 149 w 3252"/>
                <a:gd name="T5" fmla="*/ 9 h 108"/>
                <a:gd name="T6" fmla="*/ 0 w 3252"/>
                <a:gd name="T7" fmla="*/ 0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52"/>
                <a:gd name="T13" fmla="*/ 0 h 108"/>
                <a:gd name="T14" fmla="*/ 3252 w 3252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52" h="108">
                  <a:moveTo>
                    <a:pt x="0" y="0"/>
                  </a:moveTo>
                  <a:lnTo>
                    <a:pt x="3252" y="15"/>
                  </a:lnTo>
                  <a:lnTo>
                    <a:pt x="2083" y="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35" name="Freeform 651"/>
            <p:cNvSpPr>
              <a:spLocks/>
            </p:cNvSpPr>
            <p:nvPr/>
          </p:nvSpPr>
          <p:spPr bwMode="auto">
            <a:xfrm>
              <a:off x="3575" y="1825"/>
              <a:ext cx="233" cy="9"/>
            </a:xfrm>
            <a:custGeom>
              <a:avLst/>
              <a:gdLst>
                <a:gd name="T0" fmla="*/ 0 w 3252"/>
                <a:gd name="T1" fmla="*/ 0 h 108"/>
                <a:gd name="T2" fmla="*/ 233 w 3252"/>
                <a:gd name="T3" fmla="*/ 1 h 108"/>
                <a:gd name="T4" fmla="*/ 149 w 3252"/>
                <a:gd name="T5" fmla="*/ 9 h 108"/>
                <a:gd name="T6" fmla="*/ 0 w 3252"/>
                <a:gd name="T7" fmla="*/ 0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52"/>
                <a:gd name="T13" fmla="*/ 0 h 108"/>
                <a:gd name="T14" fmla="*/ 3252 w 3252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52" h="108">
                  <a:moveTo>
                    <a:pt x="0" y="0"/>
                  </a:moveTo>
                  <a:lnTo>
                    <a:pt x="3252" y="15"/>
                  </a:lnTo>
                  <a:lnTo>
                    <a:pt x="2083" y="10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36" name="Freeform 652"/>
            <p:cNvSpPr>
              <a:spLocks/>
            </p:cNvSpPr>
            <p:nvPr/>
          </p:nvSpPr>
          <p:spPr bwMode="auto">
            <a:xfrm>
              <a:off x="3474" y="1825"/>
              <a:ext cx="250" cy="19"/>
            </a:xfrm>
            <a:custGeom>
              <a:avLst/>
              <a:gdLst>
                <a:gd name="T0" fmla="*/ 102 w 3508"/>
                <a:gd name="T1" fmla="*/ 0 h 247"/>
                <a:gd name="T2" fmla="*/ 250 w 3508"/>
                <a:gd name="T3" fmla="*/ 8 h 247"/>
                <a:gd name="T4" fmla="*/ 0 w 3508"/>
                <a:gd name="T5" fmla="*/ 19 h 247"/>
                <a:gd name="T6" fmla="*/ 102 w 3508"/>
                <a:gd name="T7" fmla="*/ 0 h 2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08"/>
                <a:gd name="T13" fmla="*/ 0 h 247"/>
                <a:gd name="T14" fmla="*/ 3508 w 3508"/>
                <a:gd name="T15" fmla="*/ 247 h 2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08" h="247">
                  <a:moveTo>
                    <a:pt x="1425" y="0"/>
                  </a:moveTo>
                  <a:lnTo>
                    <a:pt x="3508" y="108"/>
                  </a:lnTo>
                  <a:lnTo>
                    <a:pt x="0" y="247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37" name="Freeform 653"/>
            <p:cNvSpPr>
              <a:spLocks/>
            </p:cNvSpPr>
            <p:nvPr/>
          </p:nvSpPr>
          <p:spPr bwMode="auto">
            <a:xfrm>
              <a:off x="3474" y="1825"/>
              <a:ext cx="250" cy="19"/>
            </a:xfrm>
            <a:custGeom>
              <a:avLst/>
              <a:gdLst>
                <a:gd name="T0" fmla="*/ 102 w 3508"/>
                <a:gd name="T1" fmla="*/ 0 h 247"/>
                <a:gd name="T2" fmla="*/ 250 w 3508"/>
                <a:gd name="T3" fmla="*/ 8 h 247"/>
                <a:gd name="T4" fmla="*/ 0 w 3508"/>
                <a:gd name="T5" fmla="*/ 19 h 247"/>
                <a:gd name="T6" fmla="*/ 102 w 3508"/>
                <a:gd name="T7" fmla="*/ 0 h 2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08"/>
                <a:gd name="T13" fmla="*/ 0 h 247"/>
                <a:gd name="T14" fmla="*/ 3508 w 3508"/>
                <a:gd name="T15" fmla="*/ 247 h 2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08" h="247">
                  <a:moveTo>
                    <a:pt x="1425" y="0"/>
                  </a:moveTo>
                  <a:lnTo>
                    <a:pt x="3508" y="108"/>
                  </a:lnTo>
                  <a:lnTo>
                    <a:pt x="0" y="247"/>
                  </a:lnTo>
                  <a:lnTo>
                    <a:pt x="14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38" name="Freeform 654"/>
            <p:cNvSpPr>
              <a:spLocks/>
            </p:cNvSpPr>
            <p:nvPr/>
          </p:nvSpPr>
          <p:spPr bwMode="auto">
            <a:xfrm>
              <a:off x="3575" y="1813"/>
              <a:ext cx="233" cy="13"/>
            </a:xfrm>
            <a:custGeom>
              <a:avLst/>
              <a:gdLst>
                <a:gd name="T0" fmla="*/ 193 w 3252"/>
                <a:gd name="T1" fmla="*/ 0 h 170"/>
                <a:gd name="T2" fmla="*/ 233 w 3252"/>
                <a:gd name="T3" fmla="*/ 13 h 170"/>
                <a:gd name="T4" fmla="*/ 0 w 3252"/>
                <a:gd name="T5" fmla="*/ 12 h 170"/>
                <a:gd name="T6" fmla="*/ 193 w 3252"/>
                <a:gd name="T7" fmla="*/ 0 h 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52"/>
                <a:gd name="T13" fmla="*/ 0 h 170"/>
                <a:gd name="T14" fmla="*/ 3252 w 3252"/>
                <a:gd name="T15" fmla="*/ 170 h 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52" h="170">
                  <a:moveTo>
                    <a:pt x="2699" y="0"/>
                  </a:moveTo>
                  <a:lnTo>
                    <a:pt x="3252" y="170"/>
                  </a:lnTo>
                  <a:lnTo>
                    <a:pt x="0" y="155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39" name="Freeform 655"/>
            <p:cNvSpPr>
              <a:spLocks/>
            </p:cNvSpPr>
            <p:nvPr/>
          </p:nvSpPr>
          <p:spPr bwMode="auto">
            <a:xfrm>
              <a:off x="3575" y="1813"/>
              <a:ext cx="233" cy="13"/>
            </a:xfrm>
            <a:custGeom>
              <a:avLst/>
              <a:gdLst>
                <a:gd name="T0" fmla="*/ 193 w 3252"/>
                <a:gd name="T1" fmla="*/ 0 h 170"/>
                <a:gd name="T2" fmla="*/ 233 w 3252"/>
                <a:gd name="T3" fmla="*/ 13 h 170"/>
                <a:gd name="T4" fmla="*/ 0 w 3252"/>
                <a:gd name="T5" fmla="*/ 12 h 170"/>
                <a:gd name="T6" fmla="*/ 193 w 3252"/>
                <a:gd name="T7" fmla="*/ 0 h 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52"/>
                <a:gd name="T13" fmla="*/ 0 h 170"/>
                <a:gd name="T14" fmla="*/ 3252 w 3252"/>
                <a:gd name="T15" fmla="*/ 170 h 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52" h="170">
                  <a:moveTo>
                    <a:pt x="2699" y="0"/>
                  </a:moveTo>
                  <a:lnTo>
                    <a:pt x="3252" y="170"/>
                  </a:lnTo>
                  <a:lnTo>
                    <a:pt x="0" y="155"/>
                  </a:lnTo>
                  <a:lnTo>
                    <a:pt x="269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40" name="Freeform 656"/>
            <p:cNvSpPr>
              <a:spLocks/>
            </p:cNvSpPr>
            <p:nvPr/>
          </p:nvSpPr>
          <p:spPr bwMode="auto">
            <a:xfrm>
              <a:off x="3575" y="1812"/>
              <a:ext cx="193" cy="13"/>
            </a:xfrm>
            <a:custGeom>
              <a:avLst/>
              <a:gdLst>
                <a:gd name="T0" fmla="*/ 101 w 2699"/>
                <a:gd name="T1" fmla="*/ 0 h 171"/>
                <a:gd name="T2" fmla="*/ 193 w 2699"/>
                <a:gd name="T3" fmla="*/ 1 h 171"/>
                <a:gd name="T4" fmla="*/ 0 w 2699"/>
                <a:gd name="T5" fmla="*/ 13 h 171"/>
                <a:gd name="T6" fmla="*/ 101 w 2699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9"/>
                <a:gd name="T13" fmla="*/ 0 h 171"/>
                <a:gd name="T14" fmla="*/ 2699 w 2699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9" h="171">
                  <a:moveTo>
                    <a:pt x="1419" y="0"/>
                  </a:moveTo>
                  <a:lnTo>
                    <a:pt x="2699" y="16"/>
                  </a:lnTo>
                  <a:lnTo>
                    <a:pt x="0" y="171"/>
                  </a:lnTo>
                  <a:lnTo>
                    <a:pt x="14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41" name="Freeform 657"/>
            <p:cNvSpPr>
              <a:spLocks/>
            </p:cNvSpPr>
            <p:nvPr/>
          </p:nvSpPr>
          <p:spPr bwMode="auto">
            <a:xfrm>
              <a:off x="3575" y="1812"/>
              <a:ext cx="193" cy="13"/>
            </a:xfrm>
            <a:custGeom>
              <a:avLst/>
              <a:gdLst>
                <a:gd name="T0" fmla="*/ 101 w 2699"/>
                <a:gd name="T1" fmla="*/ 0 h 171"/>
                <a:gd name="T2" fmla="*/ 193 w 2699"/>
                <a:gd name="T3" fmla="*/ 1 h 171"/>
                <a:gd name="T4" fmla="*/ 0 w 2699"/>
                <a:gd name="T5" fmla="*/ 13 h 171"/>
                <a:gd name="T6" fmla="*/ 101 w 2699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9"/>
                <a:gd name="T13" fmla="*/ 0 h 171"/>
                <a:gd name="T14" fmla="*/ 2699 w 2699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9" h="171">
                  <a:moveTo>
                    <a:pt x="1419" y="0"/>
                  </a:moveTo>
                  <a:lnTo>
                    <a:pt x="2699" y="16"/>
                  </a:lnTo>
                  <a:lnTo>
                    <a:pt x="0" y="171"/>
                  </a:lnTo>
                  <a:lnTo>
                    <a:pt x="14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42" name="Freeform 658"/>
            <p:cNvSpPr>
              <a:spLocks/>
            </p:cNvSpPr>
            <p:nvPr/>
          </p:nvSpPr>
          <p:spPr bwMode="auto">
            <a:xfrm>
              <a:off x="3677" y="1809"/>
              <a:ext cx="91" cy="4"/>
            </a:xfrm>
            <a:custGeom>
              <a:avLst/>
              <a:gdLst>
                <a:gd name="T0" fmla="*/ 47 w 1280"/>
                <a:gd name="T1" fmla="*/ 0 h 50"/>
                <a:gd name="T2" fmla="*/ 91 w 1280"/>
                <a:gd name="T3" fmla="*/ 4 h 50"/>
                <a:gd name="T4" fmla="*/ 0 w 1280"/>
                <a:gd name="T5" fmla="*/ 3 h 50"/>
                <a:gd name="T6" fmla="*/ 47 w 1280"/>
                <a:gd name="T7" fmla="*/ 0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80"/>
                <a:gd name="T13" fmla="*/ 0 h 50"/>
                <a:gd name="T14" fmla="*/ 1280 w 1280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80" h="50">
                  <a:moveTo>
                    <a:pt x="664" y="0"/>
                  </a:moveTo>
                  <a:lnTo>
                    <a:pt x="1280" y="50"/>
                  </a:lnTo>
                  <a:lnTo>
                    <a:pt x="0" y="34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6243" name="Freeform 659"/>
            <p:cNvSpPr>
              <a:spLocks/>
            </p:cNvSpPr>
            <p:nvPr/>
          </p:nvSpPr>
          <p:spPr bwMode="auto">
            <a:xfrm>
              <a:off x="3677" y="1809"/>
              <a:ext cx="91" cy="4"/>
            </a:xfrm>
            <a:custGeom>
              <a:avLst/>
              <a:gdLst>
                <a:gd name="T0" fmla="*/ 47 w 1280"/>
                <a:gd name="T1" fmla="*/ 0 h 50"/>
                <a:gd name="T2" fmla="*/ 91 w 1280"/>
                <a:gd name="T3" fmla="*/ 4 h 50"/>
                <a:gd name="T4" fmla="*/ 0 w 1280"/>
                <a:gd name="T5" fmla="*/ 3 h 50"/>
                <a:gd name="T6" fmla="*/ 47 w 1280"/>
                <a:gd name="T7" fmla="*/ 0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80"/>
                <a:gd name="T13" fmla="*/ 0 h 50"/>
                <a:gd name="T14" fmla="*/ 1280 w 1280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80" h="50">
                  <a:moveTo>
                    <a:pt x="664" y="0"/>
                  </a:moveTo>
                  <a:lnTo>
                    <a:pt x="1280" y="50"/>
                  </a:lnTo>
                  <a:lnTo>
                    <a:pt x="0" y="34"/>
                  </a:lnTo>
                  <a:lnTo>
                    <a:pt x="66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84308" name="Rectangle 660"/>
          <p:cNvSpPr>
            <a:spLocks noChangeArrowheads="1"/>
          </p:cNvSpPr>
          <p:nvPr/>
        </p:nvSpPr>
        <p:spPr bwMode="auto">
          <a:xfrm>
            <a:off x="7215188" y="2667000"/>
            <a:ext cx="1700212" cy="1863725"/>
          </a:xfrm>
          <a:prstGeom prst="rect">
            <a:avLst/>
          </a:prstGeom>
          <a:noFill/>
          <a:ln w="635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zh-TW" sz="1800">
              <a:latin typeface="Tahoma" pitchFamily="34" charset="0"/>
            </a:endParaRPr>
          </a:p>
        </p:txBody>
      </p:sp>
      <p:sp>
        <p:nvSpPr>
          <p:cNvPr id="836245" name="AutoShape 661"/>
          <p:cNvSpPr>
            <a:spLocks noChangeAspect="1" noChangeArrowheads="1" noTextEdit="1"/>
          </p:cNvSpPr>
          <p:nvPr/>
        </p:nvSpPr>
        <p:spPr bwMode="auto">
          <a:xfrm>
            <a:off x="241300" y="889000"/>
            <a:ext cx="8393113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6246" name="Line 662"/>
          <p:cNvSpPr>
            <a:spLocks noChangeShapeType="1"/>
          </p:cNvSpPr>
          <p:nvPr/>
        </p:nvSpPr>
        <p:spPr bwMode="auto">
          <a:xfrm>
            <a:off x="4438650" y="1263650"/>
            <a:ext cx="1588" cy="142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6247" name="Line 663"/>
          <p:cNvSpPr>
            <a:spLocks noChangeShapeType="1"/>
          </p:cNvSpPr>
          <p:nvPr/>
        </p:nvSpPr>
        <p:spPr bwMode="auto">
          <a:xfrm>
            <a:off x="3390900" y="1406525"/>
            <a:ext cx="1588" cy="142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6248" name="Line 664"/>
          <p:cNvSpPr>
            <a:spLocks noChangeShapeType="1"/>
          </p:cNvSpPr>
          <p:nvPr/>
        </p:nvSpPr>
        <p:spPr bwMode="auto">
          <a:xfrm>
            <a:off x="7773988" y="1406525"/>
            <a:ext cx="1587" cy="142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6249" name="Line 665"/>
          <p:cNvSpPr>
            <a:spLocks noChangeShapeType="1"/>
          </p:cNvSpPr>
          <p:nvPr/>
        </p:nvSpPr>
        <p:spPr bwMode="auto">
          <a:xfrm>
            <a:off x="3390900" y="1406525"/>
            <a:ext cx="10477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6250" name="Line 666"/>
          <p:cNvSpPr>
            <a:spLocks noChangeShapeType="1"/>
          </p:cNvSpPr>
          <p:nvPr/>
        </p:nvSpPr>
        <p:spPr bwMode="auto">
          <a:xfrm>
            <a:off x="4438650" y="1406525"/>
            <a:ext cx="10604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6251" name="Line 667"/>
          <p:cNvSpPr>
            <a:spLocks noChangeShapeType="1"/>
          </p:cNvSpPr>
          <p:nvPr/>
        </p:nvSpPr>
        <p:spPr bwMode="auto">
          <a:xfrm>
            <a:off x="5499100" y="1406525"/>
            <a:ext cx="22733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6252" name="Line 668"/>
          <p:cNvSpPr>
            <a:spLocks noChangeShapeType="1"/>
          </p:cNvSpPr>
          <p:nvPr/>
        </p:nvSpPr>
        <p:spPr bwMode="auto">
          <a:xfrm>
            <a:off x="3390900" y="1895475"/>
            <a:ext cx="1588" cy="142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6253" name="Line 669"/>
          <p:cNvSpPr>
            <a:spLocks noChangeShapeType="1"/>
          </p:cNvSpPr>
          <p:nvPr/>
        </p:nvSpPr>
        <p:spPr bwMode="auto">
          <a:xfrm>
            <a:off x="1262063" y="2038350"/>
            <a:ext cx="1587" cy="142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6254" name="Line 670"/>
          <p:cNvSpPr>
            <a:spLocks noChangeShapeType="1"/>
          </p:cNvSpPr>
          <p:nvPr/>
        </p:nvSpPr>
        <p:spPr bwMode="auto">
          <a:xfrm>
            <a:off x="3390900" y="2038350"/>
            <a:ext cx="1588" cy="142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6255" name="Line 671"/>
          <p:cNvSpPr>
            <a:spLocks noChangeShapeType="1"/>
          </p:cNvSpPr>
          <p:nvPr/>
        </p:nvSpPr>
        <p:spPr bwMode="auto">
          <a:xfrm>
            <a:off x="5519738" y="2038350"/>
            <a:ext cx="1587" cy="142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6256" name="Line 672"/>
          <p:cNvSpPr>
            <a:spLocks noChangeShapeType="1"/>
          </p:cNvSpPr>
          <p:nvPr/>
        </p:nvSpPr>
        <p:spPr bwMode="auto">
          <a:xfrm>
            <a:off x="1262063" y="2038350"/>
            <a:ext cx="212883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6257" name="Line 673"/>
          <p:cNvSpPr>
            <a:spLocks noChangeShapeType="1"/>
          </p:cNvSpPr>
          <p:nvPr/>
        </p:nvSpPr>
        <p:spPr bwMode="auto">
          <a:xfrm>
            <a:off x="3390900" y="2038350"/>
            <a:ext cx="212883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6258" name="Rectangle 674"/>
          <p:cNvSpPr>
            <a:spLocks noChangeArrowheads="1"/>
          </p:cNvSpPr>
          <p:nvPr/>
        </p:nvSpPr>
        <p:spPr bwMode="auto">
          <a:xfrm>
            <a:off x="201613" y="2239963"/>
            <a:ext cx="19145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sz="1400" b="1">
                <a:solidFill>
                  <a:srgbClr val="0000FF"/>
                </a:solidFill>
              </a:rPr>
              <a:t>Finite Difference Method</a:t>
            </a:r>
          </a:p>
        </p:txBody>
      </p:sp>
      <p:sp>
        <p:nvSpPr>
          <p:cNvPr id="836259" name="Rectangle 675"/>
          <p:cNvSpPr>
            <a:spLocks noChangeArrowheads="1"/>
          </p:cNvSpPr>
          <p:nvPr/>
        </p:nvSpPr>
        <p:spPr bwMode="auto">
          <a:xfrm>
            <a:off x="165100" y="2181225"/>
            <a:ext cx="1995488" cy="344488"/>
          </a:xfrm>
          <a:prstGeom prst="rect">
            <a:avLst/>
          </a:prstGeom>
          <a:noFill/>
          <a:ln w="20638">
            <a:solidFill>
              <a:srgbClr val="1C1C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zh-TW" sz="1800">
              <a:latin typeface="Tahoma" pitchFamily="34" charset="0"/>
            </a:endParaRPr>
          </a:p>
        </p:txBody>
      </p:sp>
      <p:sp>
        <p:nvSpPr>
          <p:cNvPr id="836260" name="Rectangle 676"/>
          <p:cNvSpPr>
            <a:spLocks noChangeArrowheads="1"/>
          </p:cNvSpPr>
          <p:nvPr/>
        </p:nvSpPr>
        <p:spPr bwMode="auto">
          <a:xfrm>
            <a:off x="2401888" y="2239963"/>
            <a:ext cx="17557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sz="1400" b="1">
                <a:solidFill>
                  <a:srgbClr val="0000FF"/>
                </a:solidFill>
              </a:rPr>
              <a:t>Finite Element Method</a:t>
            </a:r>
          </a:p>
        </p:txBody>
      </p:sp>
      <p:sp>
        <p:nvSpPr>
          <p:cNvPr id="836261" name="Rectangle 677"/>
          <p:cNvSpPr>
            <a:spLocks noChangeArrowheads="1"/>
          </p:cNvSpPr>
          <p:nvPr/>
        </p:nvSpPr>
        <p:spPr bwMode="auto">
          <a:xfrm>
            <a:off x="2281238" y="2181225"/>
            <a:ext cx="1995487" cy="344488"/>
          </a:xfrm>
          <a:prstGeom prst="rect">
            <a:avLst/>
          </a:prstGeom>
          <a:noFill/>
          <a:ln w="20638">
            <a:solidFill>
              <a:srgbClr val="1C1C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zh-TW" sz="1800">
              <a:latin typeface="Tahoma" pitchFamily="34" charset="0"/>
            </a:endParaRPr>
          </a:p>
        </p:txBody>
      </p:sp>
      <p:sp>
        <p:nvSpPr>
          <p:cNvPr id="836262" name="Rectangle 678"/>
          <p:cNvSpPr>
            <a:spLocks noChangeArrowheads="1"/>
          </p:cNvSpPr>
          <p:nvPr/>
        </p:nvSpPr>
        <p:spPr bwMode="auto">
          <a:xfrm>
            <a:off x="4475163" y="2239963"/>
            <a:ext cx="20732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sz="1400" b="1">
                <a:solidFill>
                  <a:srgbClr val="0000FF"/>
                </a:solidFill>
              </a:rPr>
              <a:t>Boundary Element Method</a:t>
            </a:r>
          </a:p>
        </p:txBody>
      </p:sp>
      <p:sp>
        <p:nvSpPr>
          <p:cNvPr id="836263" name="Rectangle 679"/>
          <p:cNvSpPr>
            <a:spLocks noChangeArrowheads="1"/>
          </p:cNvSpPr>
          <p:nvPr/>
        </p:nvSpPr>
        <p:spPr bwMode="auto">
          <a:xfrm>
            <a:off x="4406900" y="2181225"/>
            <a:ext cx="2222500" cy="344488"/>
          </a:xfrm>
          <a:prstGeom prst="rect">
            <a:avLst/>
          </a:prstGeom>
          <a:noFill/>
          <a:ln w="20638">
            <a:solidFill>
              <a:srgbClr val="1C1C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zh-TW" sz="1800">
              <a:latin typeface="Tahoma" pitchFamily="34" charset="0"/>
            </a:endParaRPr>
          </a:p>
        </p:txBody>
      </p:sp>
      <p:sp>
        <p:nvSpPr>
          <p:cNvPr id="836264" name="Rectangle 680"/>
          <p:cNvSpPr>
            <a:spLocks noChangeArrowheads="1"/>
          </p:cNvSpPr>
          <p:nvPr/>
        </p:nvSpPr>
        <p:spPr bwMode="auto">
          <a:xfrm>
            <a:off x="2746375" y="1597025"/>
            <a:ext cx="1282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sz="1600" b="1">
                <a:solidFill>
                  <a:srgbClr val="0000FF"/>
                </a:solidFill>
              </a:rPr>
              <a:t>Mesh Methods</a:t>
            </a:r>
          </a:p>
        </p:txBody>
      </p:sp>
      <p:sp>
        <p:nvSpPr>
          <p:cNvPr id="836265" name="Rectangle 681"/>
          <p:cNvSpPr>
            <a:spLocks noChangeArrowheads="1"/>
          </p:cNvSpPr>
          <p:nvPr/>
        </p:nvSpPr>
        <p:spPr bwMode="auto">
          <a:xfrm>
            <a:off x="2395538" y="1549400"/>
            <a:ext cx="1995487" cy="346075"/>
          </a:xfrm>
          <a:prstGeom prst="rect">
            <a:avLst/>
          </a:prstGeom>
          <a:noFill/>
          <a:ln w="20638">
            <a:solidFill>
              <a:srgbClr val="1C1C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zh-TW" sz="1800">
              <a:latin typeface="Tahoma" pitchFamily="34" charset="0"/>
            </a:endParaRPr>
          </a:p>
        </p:txBody>
      </p:sp>
      <p:sp>
        <p:nvSpPr>
          <p:cNvPr id="836266" name="Rectangle 682"/>
          <p:cNvSpPr>
            <a:spLocks noChangeArrowheads="1"/>
          </p:cNvSpPr>
          <p:nvPr/>
        </p:nvSpPr>
        <p:spPr bwMode="auto">
          <a:xfrm>
            <a:off x="6973888" y="1584325"/>
            <a:ext cx="15890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sz="1600" b="1">
                <a:solidFill>
                  <a:srgbClr val="0000FF"/>
                </a:solidFill>
              </a:rPr>
              <a:t>Meshless Methods</a:t>
            </a:r>
          </a:p>
        </p:txBody>
      </p:sp>
      <p:sp>
        <p:nvSpPr>
          <p:cNvPr id="836267" name="Rectangle 683"/>
          <p:cNvSpPr>
            <a:spLocks noChangeArrowheads="1"/>
          </p:cNvSpPr>
          <p:nvPr/>
        </p:nvSpPr>
        <p:spPr bwMode="auto">
          <a:xfrm>
            <a:off x="6778625" y="1549400"/>
            <a:ext cx="1995488" cy="346075"/>
          </a:xfrm>
          <a:prstGeom prst="rect">
            <a:avLst/>
          </a:prstGeom>
          <a:noFill/>
          <a:ln w="20638">
            <a:solidFill>
              <a:srgbClr val="1C1C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zh-TW" sz="1800">
              <a:latin typeface="Tahoma" pitchFamily="34" charset="0"/>
            </a:endParaRPr>
          </a:p>
        </p:txBody>
      </p:sp>
      <p:sp>
        <p:nvSpPr>
          <p:cNvPr id="836268" name="Rectangle 684"/>
          <p:cNvSpPr>
            <a:spLocks noChangeArrowheads="1"/>
          </p:cNvSpPr>
          <p:nvPr/>
        </p:nvSpPr>
        <p:spPr bwMode="auto">
          <a:xfrm>
            <a:off x="3546475" y="977900"/>
            <a:ext cx="1724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sz="1600" b="1">
                <a:solidFill>
                  <a:srgbClr val="0000FF"/>
                </a:solidFill>
              </a:rPr>
              <a:t>Numerical Methods</a:t>
            </a:r>
          </a:p>
        </p:txBody>
      </p:sp>
      <p:sp>
        <p:nvSpPr>
          <p:cNvPr id="836269" name="Rectangle 685"/>
          <p:cNvSpPr>
            <a:spLocks noChangeArrowheads="1"/>
          </p:cNvSpPr>
          <p:nvPr/>
        </p:nvSpPr>
        <p:spPr bwMode="auto">
          <a:xfrm>
            <a:off x="3443288" y="919163"/>
            <a:ext cx="1995487" cy="344487"/>
          </a:xfrm>
          <a:prstGeom prst="rect">
            <a:avLst/>
          </a:prstGeom>
          <a:noFill/>
          <a:ln w="20638">
            <a:solidFill>
              <a:srgbClr val="1C1C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zh-TW" sz="1800">
              <a:latin typeface="Tahoma" pitchFamily="34" charset="0"/>
            </a:endParaRPr>
          </a:p>
        </p:txBody>
      </p:sp>
      <p:pic>
        <p:nvPicPr>
          <p:cNvPr id="836270" name="Picture 686" descr="DSC00850 - 複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00600"/>
            <a:ext cx="1957388" cy="14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6271" name="Picture 687" descr="DSC0085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4648200"/>
            <a:ext cx="2360612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6272" name="Oval 688"/>
          <p:cNvSpPr>
            <a:spLocks noChangeArrowheads="1"/>
          </p:cNvSpPr>
          <p:nvPr/>
        </p:nvSpPr>
        <p:spPr bwMode="auto">
          <a:xfrm>
            <a:off x="7315200" y="5715000"/>
            <a:ext cx="381000" cy="3810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36273" name="Oval 689"/>
          <p:cNvSpPr>
            <a:spLocks noChangeArrowheads="1"/>
          </p:cNvSpPr>
          <p:nvPr/>
        </p:nvSpPr>
        <p:spPr bwMode="auto">
          <a:xfrm>
            <a:off x="7772400" y="5410200"/>
            <a:ext cx="381000" cy="3810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836274" name="Group 690"/>
          <p:cNvGrpSpPr>
            <a:grpSpLocks/>
          </p:cNvGrpSpPr>
          <p:nvPr/>
        </p:nvGrpSpPr>
        <p:grpSpPr bwMode="auto">
          <a:xfrm>
            <a:off x="6848475" y="1965325"/>
            <a:ext cx="2371725" cy="625475"/>
            <a:chOff x="4194" y="1152"/>
            <a:chExt cx="1494" cy="394"/>
          </a:xfrm>
        </p:grpSpPr>
        <p:sp>
          <p:nvSpPr>
            <p:cNvPr id="836275" name="Text Box 691"/>
            <p:cNvSpPr txBox="1">
              <a:spLocks noChangeArrowheads="1"/>
            </p:cNvSpPr>
            <p:nvPr/>
          </p:nvSpPr>
          <p:spPr bwMode="auto">
            <a:xfrm>
              <a:off x="4272" y="1152"/>
              <a:ext cx="12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b="1">
                  <a:solidFill>
                    <a:srgbClr val="FF0000"/>
                  </a:solidFill>
                  <a:ea typeface="新細明體" pitchFamily="18" charset="-120"/>
                </a:rPr>
                <a:t>Null-field BIEM</a:t>
              </a:r>
            </a:p>
          </p:txBody>
        </p:sp>
        <p:sp>
          <p:nvSpPr>
            <p:cNvPr id="836276" name="Text Box 692"/>
            <p:cNvSpPr txBox="1">
              <a:spLocks noChangeArrowheads="1"/>
            </p:cNvSpPr>
            <p:nvPr/>
          </p:nvSpPr>
          <p:spPr bwMode="auto">
            <a:xfrm>
              <a:off x="4194" y="1296"/>
              <a:ext cx="14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b="1">
                  <a:solidFill>
                    <a:srgbClr val="FF0000"/>
                  </a:solidFill>
                  <a:ea typeface="新細明體" pitchFamily="18" charset="-120"/>
                </a:rPr>
                <a:t>Degenerate kernels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286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36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30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595">
            <a:off x="4723580" y="1405237"/>
            <a:ext cx="42703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1474" name="Picture 2" descr="C:\Users\0605CKI\Desktop\選西瓜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00809"/>
            <a:ext cx="441549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-1476672" y="5229572"/>
            <a:ext cx="7197725" cy="6477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000" dirty="0" smtClean="0"/>
              <a:t>一般邊界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en-US" altLang="zh-TW" sz="4000" dirty="0" smtClean="0"/>
              <a:t>(ordinary boundary)</a:t>
            </a:r>
            <a:endParaRPr lang="zh-TW" altLang="en-US" sz="4000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06923" y="5229572"/>
            <a:ext cx="71977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000" kern="0" dirty="0"/>
              <a:t>退化</a:t>
            </a:r>
            <a:r>
              <a:rPr lang="zh-TW" altLang="en-US" sz="4000" kern="0" dirty="0" smtClean="0"/>
              <a:t>邊界</a:t>
            </a:r>
            <a:r>
              <a:rPr lang="en-US" altLang="zh-TW" sz="4000" kern="0" dirty="0" smtClean="0"/>
              <a:t/>
            </a:r>
            <a:br>
              <a:rPr lang="en-US" altLang="zh-TW" sz="4000" kern="0" dirty="0" smtClean="0"/>
            </a:br>
            <a:r>
              <a:rPr lang="en-US" altLang="zh-TW" sz="4000" kern="0" dirty="0" smtClean="0"/>
              <a:t>(degenerate boundary)</a:t>
            </a:r>
            <a:endParaRPr lang="zh-TW" altLang="en-US" sz="4000" kern="0" dirty="0" smtClean="0"/>
          </a:p>
        </p:txBody>
      </p:sp>
      <p:sp>
        <p:nvSpPr>
          <p:cNvPr id="9" name="Rectangle 317"/>
          <p:cNvSpPr txBox="1">
            <a:spLocks noChangeArrowheads="1"/>
          </p:cNvSpPr>
          <p:nvPr/>
        </p:nvSpPr>
        <p:spPr>
          <a:xfrm>
            <a:off x="35496" y="325661"/>
            <a:ext cx="8534400" cy="727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>
                <a:solidFill>
                  <a:srgbClr val="0000FF"/>
                </a:solidFill>
              </a:rPr>
              <a:t>How to select melon and how to cook</a:t>
            </a:r>
            <a:endParaRPr lang="en-US" altLang="zh-TW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0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39553" y="-20588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/>
              <a:t>History &amp; Background Taiwan BEM workshop (1986-2018)</a:t>
            </a:r>
            <a:endParaRPr lang="zh-TW" altLang="en-US" sz="2000" b="1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79512" y="332656"/>
          <a:ext cx="8712970" cy="6759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2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2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2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2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450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Year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The host unit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organizer</a:t>
                      </a:r>
                      <a:endParaRPr lang="zh-TW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/>
                        <a:t>Ceremony</a:t>
                      </a:r>
                      <a:endParaRPr lang="zh-TW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Keynote</a:t>
                      </a:r>
                      <a:endParaRPr lang="zh-TW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6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1986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NTU IAM 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Y H </a:t>
                      </a:r>
                      <a:r>
                        <a:rPr lang="en-US" altLang="zh-TW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Pao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Establishment</a:t>
                      </a:r>
                      <a:r>
                        <a:rPr lang="zh-TW" alt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 NTU</a:t>
                      </a:r>
                      <a:r>
                        <a:rPr lang="zh-TW" alt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IAM</a:t>
                      </a:r>
                      <a:r>
                        <a:rPr lang="zh-TW" alt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F J Rizzo</a:t>
                      </a: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1998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NSC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J T Chen</a:t>
                      </a: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NCHC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A H D Cheng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NTOU-HRE-MSV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J T Chen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NTOU-HRE 50th anniversary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Z C Li</a:t>
                      </a: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NCTS(South)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K M Lee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NCKU 80th anniversary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NCKU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Feng Chia University 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Y C </a:t>
                      </a:r>
                      <a:r>
                        <a:rPr lang="en-US" altLang="zh-TW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Shiah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Hong’s 60th birthday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H-K Hong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National Chung </a:t>
                      </a:r>
                      <a:r>
                        <a:rPr lang="en-US" altLang="zh-TW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Hsing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University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K J </a:t>
                      </a:r>
                      <a:r>
                        <a:rPr lang="en-US" altLang="zh-TW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Shou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Congratulations for </a:t>
                      </a:r>
                      <a:r>
                        <a:rPr lang="en-US" altLang="zh-TW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Academicain</a:t>
                      </a: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Dean S L Crouch</a:t>
                      </a:r>
                    </a:p>
                    <a:p>
                      <a:pPr algn="r"/>
                      <a:r>
                        <a:rPr lang="en-US" altLang="zh-TW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Academician,NAE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National SYS University 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T T Lu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Young’s 70th birthday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D L Young</a:t>
                      </a: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NCREE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(cross strait)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Dr. R Z Wang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NCREE</a:t>
                      </a: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Cross strait</a:t>
                      </a:r>
                    </a:p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ceremony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NCTS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(Japan-Taiwan)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</a:t>
                      </a:r>
                      <a:r>
                        <a:rPr lang="zh-TW" alt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  <a:r>
                        <a:rPr lang="zh-TW" alt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 Lee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NCTS</a:t>
                      </a: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Prof. H-K Hong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W-W Lin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6804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NIU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Prof. I</a:t>
                      </a:r>
                      <a:r>
                        <a:rPr lang="zh-TW" alt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 </a:t>
                      </a:r>
                      <a:r>
                        <a:rPr lang="en-US" altLang="zh-TW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Chern</a:t>
                      </a: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Prof. K</a:t>
                      </a:r>
                      <a:r>
                        <a:rPr lang="zh-TW" alt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 Chen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Ilan</a:t>
                      </a:r>
                      <a:r>
                        <a:rPr lang="en-US" altLang="zh-TW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</a:t>
                      </a: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Prof.  H-K Hong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Prof. W-C Wang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6804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ISU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Prof. H T Huang</a:t>
                      </a:r>
                    </a:p>
                    <a:p>
                      <a:pPr algn="r"/>
                      <a:endParaRPr lang="en-US" altLang="zh-TW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I L Chen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993775"/>
                  </a:ext>
                </a:extLst>
              </a:tr>
            </a:tbl>
          </a:graphicData>
        </a:graphic>
      </p:graphicFrame>
      <p:pic>
        <p:nvPicPr>
          <p:cNvPr id="6" name="Picture 6" descr="crou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605" y="3397301"/>
            <a:ext cx="467739" cy="55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tl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6" r="17625"/>
          <a:stretch/>
        </p:blipFill>
        <p:spPr bwMode="auto">
          <a:xfrm>
            <a:off x="3848793" y="3953030"/>
            <a:ext cx="363167" cy="49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kjs20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804" y="3376966"/>
            <a:ext cx="398794" cy="53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35" y="2372743"/>
            <a:ext cx="740233" cy="500167"/>
          </a:xfrm>
          <a:prstGeom prst="rect">
            <a:avLst/>
          </a:prstGeom>
        </p:spPr>
      </p:pic>
      <p:pic>
        <p:nvPicPr>
          <p:cNvPr id="11" name="Picture 13" descr="Ho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872910"/>
            <a:ext cx="440426" cy="48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58" y="3957714"/>
            <a:ext cx="405386" cy="499372"/>
          </a:xfrm>
          <a:prstGeom prst="rect">
            <a:avLst/>
          </a:prstGeom>
        </p:spPr>
      </p:pic>
      <p:pic>
        <p:nvPicPr>
          <p:cNvPr id="17" name="Picture 5" descr="陳正宗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177" y="1360742"/>
            <a:ext cx="388549" cy="4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Shiah-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76" y="2872910"/>
            <a:ext cx="394895" cy="46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ath.nsysu.edu.tw/ezfiles/87/1087/img/43/zcli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t="1299" r="30231" b="31977"/>
          <a:stretch/>
        </p:blipFill>
        <p:spPr bwMode="auto">
          <a:xfrm>
            <a:off x="7307465" y="1879884"/>
            <a:ext cx="360879" cy="48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kml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490" y="2368854"/>
            <a:ext cx="385481" cy="50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H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88" y="1945128"/>
            <a:ext cx="284232" cy="31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689" y="4457086"/>
            <a:ext cx="437270" cy="576994"/>
          </a:xfrm>
          <a:prstGeom prst="rect">
            <a:avLst/>
          </a:prstGeom>
        </p:spPr>
      </p:pic>
      <p:pic>
        <p:nvPicPr>
          <p:cNvPr id="20" name="Picture 13" descr="Ho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056" y="4961142"/>
            <a:ext cx="328272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35089" r="24864" b="35089"/>
          <a:stretch/>
        </p:blipFill>
        <p:spPr>
          <a:xfrm>
            <a:off x="3756632" y="5105158"/>
            <a:ext cx="611384" cy="545850"/>
          </a:xfrm>
          <a:prstGeom prst="rect">
            <a:avLst/>
          </a:prstGeom>
        </p:spPr>
      </p:pic>
      <p:pic>
        <p:nvPicPr>
          <p:cNvPr id="30" name="Picture 5" descr="陳正宗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76" y="1864798"/>
            <a:ext cx="388549" cy="4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58" y="5753230"/>
            <a:ext cx="276000" cy="360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6456" r="9380" b="4427"/>
          <a:stretch/>
        </p:blipFill>
        <p:spPr>
          <a:xfrm>
            <a:off x="3902576" y="6113270"/>
            <a:ext cx="277250" cy="360000"/>
          </a:xfrm>
          <a:prstGeom prst="rect">
            <a:avLst/>
          </a:prstGeom>
        </p:spPr>
      </p:pic>
      <p:pic>
        <p:nvPicPr>
          <p:cNvPr id="25" name="Picture 4" descr="程宏達"/>
          <p:cNvPicPr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947" y="1328398"/>
            <a:ext cx="458397" cy="53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Rizz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463" y="784678"/>
            <a:ext cx="429881" cy="53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鲍亦兴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22" y="759600"/>
            <a:ext cx="384649" cy="56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Ho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38" y="5681222"/>
            <a:ext cx="328272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192" y="5321182"/>
            <a:ext cx="360000" cy="3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93" y="6041182"/>
            <a:ext cx="324917" cy="42715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366" y="6466474"/>
            <a:ext cx="267678" cy="360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322" y="6803260"/>
            <a:ext cx="41553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2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6780</TotalTime>
  <Words>1389</Words>
  <Application>Microsoft Office PowerPoint</Application>
  <PresentationFormat>如螢幕大小 (4:3)</PresentationFormat>
  <Paragraphs>473</Paragraphs>
  <Slides>33</Slides>
  <Notes>6</Notes>
  <HiddenSlides>0</HiddenSlides>
  <MMClips>0</MMClips>
  <ScaleCrop>false</ScaleCrop>
  <HeadingPairs>
    <vt:vector size="8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5</vt:i4>
      </vt:variant>
      <vt:variant>
        <vt:lpstr>投影片標題</vt:lpstr>
      </vt:variant>
      <vt:variant>
        <vt:i4>33</vt:i4>
      </vt:variant>
    </vt:vector>
  </HeadingPairs>
  <TitlesOfParts>
    <vt:vector size="52" baseType="lpstr">
      <vt:lpstr>Cataneo BT</vt:lpstr>
      <vt:lpstr>宋体</vt:lpstr>
      <vt:lpstr>新細明體</vt:lpstr>
      <vt:lpstr>標楷體</vt:lpstr>
      <vt:lpstr>Arial</vt:lpstr>
      <vt:lpstr>Bodoni MT Black</vt:lpstr>
      <vt:lpstr>Calibri</vt:lpstr>
      <vt:lpstr>Cambria Math</vt:lpstr>
      <vt:lpstr>Comic Sans MS</vt:lpstr>
      <vt:lpstr>Symbol</vt:lpstr>
      <vt:lpstr>Tahoma</vt:lpstr>
      <vt:lpstr>Times New Roman</vt:lpstr>
      <vt:lpstr>Wingdings</vt:lpstr>
      <vt:lpstr>Office 佈景主題</vt:lpstr>
      <vt:lpstr>方程式</vt:lpstr>
      <vt:lpstr>Equation</vt:lpstr>
      <vt:lpstr>Acrobat Document</vt:lpstr>
      <vt:lpstr>MS WordArt</vt:lpstr>
      <vt:lpstr>Plot</vt:lpstr>
      <vt:lpstr> Overview of Taiwan BEM (1980-2018) Paradise and parasite of BIEM/BEM   </vt:lpstr>
      <vt:lpstr>Outline</vt:lpstr>
      <vt:lpstr>PowerPoint 簡報</vt:lpstr>
      <vt:lpstr>TWSIAM</vt:lpstr>
      <vt:lpstr>PowerPoint 簡報</vt:lpstr>
      <vt:lpstr>PowerPoint 簡報</vt:lpstr>
      <vt:lpstr>Overview of numerical methods</vt:lpstr>
      <vt:lpstr>一般邊界 (ordinary boundary)</vt:lpstr>
      <vt:lpstr>PowerPoint 簡報</vt:lpstr>
      <vt:lpstr>Never escape from te hand of Gauss                                                     </vt:lpstr>
      <vt:lpstr>Degenerate boundary</vt:lpstr>
      <vt:lpstr>Liggett and Liu (1983) </vt:lpstr>
      <vt:lpstr>How to get an additional constraint</vt:lpstr>
      <vt:lpstr>PowerPoint 簡報</vt:lpstr>
      <vt:lpstr>Dual BEM, DDM and Dislocation theory</vt:lpstr>
      <vt:lpstr>裂縫成長 Crack growth</vt:lpstr>
      <vt:lpstr>Seepage (sheet pile) </vt:lpstr>
      <vt:lpstr>PowerPoint 簡報</vt:lpstr>
      <vt:lpstr>PowerPoint 簡報</vt:lpstr>
      <vt:lpstr>Solid rocket motor  (Army工蜂火箭)</vt:lpstr>
      <vt:lpstr>Shong-Fon II missile (Navy)</vt:lpstr>
      <vt:lpstr>IDF (Air Force)</vt:lpstr>
      <vt:lpstr>V-band structure (Tien-Gen missile)</vt:lpstr>
      <vt:lpstr>PowerPoint 簡報</vt:lpstr>
      <vt:lpstr>PowerPoint 簡報</vt:lpstr>
      <vt:lpstr>PowerPoint 簡報</vt:lpstr>
      <vt:lpstr>Conclusions</vt:lpstr>
      <vt:lpstr>PowerPoint 簡報</vt:lpstr>
      <vt:lpstr>PowerPoint 簡報</vt:lpstr>
      <vt:lpstr>Thanks Prof. Corfdir to arrange this talk 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self-regularization method for rank-deficiency problems in the BEM/BIEM</dc:title>
  <dc:creator>MSVLAB</dc:creator>
  <cp:lastModifiedBy>Windows 使用者</cp:lastModifiedBy>
  <cp:revision>441</cp:revision>
  <cp:lastPrinted>2015-10-10T03:11:24Z</cp:lastPrinted>
  <dcterms:created xsi:type="dcterms:W3CDTF">2014-08-07T00:13:45Z</dcterms:created>
  <dcterms:modified xsi:type="dcterms:W3CDTF">2018-06-23T05:47:28Z</dcterms:modified>
</cp:coreProperties>
</file>