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0" d="100"/>
          <a:sy n="60" d="100"/>
        </p:scale>
        <p:origin x="3209" y="5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BDFEED-5E6A-42B5-B0BA-C063D8FA1796}" type="datetimeFigureOut">
              <a:rPr lang="zh-TW" altLang="en-US" smtClean="0"/>
              <a:t>2024/12/27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A98EBB-3929-4A0B-81E8-6846192ADC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481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224EB-96CF-4E33-A8F8-8811DEF74940}" type="datetime1">
              <a:rPr lang="zh-TW" altLang="en-US" smtClean="0"/>
              <a:t>2024/12/27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</a:t>
            </a:r>
            <a:r>
              <a:rPr lang="en-US" altLang="zh-TW" smtClean="0"/>
              <a:t>:NTOU/MSVGoogleciting</a:t>
            </a:r>
            <a:r>
              <a:rPr lang="zh-TW" altLang="en-US" smtClean="0"/>
              <a:t>五篇破百</a:t>
            </a:r>
            <a:r>
              <a:rPr lang="en-US" altLang="zh-TW" smtClean="0"/>
              <a:t>(2020).ppt  chshao</a:t>
            </a:r>
            <a:r>
              <a:rPr lang="zh-TW" altLang="en-US" smtClean="0"/>
              <a:t>製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8028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AF4A6-E787-45B2-878F-1B5699635728}" type="datetime1">
              <a:rPr lang="zh-TW" altLang="en-US" smtClean="0"/>
              <a:t>2024/12/27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</a:t>
            </a:r>
            <a:r>
              <a:rPr lang="en-US" altLang="zh-TW" smtClean="0"/>
              <a:t>:NTOU/MSVGoogleciting</a:t>
            </a:r>
            <a:r>
              <a:rPr lang="zh-TW" altLang="en-US" smtClean="0"/>
              <a:t>五篇破百</a:t>
            </a:r>
            <a:r>
              <a:rPr lang="en-US" altLang="zh-TW" smtClean="0"/>
              <a:t>(2020).ppt  chshao</a:t>
            </a:r>
            <a:r>
              <a:rPr lang="zh-TW" altLang="en-US" smtClean="0"/>
              <a:t>製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4462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F47F7-1261-4CB8-A645-021CF43AFC31}" type="datetime1">
              <a:rPr lang="zh-TW" altLang="en-US" smtClean="0"/>
              <a:t>2024/12/27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</a:t>
            </a:r>
            <a:r>
              <a:rPr lang="en-US" altLang="zh-TW" smtClean="0"/>
              <a:t>:NTOU/MSVGoogleciting</a:t>
            </a:r>
            <a:r>
              <a:rPr lang="zh-TW" altLang="en-US" smtClean="0"/>
              <a:t>五篇破百</a:t>
            </a:r>
            <a:r>
              <a:rPr lang="en-US" altLang="zh-TW" smtClean="0"/>
              <a:t>(2020).ppt  chshao</a:t>
            </a:r>
            <a:r>
              <a:rPr lang="zh-TW" altLang="en-US" smtClean="0"/>
              <a:t>製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8786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7EF7C-B9FE-4572-BC2B-1A3586CD3282}" type="datetime1">
              <a:rPr lang="zh-TW" altLang="en-US" smtClean="0"/>
              <a:t>2024/12/27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</a:t>
            </a:r>
            <a:r>
              <a:rPr lang="en-US" altLang="zh-TW" smtClean="0"/>
              <a:t>:NTOU/MSVGoogleciting</a:t>
            </a:r>
            <a:r>
              <a:rPr lang="zh-TW" altLang="en-US" smtClean="0"/>
              <a:t>五篇破百</a:t>
            </a:r>
            <a:r>
              <a:rPr lang="en-US" altLang="zh-TW" smtClean="0"/>
              <a:t>(2020).ppt  chshao</a:t>
            </a:r>
            <a:r>
              <a:rPr lang="zh-TW" altLang="en-US" smtClean="0"/>
              <a:t>製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211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B8759-DAA0-4E7D-BBFB-5521BEBFB98E}" type="datetime1">
              <a:rPr lang="zh-TW" altLang="en-US" smtClean="0"/>
              <a:t>2024/12/27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</a:t>
            </a:r>
            <a:r>
              <a:rPr lang="en-US" altLang="zh-TW" smtClean="0"/>
              <a:t>:NTOU/MSVGoogleciting</a:t>
            </a:r>
            <a:r>
              <a:rPr lang="zh-TW" altLang="en-US" smtClean="0"/>
              <a:t>五篇破百</a:t>
            </a:r>
            <a:r>
              <a:rPr lang="en-US" altLang="zh-TW" smtClean="0"/>
              <a:t>(2020).ppt  chshao</a:t>
            </a:r>
            <a:r>
              <a:rPr lang="zh-TW" altLang="en-US" smtClean="0"/>
              <a:t>製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0986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D3243-7C8C-4B38-A94C-468B331365E6}" type="datetime1">
              <a:rPr lang="zh-TW" altLang="en-US" smtClean="0"/>
              <a:t>2024/12/27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</a:t>
            </a:r>
            <a:r>
              <a:rPr lang="en-US" altLang="zh-TW" smtClean="0"/>
              <a:t>:NTOU/MSVGoogleciting</a:t>
            </a:r>
            <a:r>
              <a:rPr lang="zh-TW" altLang="en-US" smtClean="0"/>
              <a:t>五篇破百</a:t>
            </a:r>
            <a:r>
              <a:rPr lang="en-US" altLang="zh-TW" smtClean="0"/>
              <a:t>(2020).ppt  chshao</a:t>
            </a:r>
            <a:r>
              <a:rPr lang="zh-TW" altLang="en-US" smtClean="0"/>
              <a:t>製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5782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27506-10F0-4498-BBBF-FEF17215AE38}" type="datetime1">
              <a:rPr lang="zh-TW" altLang="en-US" smtClean="0"/>
              <a:t>2024/12/27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</a:t>
            </a:r>
            <a:r>
              <a:rPr lang="en-US" altLang="zh-TW" smtClean="0"/>
              <a:t>:NTOU/MSVGoogleciting</a:t>
            </a:r>
            <a:r>
              <a:rPr lang="zh-TW" altLang="en-US" smtClean="0"/>
              <a:t>五篇破百</a:t>
            </a:r>
            <a:r>
              <a:rPr lang="en-US" altLang="zh-TW" smtClean="0"/>
              <a:t>(2020).ppt  chshao</a:t>
            </a:r>
            <a:r>
              <a:rPr lang="zh-TW" altLang="en-US" smtClean="0"/>
              <a:t>製</a:t>
            </a: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8206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BE441-51FD-4685-B5CF-17C38FDEA432}" type="datetime1">
              <a:rPr lang="zh-TW" altLang="en-US" smtClean="0"/>
              <a:t>2024/12/27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</a:t>
            </a:r>
            <a:r>
              <a:rPr lang="en-US" altLang="zh-TW" smtClean="0"/>
              <a:t>:NTOU/MSVGoogleciting</a:t>
            </a:r>
            <a:r>
              <a:rPr lang="zh-TW" altLang="en-US" smtClean="0"/>
              <a:t>五篇破百</a:t>
            </a:r>
            <a:r>
              <a:rPr lang="en-US" altLang="zh-TW" smtClean="0"/>
              <a:t>(2020).ppt  chshao</a:t>
            </a:r>
            <a:r>
              <a:rPr lang="zh-TW" altLang="en-US" smtClean="0"/>
              <a:t>製</a:t>
            </a: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5989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74FCD-7226-456C-887F-812A56BE7B88}" type="datetime1">
              <a:rPr lang="zh-TW" altLang="en-US" smtClean="0"/>
              <a:t>2024/12/27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</a:t>
            </a:r>
            <a:r>
              <a:rPr lang="en-US" altLang="zh-TW" smtClean="0"/>
              <a:t>:NTOU/MSVGoogleciting</a:t>
            </a:r>
            <a:r>
              <a:rPr lang="zh-TW" altLang="en-US" smtClean="0"/>
              <a:t>五篇破百</a:t>
            </a:r>
            <a:r>
              <a:rPr lang="en-US" altLang="zh-TW" smtClean="0"/>
              <a:t>(2020).ppt  chshao</a:t>
            </a:r>
            <a:r>
              <a:rPr lang="zh-TW" altLang="en-US" smtClean="0"/>
              <a:t>製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9569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205E1-F9F7-4B4A-8E45-AB83EBD6DF71}" type="datetime1">
              <a:rPr lang="zh-TW" altLang="en-US" smtClean="0"/>
              <a:t>2024/12/27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</a:t>
            </a:r>
            <a:r>
              <a:rPr lang="en-US" altLang="zh-TW" smtClean="0"/>
              <a:t>:NTOU/MSVGoogleciting</a:t>
            </a:r>
            <a:r>
              <a:rPr lang="zh-TW" altLang="en-US" smtClean="0"/>
              <a:t>五篇破百</a:t>
            </a:r>
            <a:r>
              <a:rPr lang="en-US" altLang="zh-TW" smtClean="0"/>
              <a:t>(2020).ppt  chshao</a:t>
            </a:r>
            <a:r>
              <a:rPr lang="zh-TW" altLang="en-US" smtClean="0"/>
              <a:t>製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9699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FCFFC-4BF5-45F1-B1CD-7E88A7AE7466}" type="datetime1">
              <a:rPr lang="zh-TW" altLang="en-US" smtClean="0"/>
              <a:t>2024/12/27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檔名</a:t>
            </a:r>
            <a:r>
              <a:rPr lang="en-US" altLang="zh-TW" smtClean="0"/>
              <a:t>:NTOU/MSVGoogleciting</a:t>
            </a:r>
            <a:r>
              <a:rPr lang="zh-TW" altLang="en-US" smtClean="0"/>
              <a:t>五篇破百</a:t>
            </a:r>
            <a:r>
              <a:rPr lang="en-US" altLang="zh-TW" smtClean="0"/>
              <a:t>(2020).ppt  chshao</a:t>
            </a:r>
            <a:r>
              <a:rPr lang="zh-TW" altLang="en-US" smtClean="0"/>
              <a:t>製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3201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161DF-AF0F-4009-80B2-28A8F8C963E8}" type="datetime1">
              <a:rPr lang="zh-TW" altLang="en-US" smtClean="0"/>
              <a:t>2024/12/27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zh-TW" altLang="en-US" smtClean="0"/>
              <a:t>檔名</a:t>
            </a:r>
            <a:r>
              <a:rPr lang="en-US" altLang="zh-TW" smtClean="0"/>
              <a:t>:NTOU/MSVGoogleciting</a:t>
            </a:r>
            <a:r>
              <a:rPr lang="zh-TW" altLang="en-US" smtClean="0"/>
              <a:t>五篇破百</a:t>
            </a:r>
            <a:r>
              <a:rPr lang="en-US" altLang="zh-TW" smtClean="0"/>
              <a:t>(2020).ppt  chshao</a:t>
            </a:r>
            <a:r>
              <a:rPr lang="zh-TW" altLang="en-US" smtClean="0"/>
              <a:t>製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2DAF8-D805-4164-A9BB-B99C16E983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8031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4018091"/>
              </p:ext>
            </p:extLst>
          </p:nvPr>
        </p:nvGraphicFramePr>
        <p:xfrm>
          <a:off x="258572" y="858839"/>
          <a:ext cx="11674855" cy="51816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749050">
                  <a:extLst>
                    <a:ext uri="{9D8B030D-6E8A-4147-A177-3AD203B41FA5}">
                      <a16:colId xmlns:a16="http://schemas.microsoft.com/office/drawing/2014/main" val="3525509047"/>
                    </a:ext>
                  </a:extLst>
                </a:gridCol>
                <a:gridCol w="10049594">
                  <a:extLst>
                    <a:ext uri="{9D8B030D-6E8A-4147-A177-3AD203B41FA5}">
                      <a16:colId xmlns:a16="http://schemas.microsoft.com/office/drawing/2014/main" val="2048125776"/>
                    </a:ext>
                  </a:extLst>
                </a:gridCol>
                <a:gridCol w="876211">
                  <a:extLst>
                    <a:ext uri="{9D8B030D-6E8A-4147-A177-3AD203B41FA5}">
                      <a16:colId xmlns:a16="http://schemas.microsoft.com/office/drawing/2014/main" val="2023372588"/>
                    </a:ext>
                  </a:extLst>
                </a:gridCol>
              </a:tblGrid>
              <a:tr h="30581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1999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J. T. Chen and H.-K. Hong, 1999, Review of dual boundary element methods with emphasis on hypersingular integrals and divergent series, Applied Mechanics Reviews, ASME, Vol.52, No.1, pp.17-33. </a:t>
                      </a:r>
                      <a:endParaRPr lang="zh-TW" altLang="en-US" sz="1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491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0362563"/>
                  </a:ext>
                </a:extLst>
              </a:tr>
              <a:tr h="30581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1988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H.-K. Hong and J. T. Chen, 1988, Derivations of Integral Equations of Elasticity, Journal of Engineering Mechanics, ASCE, Vol.114, No.6, pp.1028-1044.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444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83342205"/>
                  </a:ext>
                </a:extLst>
              </a:tr>
              <a:tr h="43688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2007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J. T. Chen, C. S. Wu, Y. T. Lee and K. H. Chen, 2007, On the equivalence of the </a:t>
                      </a:r>
                      <a:r>
                        <a:rPr lang="en-US" altLang="zh-TW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Trefftz</a:t>
                      </a:r>
                      <a:r>
                        <a:rPr lang="en-US" altLang="zh-TW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method and method of fundamental solutions for Laplace and </a:t>
                      </a:r>
                      <a:r>
                        <a:rPr lang="en-US" altLang="zh-TW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biharmonic</a:t>
                      </a:r>
                      <a:r>
                        <a:rPr lang="en-US" altLang="zh-TW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equations, Computers and Mathematics with Applications, Vol.53, No.6, pp.851-879.</a:t>
                      </a:r>
                      <a:endParaRPr lang="zh-TW" alt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10420711"/>
                  </a:ext>
                </a:extLst>
              </a:tr>
              <a:tr h="305816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1998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J. T. Chen and F. C. Wong, 1998, Dual formulation of multiple reciprocity method for the acoustic mode of a cavity with a thin partition, J. of Sound and Vibration, Vol. 217, No.1, pp.75-95. </a:t>
                      </a:r>
                      <a:endParaRPr lang="zh-TW" alt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131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61665941"/>
                  </a:ext>
                </a:extLst>
              </a:tr>
              <a:tr h="43688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2002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J. T. Chen, S. R. </a:t>
                      </a:r>
                      <a:r>
                        <a:rPr lang="en-US" altLang="zh-TW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Kuo</a:t>
                      </a:r>
                      <a:r>
                        <a:rPr lang="en-US" altLang="zh-TW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J. H. Lin, 2002, Analytical study and numerical experiments for degenerate scale problems in the boundary element method for two-dimensional elasticity, Int. J. </a:t>
                      </a:r>
                      <a:r>
                        <a:rPr lang="en-US" altLang="zh-TW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Numer</a:t>
                      </a:r>
                      <a:r>
                        <a:rPr lang="en-US" altLang="zh-TW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Meth. </a:t>
                      </a:r>
                      <a:r>
                        <a:rPr lang="en-US" altLang="zh-TW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Engng</a:t>
                      </a:r>
                      <a:r>
                        <a:rPr lang="en-US" altLang="zh-TW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., Vol.54, No.12, pp.1669-1681.</a:t>
                      </a:r>
                      <a:endParaRPr lang="zh-TW" alt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1912569"/>
                  </a:ext>
                </a:extLst>
              </a:tr>
              <a:tr h="43688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2004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JT Chen, IL Chen, KH Chen, YT Lee, YT Yeh, 2004, A meshless method for free vibration analysis of circular and rectangular clamped plates using radial basis function, Engineering Analysis with Boundary Elements Vol.28, No.5, 535-545.</a:t>
                      </a:r>
                      <a:endParaRPr lang="zh-TW" alt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19673536"/>
                  </a:ext>
                </a:extLst>
              </a:tr>
              <a:tr h="43688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2002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TW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JT Chen, MH Chang, KH Chen, SR Lin</a:t>
                      </a:r>
                      <a:r>
                        <a:rPr lang="en-US" altLang="zh-TW" sz="14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The boundary collocation method with meshless concept for acoustic </a:t>
                      </a:r>
                      <a:r>
                        <a:rPr lang="en-US" altLang="zh-TW" sz="1400" b="1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eigenanalysis</a:t>
                      </a:r>
                      <a:r>
                        <a:rPr lang="en-US" altLang="zh-TW" sz="1400" b="1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two-dimensional cavities using radial basis function</a:t>
                      </a:r>
                      <a:r>
                        <a:rPr lang="en-US" altLang="zh-TW" sz="1400" b="1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1400" b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altLang="zh-TW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Journal of Sound and Vibration Vol.257,</a:t>
                      </a:r>
                      <a:r>
                        <a:rPr lang="en-US" altLang="zh-TW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No.</a:t>
                      </a:r>
                      <a:r>
                        <a:rPr lang="en-US" altLang="zh-TW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4, 667-711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0560926"/>
                  </a:ext>
                </a:extLst>
              </a:tr>
              <a:tr h="43688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2008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J. T. Chen, P. Y. Chen and C. T. Chen, 2008, Surface motion of multiple alluvial valleys for incident plane SH-waves by using a semi-analytical approach, Soil Dynamics and Earthquake Engineering,, Vol.28, pp.58-72. </a:t>
                      </a:r>
                      <a:endParaRPr lang="zh-TW" altLang="zh-TW" sz="14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</a:t>
                      </a:r>
                      <a:endParaRPr lang="zh-TW" altLang="en-US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84964836"/>
                  </a:ext>
                </a:extLst>
              </a:tr>
              <a:tr h="4368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altLang="zh-TW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2001</a:t>
                      </a:r>
                      <a:endParaRPr lang="zh-TW" altLang="en-US" sz="14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J. T. Chen, J. H. Lin, S. R. </a:t>
                      </a:r>
                      <a:r>
                        <a:rPr lang="en-US" altLang="zh-TW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Kuo</a:t>
                      </a:r>
                      <a:r>
                        <a:rPr lang="en-US" altLang="zh-TW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S. W. </a:t>
                      </a:r>
                      <a:r>
                        <a:rPr lang="en-US" altLang="zh-TW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Chyuan</a:t>
                      </a:r>
                      <a:r>
                        <a:rPr lang="en-US" altLang="zh-TW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2001, Boundary element analysis for the Helmholtz </a:t>
                      </a:r>
                      <a:r>
                        <a:rPr lang="en-US" altLang="zh-TW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eigenproblems</a:t>
                      </a:r>
                      <a:r>
                        <a:rPr lang="en-US" altLang="zh-TW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with a multiply-connected domain, Proc. Royal Society of London Ser. A, Vol.457, No.2014, pp.2521-2546.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TW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101</a:t>
                      </a:r>
                      <a:endParaRPr lang="zh-TW" altLang="en-US" sz="14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27271931"/>
                  </a:ext>
                </a:extLst>
              </a:tr>
              <a:tr h="4368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altLang="zh-TW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2003</a:t>
                      </a:r>
                      <a:endParaRPr lang="zh-TW" altLang="en-US" sz="14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J. T. Chen, L. W. Liu and H.-K. Hong, 2003, Spurious and true </a:t>
                      </a:r>
                      <a:r>
                        <a:rPr lang="en-US" altLang="zh-TW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eigensolutions</a:t>
                      </a:r>
                      <a:r>
                        <a:rPr lang="en-US" altLang="zh-TW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Helmholtz BIEs and BEMs for a multiply-connected problem, Royal Society London Series A, Vol.459, No.2036, pp.1891-1925.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101</a:t>
                      </a:r>
                      <a:endParaRPr lang="zh-TW" altLang="en-US" sz="14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1761766"/>
                  </a:ext>
                </a:extLst>
              </a:tr>
            </a:tbl>
          </a:graphicData>
        </a:graphic>
      </p:graphicFrame>
      <p:sp>
        <p:nvSpPr>
          <p:cNvPr id="4" name="文字方塊 3"/>
          <p:cNvSpPr txBox="1"/>
          <p:nvPr/>
        </p:nvSpPr>
        <p:spPr>
          <a:xfrm>
            <a:off x="1297417" y="-52939"/>
            <a:ext cx="941039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Table 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G2 NTOU/MSV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Google citing 10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篇破百 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(Dec.13, 2024)</a:t>
            </a:r>
          </a:p>
          <a:p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Research Gate Scores: 41.16</a:t>
            </a:r>
            <a:r>
              <a:rPr lang="zh-TW" altLang="en-US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</a:t>
            </a:r>
            <a:r>
              <a:rPr lang="en-US" altLang="zh-TW" sz="28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h index:41 (Scopus)</a:t>
            </a:r>
            <a:endParaRPr lang="zh-TW" altLang="en-US" sz="28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836" y="-16783"/>
            <a:ext cx="800418" cy="808449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4618" y="6232790"/>
            <a:ext cx="628509" cy="565658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" y="6268668"/>
            <a:ext cx="746762" cy="686128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1461" y="-52271"/>
            <a:ext cx="1500538" cy="1029624"/>
          </a:xfrm>
          <a:prstGeom prst="rect">
            <a:avLst/>
          </a:prstGeom>
        </p:spPr>
      </p:pic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dirty="0" smtClean="0"/>
              <a:t>檔名</a:t>
            </a:r>
            <a:r>
              <a:rPr lang="en-US" altLang="zh-TW" dirty="0" smtClean="0"/>
              <a:t>:</a:t>
            </a:r>
            <a:r>
              <a:rPr lang="en-US" altLang="zh-TW" dirty="0" err="1" smtClean="0"/>
              <a:t>NTOUMSVGoogleciting</a:t>
            </a:r>
            <a:r>
              <a:rPr lang="zh-TW" altLang="en-US" dirty="0" smtClean="0"/>
              <a:t>五篇破百</a:t>
            </a:r>
            <a:r>
              <a:rPr lang="en-US" altLang="zh-TW" dirty="0" smtClean="0"/>
              <a:t>2020.ppt  </a:t>
            </a:r>
            <a:r>
              <a:rPr lang="en-US" altLang="zh-TW" dirty="0" err="1" smtClean="0"/>
              <a:t>chshao</a:t>
            </a:r>
            <a:r>
              <a:rPr lang="zh-TW" altLang="en-US" dirty="0" smtClean="0"/>
              <a:t>製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86718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521</Words>
  <Application>Microsoft Office PowerPoint</Application>
  <PresentationFormat>寬螢幕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新細明體</vt:lpstr>
      <vt:lpstr>標楷體</vt:lpstr>
      <vt:lpstr>Arial</vt:lpstr>
      <vt:lpstr>Calibri</vt:lpstr>
      <vt:lpstr>Calibri Light</vt:lpstr>
      <vt:lpstr>Times New Roman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0605JUA</dc:creator>
  <cp:lastModifiedBy>user</cp:lastModifiedBy>
  <cp:revision>80</cp:revision>
  <dcterms:created xsi:type="dcterms:W3CDTF">2020-10-12T01:13:25Z</dcterms:created>
  <dcterms:modified xsi:type="dcterms:W3CDTF">2024-12-27T13:28:22Z</dcterms:modified>
</cp:coreProperties>
</file>