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1"/>
  </p:notesMasterIdLst>
  <p:handoutMasterIdLst>
    <p:handoutMasterId r:id="rId62"/>
  </p:handoutMasterIdLst>
  <p:sldIdLst>
    <p:sldId id="1510" r:id="rId2"/>
    <p:sldId id="1528" r:id="rId3"/>
    <p:sldId id="1499" r:id="rId4"/>
    <p:sldId id="1504" r:id="rId5"/>
    <p:sldId id="258" r:id="rId6"/>
    <p:sldId id="283" r:id="rId7"/>
    <p:sldId id="1508" r:id="rId8"/>
    <p:sldId id="1559" r:id="rId9"/>
    <p:sldId id="1503" r:id="rId10"/>
    <p:sldId id="1544" r:id="rId11"/>
    <p:sldId id="1509" r:id="rId12"/>
    <p:sldId id="1558" r:id="rId13"/>
    <p:sldId id="1214" r:id="rId14"/>
    <p:sldId id="1219" r:id="rId15"/>
    <p:sldId id="1513" r:id="rId16"/>
    <p:sldId id="1535" r:id="rId17"/>
    <p:sldId id="1534" r:id="rId18"/>
    <p:sldId id="1536" r:id="rId19"/>
    <p:sldId id="1533" r:id="rId20"/>
    <p:sldId id="1561" r:id="rId21"/>
    <p:sldId id="1500" r:id="rId22"/>
    <p:sldId id="1550" r:id="rId23"/>
    <p:sldId id="1551" r:id="rId24"/>
    <p:sldId id="1555" r:id="rId25"/>
    <p:sldId id="1552" r:id="rId26"/>
    <p:sldId id="1554" r:id="rId27"/>
    <p:sldId id="1556" r:id="rId28"/>
    <p:sldId id="1557" r:id="rId29"/>
    <p:sldId id="1501" r:id="rId30"/>
    <p:sldId id="1562" r:id="rId31"/>
    <p:sldId id="1563" r:id="rId32"/>
    <p:sldId id="1553" r:id="rId33"/>
    <p:sldId id="1502" r:id="rId34"/>
    <p:sldId id="1560" r:id="rId35"/>
    <p:sldId id="1521" r:id="rId36"/>
    <p:sldId id="1212" r:id="rId37"/>
    <p:sldId id="1228" r:id="rId38"/>
    <p:sldId id="1543" r:id="rId39"/>
    <p:sldId id="1505" r:id="rId40"/>
    <p:sldId id="1546" r:id="rId41"/>
    <p:sldId id="1547" r:id="rId42"/>
    <p:sldId id="1210" r:id="rId43"/>
    <p:sldId id="1216" r:id="rId44"/>
    <p:sldId id="1548" r:id="rId45"/>
    <p:sldId id="1217" r:id="rId46"/>
    <p:sldId id="1218" r:id="rId47"/>
    <p:sldId id="1538" r:id="rId48"/>
    <p:sldId id="1539" r:id="rId49"/>
    <p:sldId id="1542" r:id="rId50"/>
    <p:sldId id="1530" r:id="rId51"/>
    <p:sldId id="1545" r:id="rId52"/>
    <p:sldId id="1540" r:id="rId53"/>
    <p:sldId id="1541" r:id="rId54"/>
    <p:sldId id="1227" r:id="rId55"/>
    <p:sldId id="1526" r:id="rId56"/>
    <p:sldId id="1527" r:id="rId57"/>
    <p:sldId id="1523" r:id="rId58"/>
    <p:sldId id="1524" r:id="rId59"/>
    <p:sldId id="1525" r:id="rId60"/>
  </p:sldIdLst>
  <p:sldSz cx="9144000" cy="6858000" type="screen4x3"/>
  <p:notesSz cx="6797675" cy="9928225"/>
  <p:defaultTextStyle>
    <a:defPPr>
      <a:defRPr lang="zh-TW"/>
    </a:defPPr>
    <a:lvl1pPr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楊洪聞" initials="楊洪聞" lastIdx="1" clrIdx="0">
    <p:extLst>
      <p:ext uri="{19B8F6BF-5375-455C-9EA6-DF929625EA0E}">
        <p15:presenceInfo xmlns:p15="http://schemas.microsoft.com/office/powerpoint/2012/main" userId="S-1-5-21-526164220-2985951734-3689463-1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FF4343"/>
    <a:srgbClr val="0000FF"/>
    <a:srgbClr val="000000"/>
    <a:srgbClr val="CCFFCC"/>
    <a:srgbClr val="FFFFFF"/>
    <a:srgbClr val="99FFCC"/>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607" autoAdjust="0"/>
  </p:normalViewPr>
  <p:slideViewPr>
    <p:cSldViewPr>
      <p:cViewPr varScale="1">
        <p:scale>
          <a:sx n="105" d="100"/>
          <a:sy n="105" d="100"/>
        </p:scale>
        <p:origin x="144" y="11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14" d="100"/>
          <a:sy n="114" d="100"/>
        </p:scale>
        <p:origin x="1356" y="8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11" Type="http://schemas.openxmlformats.org/officeDocument/2006/relationships/image" Target="../media/image45.wmf"/><Relationship Id="rId5" Type="http://schemas.openxmlformats.org/officeDocument/2006/relationships/image" Target="../media/image3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8.emf"/><Relationship Id="rId1" Type="http://schemas.openxmlformats.org/officeDocument/2006/relationships/image" Target="../media/image12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4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 Id="rId6" Type="http://schemas.openxmlformats.org/officeDocument/2006/relationships/image" Target="../media/image150.wmf"/><Relationship Id="rId5" Type="http://schemas.openxmlformats.org/officeDocument/2006/relationships/image" Target="../media/image149.wmf"/><Relationship Id="rId4" Type="http://schemas.openxmlformats.org/officeDocument/2006/relationships/image" Target="../media/image177.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70.wmf"/><Relationship Id="rId3" Type="http://schemas.openxmlformats.org/officeDocument/2006/relationships/image" Target="../media/image60.wmf"/><Relationship Id="rId7" Type="http://schemas.openxmlformats.org/officeDocument/2006/relationships/image" Target="../media/image64.wmf"/><Relationship Id="rId12" Type="http://schemas.openxmlformats.org/officeDocument/2006/relationships/image" Target="../media/image69.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11" Type="http://schemas.openxmlformats.org/officeDocument/2006/relationships/image" Target="../media/image68.wmf"/><Relationship Id="rId5" Type="http://schemas.openxmlformats.org/officeDocument/2006/relationships/image" Target="../media/image62.wmf"/><Relationship Id="rId10" Type="http://schemas.openxmlformats.org/officeDocument/2006/relationships/image" Target="../media/image67.wmf"/><Relationship Id="rId4" Type="http://schemas.openxmlformats.org/officeDocument/2006/relationships/image" Target="../media/image61.wmf"/><Relationship Id="rId9" Type="http://schemas.openxmlformats.org/officeDocument/2006/relationships/image" Target="../media/image6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7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image" Target="../media/image215.wmf"/><Relationship Id="rId7" Type="http://schemas.openxmlformats.org/officeDocument/2006/relationships/image" Target="../media/image219.wmf"/><Relationship Id="rId2" Type="http://schemas.openxmlformats.org/officeDocument/2006/relationships/image" Target="../media/image214.wmf"/><Relationship Id="rId1" Type="http://schemas.openxmlformats.org/officeDocument/2006/relationships/image" Target="../media/image213.wmf"/><Relationship Id="rId6" Type="http://schemas.openxmlformats.org/officeDocument/2006/relationships/image" Target="../media/image218.wmf"/><Relationship Id="rId5" Type="http://schemas.openxmlformats.org/officeDocument/2006/relationships/image" Target="../media/image217.wmf"/><Relationship Id="rId4" Type="http://schemas.openxmlformats.org/officeDocument/2006/relationships/image" Target="../media/image2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2.wmf"/><Relationship Id="rId1" Type="http://schemas.openxmlformats.org/officeDocument/2006/relationships/image" Target="../media/image12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wmf"/><Relationship Id="rId1" Type="http://schemas.openxmlformats.org/officeDocument/2006/relationships/image" Target="../media/image102.wmf"/><Relationship Id="rId4" Type="http://schemas.openxmlformats.org/officeDocument/2006/relationships/image" Target="../media/image1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675286-1B21-4FC2-B4E3-1E0B2A3B3B3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2291" name="Rectangle 3">
            <a:extLst>
              <a:ext uri="{FF2B5EF4-FFF2-40B4-BE49-F238E27FC236}">
                <a16:creationId xmlns:a16="http://schemas.microsoft.com/office/drawing/2014/main" id="{CDD8EE0B-0220-4EEE-9CD4-2EB98934E66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algn="r" eaLnBrk="1" hangingPunct="1">
              <a:defRPr sz="1200">
                <a:latin typeface="Arial" charset="0"/>
                <a:cs typeface="Tahoma" pitchFamily="34" charset="0"/>
              </a:defRPr>
            </a:lvl1pPr>
          </a:lstStyle>
          <a:p>
            <a:pPr>
              <a:defRPr/>
            </a:pPr>
            <a:endParaRPr lang="en-US" altLang="zh-TW"/>
          </a:p>
        </p:txBody>
      </p:sp>
      <p:sp>
        <p:nvSpPr>
          <p:cNvPr id="12292" name="Rectangle 4">
            <a:extLst>
              <a:ext uri="{FF2B5EF4-FFF2-40B4-BE49-F238E27FC236}">
                <a16:creationId xmlns:a16="http://schemas.microsoft.com/office/drawing/2014/main" id="{9B040986-6AA8-41EB-9DA2-FA15783E5E4E}"/>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2293" name="Rectangle 5">
            <a:extLst>
              <a:ext uri="{FF2B5EF4-FFF2-40B4-BE49-F238E27FC236}">
                <a16:creationId xmlns:a16="http://schemas.microsoft.com/office/drawing/2014/main" id="{39A2B9BC-AE59-427D-B2E9-BB4F23DB3436}"/>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algn="r" eaLnBrk="1" hangingPunct="1">
              <a:defRPr sz="1200">
                <a:latin typeface="Arial" panose="020B0604020202020204" pitchFamily="34" charset="0"/>
                <a:cs typeface="Tahoma" panose="020B0604030504040204" pitchFamily="34" charset="0"/>
              </a:defRPr>
            </a:lvl1pPr>
          </a:lstStyle>
          <a:p>
            <a:pPr>
              <a:defRPr/>
            </a:pPr>
            <a:fld id="{25A49849-F0D6-4B0D-8D9D-DCB8F2857B75}"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93FB6A-816E-4DD7-BE42-E05ADE7FCD9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4339" name="Rectangle 3">
            <a:extLst>
              <a:ext uri="{FF2B5EF4-FFF2-40B4-BE49-F238E27FC236}">
                <a16:creationId xmlns:a16="http://schemas.microsoft.com/office/drawing/2014/main" id="{B558BFF8-B5BB-4C97-A874-6916C6926611}"/>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algn="r" eaLnBrk="1" hangingPunct="1">
              <a:defRPr sz="1200">
                <a:latin typeface="Arial" charset="0"/>
                <a:cs typeface="Tahoma" pitchFamily="34" charset="0"/>
              </a:defRPr>
            </a:lvl1pPr>
          </a:lstStyle>
          <a:p>
            <a:pPr>
              <a:defRPr/>
            </a:pPr>
            <a:endParaRPr lang="en-US" altLang="zh-TW"/>
          </a:p>
        </p:txBody>
      </p:sp>
      <p:sp>
        <p:nvSpPr>
          <p:cNvPr id="4100" name="Rectangle 4">
            <a:extLst>
              <a:ext uri="{FF2B5EF4-FFF2-40B4-BE49-F238E27FC236}">
                <a16:creationId xmlns:a16="http://schemas.microsoft.com/office/drawing/2014/main" id="{17C097CE-FE15-4B48-AAA2-446618C09BB5}"/>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198CE632-0333-4618-B726-0B0B1A5E95EE}"/>
              </a:ext>
            </a:extLst>
          </p:cNvPr>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4342" name="Rectangle 6">
            <a:extLst>
              <a:ext uri="{FF2B5EF4-FFF2-40B4-BE49-F238E27FC236}">
                <a16:creationId xmlns:a16="http://schemas.microsoft.com/office/drawing/2014/main" id="{8A91651B-7D92-4EC8-AA91-3B4BF3AA89C1}"/>
              </a:ext>
            </a:extLst>
          </p:cNvPr>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4343" name="Rectangle 7">
            <a:extLst>
              <a:ext uri="{FF2B5EF4-FFF2-40B4-BE49-F238E27FC236}">
                <a16:creationId xmlns:a16="http://schemas.microsoft.com/office/drawing/2014/main" id="{B29F754C-62BE-47C2-943D-248CD3852131}"/>
              </a:ext>
            </a:extLst>
          </p:cNvPr>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algn="r" eaLnBrk="1" hangingPunct="1">
              <a:defRPr sz="1200">
                <a:latin typeface="Arial" panose="020B0604020202020204" pitchFamily="34" charset="0"/>
                <a:cs typeface="Tahoma" panose="020B0604030504040204" pitchFamily="34" charset="0"/>
              </a:defRPr>
            </a:lvl1pPr>
          </a:lstStyle>
          <a:p>
            <a:pPr>
              <a:defRPr/>
            </a:pPr>
            <a:fld id="{DBBCDC3C-0111-477F-91D4-78382F7F7A3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1ED795C-F896-4E66-AD0D-1EEF69C6F701}"/>
              </a:ext>
            </a:extLst>
          </p:cNvPr>
          <p:cNvSpPr>
            <a:spLocks noGrp="1" noRot="1" noChangeAspect="1" noChangeArrowheads="1" noTextEdit="1"/>
          </p:cNvSpPr>
          <p:nvPr>
            <p:ph type="sldImg"/>
          </p:nvPr>
        </p:nvSpPr>
        <p:spPr>
          <a:xfrm>
            <a:off x="917575" y="744538"/>
            <a:ext cx="4964113" cy="3722687"/>
          </a:xfrm>
          <a:ln/>
        </p:spPr>
      </p:sp>
      <p:sp>
        <p:nvSpPr>
          <p:cNvPr id="14339" name="Rectangle 3">
            <a:extLst>
              <a:ext uri="{FF2B5EF4-FFF2-40B4-BE49-F238E27FC236}">
                <a16:creationId xmlns:a16="http://schemas.microsoft.com/office/drawing/2014/main" id="{06C79E43-3D60-49BE-A041-F22E5D084B7F}"/>
              </a:ext>
            </a:extLst>
          </p:cNvPr>
          <p:cNvSpPr>
            <a:spLocks noGrp="1" noChangeArrowheads="1"/>
          </p:cNvSpPr>
          <p:nvPr>
            <p:ph type="body" idx="1"/>
          </p:nvPr>
        </p:nvSpPr>
        <p:spPr>
          <a:noFill/>
        </p:spPr>
        <p:txBody>
          <a:bodyPr/>
          <a:lstStyle/>
          <a:p>
            <a:endParaRPr lang="zh-TW" altLang="en-US">
              <a:latin typeface="Arial" panose="020B0604020202020204" pitchFamily="34" charset="0"/>
            </a:endParaRPr>
          </a:p>
        </p:txBody>
      </p:sp>
    </p:spTree>
    <p:extLst>
      <p:ext uri="{BB962C8B-B14F-4D97-AF65-F5344CB8AC3E}">
        <p14:creationId xmlns:p14="http://schemas.microsoft.com/office/powerpoint/2010/main" val="371839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a:extLst>
              <a:ext uri="{FF2B5EF4-FFF2-40B4-BE49-F238E27FC236}">
                <a16:creationId xmlns:a16="http://schemas.microsoft.com/office/drawing/2014/main" id="{2265A984-204E-4D41-B8DB-D447C314FA2D}"/>
              </a:ext>
            </a:extLst>
          </p:cNvPr>
          <p:cNvSpPr>
            <a:spLocks noGrp="1" noRot="1" noChangeAspect="1" noChangeArrowheads="1" noTextEdit="1"/>
          </p:cNvSpPr>
          <p:nvPr>
            <p:ph type="sldImg"/>
          </p:nvPr>
        </p:nvSpPr>
        <p:spPr>
          <a:xfrm>
            <a:off x="917575" y="744538"/>
            <a:ext cx="4964113" cy="3722687"/>
          </a:xfrm>
          <a:ln/>
        </p:spPr>
      </p:sp>
      <p:sp>
        <p:nvSpPr>
          <p:cNvPr id="3" name="備忘稿版面配置區 2">
            <a:extLst>
              <a:ext uri="{FF2B5EF4-FFF2-40B4-BE49-F238E27FC236}">
                <a16:creationId xmlns:a16="http://schemas.microsoft.com/office/drawing/2014/main" id="{3E1AF9D7-6FB9-4FEE-A3E2-F8472ACA0D62}"/>
              </a:ext>
            </a:extLst>
          </p:cNvPr>
          <p:cNvSpPr>
            <a:spLocks noGrp="1"/>
          </p:cNvSpPr>
          <p:nvPr>
            <p:ph type="body" idx="1"/>
          </p:nvPr>
        </p:nvSpPr>
        <p:spPr/>
        <p:txBody>
          <a:bodyPr/>
          <a:lstStyle/>
          <a:p>
            <a:pPr>
              <a:defRPr/>
            </a:pPr>
            <a:endParaRPr lang="zh-TW" altLang="zh-TW" dirty="0">
              <a:latin typeface="+mn-lt"/>
              <a:ea typeface="+mn-ea"/>
            </a:endParaRPr>
          </a:p>
        </p:txBody>
      </p:sp>
      <p:sp>
        <p:nvSpPr>
          <p:cNvPr id="20484" name="投影片編號版面配置區 3">
            <a:extLst>
              <a:ext uri="{FF2B5EF4-FFF2-40B4-BE49-F238E27FC236}">
                <a16:creationId xmlns:a16="http://schemas.microsoft.com/office/drawing/2014/main" id="{5977A826-0BE2-4FC7-B0DF-91A82C2471E8}"/>
              </a:ext>
            </a:extLst>
          </p:cNvPr>
          <p:cNvSpPr>
            <a:spLocks noGrp="1"/>
          </p:cNvSpPr>
          <p:nvPr>
            <p:ph type="sldNum" sz="quarter" idx="5"/>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fld id="{25448B40-8608-4E0F-9F3F-E0DF66E0A42D}" type="slidenum">
              <a:rPr lang="zh-TW" altLang="en-US" smtClean="0">
                <a:latin typeface="Arial" panose="020B0604020202020204" pitchFamily="34" charset="0"/>
              </a:rPr>
              <a:pPr/>
              <a:t>7</a:t>
            </a:fld>
            <a:endParaRPr lang="zh-TW" altLang="en-US">
              <a:latin typeface="Arial" panose="020B0604020202020204" pitchFamily="34" charset="0"/>
            </a:endParaRPr>
          </a:p>
        </p:txBody>
      </p:sp>
    </p:spTree>
    <p:extLst>
      <p:ext uri="{BB962C8B-B14F-4D97-AF65-F5344CB8AC3E}">
        <p14:creationId xmlns:p14="http://schemas.microsoft.com/office/powerpoint/2010/main" val="259836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4113"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10</a:t>
            </a:fld>
            <a:endParaRPr lang="en-US" altLang="zh-TW"/>
          </a:p>
        </p:txBody>
      </p:sp>
    </p:spTree>
    <p:extLst>
      <p:ext uri="{BB962C8B-B14F-4D97-AF65-F5344CB8AC3E}">
        <p14:creationId xmlns:p14="http://schemas.microsoft.com/office/powerpoint/2010/main" val="149970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4113"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30</a:t>
            </a:fld>
            <a:endParaRPr lang="en-US" altLang="zh-TW"/>
          </a:p>
        </p:txBody>
      </p:sp>
    </p:spTree>
    <p:extLst>
      <p:ext uri="{BB962C8B-B14F-4D97-AF65-F5344CB8AC3E}">
        <p14:creationId xmlns:p14="http://schemas.microsoft.com/office/powerpoint/2010/main" val="175188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4113"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31</a:t>
            </a:fld>
            <a:endParaRPr lang="en-US" altLang="zh-TW"/>
          </a:p>
        </p:txBody>
      </p:sp>
    </p:spTree>
    <p:extLst>
      <p:ext uri="{BB962C8B-B14F-4D97-AF65-F5344CB8AC3E}">
        <p14:creationId xmlns:p14="http://schemas.microsoft.com/office/powerpoint/2010/main" val="381519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B708C8A-63CC-494B-842B-8514FFF68025}"/>
              </a:ext>
            </a:extLst>
          </p:cNvPr>
          <p:cNvSpPr>
            <a:spLocks noGrp="1" noRot="1" noChangeAspect="1" noChangeArrowheads="1" noTextEdit="1"/>
          </p:cNvSpPr>
          <p:nvPr>
            <p:ph type="sldImg"/>
          </p:nvPr>
        </p:nvSpPr>
        <p:spPr>
          <a:xfrm>
            <a:off x="917575" y="744538"/>
            <a:ext cx="4964113" cy="3722687"/>
          </a:xfrm>
          <a:ln/>
        </p:spPr>
      </p:sp>
      <p:sp>
        <p:nvSpPr>
          <p:cNvPr id="53251" name="Rectangle 3">
            <a:extLst>
              <a:ext uri="{FF2B5EF4-FFF2-40B4-BE49-F238E27FC236}">
                <a16:creationId xmlns:a16="http://schemas.microsoft.com/office/drawing/2014/main" id="{C34955C9-6561-41FA-A58B-EE143E22D779}"/>
              </a:ext>
            </a:extLst>
          </p:cNvPr>
          <p:cNvSpPr>
            <a:spLocks noGrp="1" noChangeArrowheads="1"/>
          </p:cNvSpPr>
          <p:nvPr>
            <p:ph type="body" idx="1"/>
          </p:nvPr>
        </p:nvSpPr>
        <p:spPr>
          <a:noFill/>
        </p:spPr>
        <p:txBody>
          <a:bodyPr/>
          <a:lstStyle/>
          <a:p>
            <a:endParaRPr lang="zh-TW" altLang="en-US">
              <a:latin typeface="Arial" panose="020B0604020202020204" pitchFamily="34" charset="0"/>
            </a:endParaRPr>
          </a:p>
        </p:txBody>
      </p:sp>
    </p:spTree>
    <p:extLst>
      <p:ext uri="{BB962C8B-B14F-4D97-AF65-F5344CB8AC3E}">
        <p14:creationId xmlns:p14="http://schemas.microsoft.com/office/powerpoint/2010/main" val="22947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4113"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34</a:t>
            </a:fld>
            <a:endParaRPr lang="en-US" altLang="zh-TW"/>
          </a:p>
        </p:txBody>
      </p:sp>
    </p:spTree>
    <p:extLst>
      <p:ext uri="{BB962C8B-B14F-4D97-AF65-F5344CB8AC3E}">
        <p14:creationId xmlns:p14="http://schemas.microsoft.com/office/powerpoint/2010/main" val="298852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a:extLst>
              <a:ext uri="{FF2B5EF4-FFF2-40B4-BE49-F238E27FC236}">
                <a16:creationId xmlns:a16="http://schemas.microsoft.com/office/drawing/2014/main" id="{2265A984-204E-4D41-B8DB-D447C314FA2D}"/>
              </a:ext>
            </a:extLst>
          </p:cNvPr>
          <p:cNvSpPr>
            <a:spLocks noGrp="1" noRot="1" noChangeAspect="1" noChangeArrowheads="1" noTextEdit="1"/>
          </p:cNvSpPr>
          <p:nvPr>
            <p:ph type="sldImg"/>
          </p:nvPr>
        </p:nvSpPr>
        <p:spPr>
          <a:xfrm>
            <a:off x="917575" y="744538"/>
            <a:ext cx="4964113" cy="3722687"/>
          </a:xfrm>
          <a:ln/>
        </p:spPr>
      </p:sp>
      <p:sp>
        <p:nvSpPr>
          <p:cNvPr id="3" name="備忘稿版面配置區 2">
            <a:extLst>
              <a:ext uri="{FF2B5EF4-FFF2-40B4-BE49-F238E27FC236}">
                <a16:creationId xmlns:a16="http://schemas.microsoft.com/office/drawing/2014/main" id="{3E1AF9D7-6FB9-4FEE-A3E2-F8472ACA0D62}"/>
              </a:ext>
            </a:extLst>
          </p:cNvPr>
          <p:cNvSpPr>
            <a:spLocks noGrp="1"/>
          </p:cNvSpPr>
          <p:nvPr>
            <p:ph type="body" idx="1"/>
          </p:nvPr>
        </p:nvSpPr>
        <p:spPr/>
        <p:txBody>
          <a:bodyPr/>
          <a:lstStyle/>
          <a:p>
            <a:pPr>
              <a:defRPr/>
            </a:pPr>
            <a:endParaRPr lang="zh-TW" altLang="zh-TW" dirty="0">
              <a:latin typeface="+mn-lt"/>
              <a:ea typeface="+mn-ea"/>
            </a:endParaRPr>
          </a:p>
        </p:txBody>
      </p:sp>
      <p:sp>
        <p:nvSpPr>
          <p:cNvPr id="20484" name="投影片編號版面配置區 3">
            <a:extLst>
              <a:ext uri="{FF2B5EF4-FFF2-40B4-BE49-F238E27FC236}">
                <a16:creationId xmlns:a16="http://schemas.microsoft.com/office/drawing/2014/main" id="{5977A826-0BE2-4FC7-B0DF-91A82C2471E8}"/>
              </a:ext>
            </a:extLst>
          </p:cNvPr>
          <p:cNvSpPr>
            <a:spLocks noGrp="1"/>
          </p:cNvSpPr>
          <p:nvPr>
            <p:ph type="sldNum" sz="quarter" idx="5"/>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fld id="{25448B40-8608-4E0F-9F3F-E0DF66E0A42D}" type="slidenum">
              <a:rPr lang="zh-TW" altLang="en-US" smtClean="0">
                <a:latin typeface="Arial" panose="020B0604020202020204" pitchFamily="34" charset="0"/>
              </a:rPr>
              <a:pPr/>
              <a:t>40</a:t>
            </a:fld>
            <a:endParaRPr lang="zh-TW" altLang="en-US">
              <a:latin typeface="Arial" panose="020B0604020202020204" pitchFamily="34" charset="0"/>
            </a:endParaRPr>
          </a:p>
        </p:txBody>
      </p:sp>
    </p:spTree>
    <p:extLst>
      <p:ext uri="{BB962C8B-B14F-4D97-AF65-F5344CB8AC3E}">
        <p14:creationId xmlns:p14="http://schemas.microsoft.com/office/powerpoint/2010/main" val="120381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FFCF98C0-CEF0-4F54-988E-0E13EE53FDAC}"/>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329628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0"/>
            <a:ext cx="1943100" cy="57150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0"/>
            <a:ext cx="5676900" cy="57150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7D1EBDA8-F81F-4346-B221-5E330DEA23F0}"/>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380027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838200" y="0"/>
            <a:ext cx="7772400" cy="1066800"/>
          </a:xfrm>
        </p:spPr>
        <p:txBody>
          <a:bodyPr/>
          <a:lstStyle/>
          <a:p>
            <a:r>
              <a:rPr lang="zh-TW" altLang="en-US"/>
              <a:t>按一下以編輯母片標題樣式</a:t>
            </a:r>
          </a:p>
        </p:txBody>
      </p:sp>
      <p:sp>
        <p:nvSpPr>
          <p:cNvPr id="3" name="內容版面配置區 2"/>
          <p:cNvSpPr>
            <a:spLocks noGrp="1"/>
          </p:cNvSpPr>
          <p:nvPr>
            <p:ph sz="quarter" idx="1"/>
          </p:nvPr>
        </p:nvSpPr>
        <p:spPr>
          <a:xfrm>
            <a:off x="838200" y="16002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00600" y="16002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838200" y="37338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800600" y="37338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85">
            <a:extLst>
              <a:ext uri="{FF2B5EF4-FFF2-40B4-BE49-F238E27FC236}">
                <a16:creationId xmlns:a16="http://schemas.microsoft.com/office/drawing/2014/main" id="{D3B4E39A-4B40-4F77-9E80-BFFDB9AE176D}"/>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329372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85">
            <a:extLst>
              <a:ext uri="{FF2B5EF4-FFF2-40B4-BE49-F238E27FC236}">
                <a16:creationId xmlns:a16="http://schemas.microsoft.com/office/drawing/2014/main" id="{F20BF3FD-1309-43F2-900F-DCFD310D2AE9}"/>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314613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85">
            <a:extLst>
              <a:ext uri="{FF2B5EF4-FFF2-40B4-BE49-F238E27FC236}">
                <a16:creationId xmlns:a16="http://schemas.microsoft.com/office/drawing/2014/main" id="{469E449C-3696-4FA5-8F77-841F12408BD4}"/>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108747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006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85">
            <a:extLst>
              <a:ext uri="{FF2B5EF4-FFF2-40B4-BE49-F238E27FC236}">
                <a16:creationId xmlns:a16="http://schemas.microsoft.com/office/drawing/2014/main" id="{57A29FA9-FD70-4E25-BCB6-B4149352541A}"/>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180889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85">
            <a:extLst>
              <a:ext uri="{FF2B5EF4-FFF2-40B4-BE49-F238E27FC236}">
                <a16:creationId xmlns:a16="http://schemas.microsoft.com/office/drawing/2014/main" id="{E85925B7-0F0E-42F8-A171-CCE94E4DE9D5}"/>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405318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85">
            <a:extLst>
              <a:ext uri="{FF2B5EF4-FFF2-40B4-BE49-F238E27FC236}">
                <a16:creationId xmlns:a16="http://schemas.microsoft.com/office/drawing/2014/main" id="{529AE70C-B41F-4D14-A1E1-DDDC1182DCE2}"/>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297779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5">
            <a:extLst>
              <a:ext uri="{FF2B5EF4-FFF2-40B4-BE49-F238E27FC236}">
                <a16:creationId xmlns:a16="http://schemas.microsoft.com/office/drawing/2014/main" id="{61E71205-E330-4FEE-9578-8A291AB55E5E}"/>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4382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85">
            <a:extLst>
              <a:ext uri="{FF2B5EF4-FFF2-40B4-BE49-F238E27FC236}">
                <a16:creationId xmlns:a16="http://schemas.microsoft.com/office/drawing/2014/main" id="{34719194-DB68-43E4-927E-C1D81AE87897}"/>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143008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85">
            <a:extLst>
              <a:ext uri="{FF2B5EF4-FFF2-40B4-BE49-F238E27FC236}">
                <a16:creationId xmlns:a16="http://schemas.microsoft.com/office/drawing/2014/main" id="{CB61209A-BCFD-46F1-BFFD-6E1F7EF801FC}"/>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299881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83DE13A9-6DC6-4D04-8BE0-5A3295480C9A}"/>
              </a:ext>
            </a:extLst>
          </p:cNvPr>
          <p:cNvSpPr>
            <a:spLocks noGrp="1" noChangeArrowheads="1"/>
          </p:cNvSpPr>
          <p:nvPr>
            <p:ph type="dt" sz="half" idx="10"/>
          </p:nvPr>
        </p:nvSpPr>
        <p:spPr>
          <a:ln/>
        </p:spPr>
        <p:txBody>
          <a:bodyPr/>
          <a:lstStyle>
            <a:lvl1pPr>
              <a:defRPr/>
            </a:lvl1pPr>
          </a:lstStyle>
          <a:p>
            <a:pPr>
              <a:defRPr/>
            </a:pPr>
            <a:r>
              <a:rPr lang="en-US" altLang="zh-TW"/>
              <a:t>2024/07/24</a:t>
            </a:r>
            <a:endParaRPr lang="en-US" altLang="zh-TW" dirty="0"/>
          </a:p>
        </p:txBody>
      </p:sp>
    </p:spTree>
    <p:extLst>
      <p:ext uri="{BB962C8B-B14F-4D97-AF65-F5344CB8AC3E}">
        <p14:creationId xmlns:p14="http://schemas.microsoft.com/office/powerpoint/2010/main" val="412346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
            <a:extLst>
              <a:ext uri="{FF2B5EF4-FFF2-40B4-BE49-F238E27FC236}">
                <a16:creationId xmlns:a16="http://schemas.microsoft.com/office/drawing/2014/main" id="{9E5846F6-CA94-4DAD-9678-ED3E0FDAB131}"/>
              </a:ext>
            </a:extLst>
          </p:cNvPr>
          <p:cNvGrpSpPr>
            <a:grpSpLocks/>
          </p:cNvGrpSpPr>
          <p:nvPr/>
        </p:nvGrpSpPr>
        <p:grpSpPr bwMode="auto">
          <a:xfrm>
            <a:off x="0" y="0"/>
            <a:ext cx="9144000" cy="6858000"/>
            <a:chOff x="0" y="0"/>
            <a:chExt cx="5760" cy="4320"/>
          </a:xfrm>
        </p:grpSpPr>
        <p:grpSp>
          <p:nvGrpSpPr>
            <p:cNvPr id="1051" name="Group 4">
              <a:extLst>
                <a:ext uri="{FF2B5EF4-FFF2-40B4-BE49-F238E27FC236}">
                  <a16:creationId xmlns:a16="http://schemas.microsoft.com/office/drawing/2014/main" id="{C3DC4F9A-5F54-41B9-9864-30653BA0C986}"/>
                </a:ext>
              </a:extLst>
            </p:cNvPr>
            <p:cNvGrpSpPr>
              <a:grpSpLocks/>
            </p:cNvGrpSpPr>
            <p:nvPr/>
          </p:nvGrpSpPr>
          <p:grpSpPr bwMode="auto">
            <a:xfrm>
              <a:off x="0" y="192"/>
              <a:ext cx="5760" cy="4032"/>
              <a:chOff x="0" y="192"/>
              <a:chExt cx="5760" cy="4032"/>
            </a:xfrm>
          </p:grpSpPr>
          <p:sp>
            <p:nvSpPr>
              <p:cNvPr id="1082" name="Line 5">
                <a:extLst>
                  <a:ext uri="{FF2B5EF4-FFF2-40B4-BE49-F238E27FC236}">
                    <a16:creationId xmlns:a16="http://schemas.microsoft.com/office/drawing/2014/main" id="{F50C83D9-30EC-47FC-95AF-6C0F35515D6C}"/>
                  </a:ext>
                </a:extLst>
              </p:cNvPr>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3" name="Line 6">
                <a:extLst>
                  <a:ext uri="{FF2B5EF4-FFF2-40B4-BE49-F238E27FC236}">
                    <a16:creationId xmlns:a16="http://schemas.microsoft.com/office/drawing/2014/main" id="{9516C9C7-9ECA-4594-A760-64984D483B2D}"/>
                  </a:ext>
                </a:extLst>
              </p:cNvPr>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4" name="Line 7">
                <a:extLst>
                  <a:ext uri="{FF2B5EF4-FFF2-40B4-BE49-F238E27FC236}">
                    <a16:creationId xmlns:a16="http://schemas.microsoft.com/office/drawing/2014/main" id="{1E41A773-8DF7-46A8-9229-649A05BBB7E6}"/>
                  </a:ext>
                </a:extLst>
              </p:cNvPr>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5" name="Line 8">
                <a:extLst>
                  <a:ext uri="{FF2B5EF4-FFF2-40B4-BE49-F238E27FC236}">
                    <a16:creationId xmlns:a16="http://schemas.microsoft.com/office/drawing/2014/main" id="{7DB5B207-F4F8-4C77-AFE6-1DD40398BA57}"/>
                  </a:ext>
                </a:extLst>
              </p:cNvPr>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6" name="Line 9">
                <a:extLst>
                  <a:ext uri="{FF2B5EF4-FFF2-40B4-BE49-F238E27FC236}">
                    <a16:creationId xmlns:a16="http://schemas.microsoft.com/office/drawing/2014/main" id="{999C066E-DE2E-4668-896D-2BDD10CD066F}"/>
                  </a:ext>
                </a:extLst>
              </p:cNvPr>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7" name="Line 10">
                <a:extLst>
                  <a:ext uri="{FF2B5EF4-FFF2-40B4-BE49-F238E27FC236}">
                    <a16:creationId xmlns:a16="http://schemas.microsoft.com/office/drawing/2014/main" id="{45E65476-68CC-42DB-AB96-092E1D2FD65A}"/>
                  </a:ext>
                </a:extLst>
              </p:cNvPr>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8" name="Line 11">
                <a:extLst>
                  <a:ext uri="{FF2B5EF4-FFF2-40B4-BE49-F238E27FC236}">
                    <a16:creationId xmlns:a16="http://schemas.microsoft.com/office/drawing/2014/main" id="{5A13DC4E-194D-4014-8BAD-314FA8A74DF0}"/>
                  </a:ext>
                </a:extLst>
              </p:cNvPr>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9" name="Line 12">
                <a:extLst>
                  <a:ext uri="{FF2B5EF4-FFF2-40B4-BE49-F238E27FC236}">
                    <a16:creationId xmlns:a16="http://schemas.microsoft.com/office/drawing/2014/main" id="{6984C943-72AA-45F0-8A64-C9CE4F598A51}"/>
                  </a:ext>
                </a:extLst>
              </p:cNvPr>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0" name="Line 13">
                <a:extLst>
                  <a:ext uri="{FF2B5EF4-FFF2-40B4-BE49-F238E27FC236}">
                    <a16:creationId xmlns:a16="http://schemas.microsoft.com/office/drawing/2014/main" id="{3B0C7DA6-6A15-4E79-B5D7-069AB9F28889}"/>
                  </a:ext>
                </a:extLst>
              </p:cNvPr>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1" name="Line 14">
                <a:extLst>
                  <a:ext uri="{FF2B5EF4-FFF2-40B4-BE49-F238E27FC236}">
                    <a16:creationId xmlns:a16="http://schemas.microsoft.com/office/drawing/2014/main" id="{F0F21799-99FC-4DED-B31D-E3051D88E66E}"/>
                  </a:ext>
                </a:extLst>
              </p:cNvPr>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2" name="Line 15">
                <a:extLst>
                  <a:ext uri="{FF2B5EF4-FFF2-40B4-BE49-F238E27FC236}">
                    <a16:creationId xmlns:a16="http://schemas.microsoft.com/office/drawing/2014/main" id="{846FCDEF-4A87-4338-A50E-7A6EC5DAFA11}"/>
                  </a:ext>
                </a:extLst>
              </p:cNvPr>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3" name="Line 16">
                <a:extLst>
                  <a:ext uri="{FF2B5EF4-FFF2-40B4-BE49-F238E27FC236}">
                    <a16:creationId xmlns:a16="http://schemas.microsoft.com/office/drawing/2014/main" id="{F4AD0F74-A248-42AA-9F6D-1E8978BBD6B4}"/>
                  </a:ext>
                </a:extLst>
              </p:cNvPr>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4" name="Line 17">
                <a:extLst>
                  <a:ext uri="{FF2B5EF4-FFF2-40B4-BE49-F238E27FC236}">
                    <a16:creationId xmlns:a16="http://schemas.microsoft.com/office/drawing/2014/main" id="{77E0761C-F284-42ED-BF2A-8D676FC396B8}"/>
                  </a:ext>
                </a:extLst>
              </p:cNvPr>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5" name="Line 18">
                <a:extLst>
                  <a:ext uri="{FF2B5EF4-FFF2-40B4-BE49-F238E27FC236}">
                    <a16:creationId xmlns:a16="http://schemas.microsoft.com/office/drawing/2014/main" id="{18B2AFDF-CD5F-4628-B313-AE104B571151}"/>
                  </a:ext>
                </a:extLst>
              </p:cNvPr>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6" name="Line 19">
                <a:extLst>
                  <a:ext uri="{FF2B5EF4-FFF2-40B4-BE49-F238E27FC236}">
                    <a16:creationId xmlns:a16="http://schemas.microsoft.com/office/drawing/2014/main" id="{C9B0A078-8C3A-4985-922B-E8E62E6AEB7F}"/>
                  </a:ext>
                </a:extLst>
              </p:cNvPr>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7" name="Line 20">
                <a:extLst>
                  <a:ext uri="{FF2B5EF4-FFF2-40B4-BE49-F238E27FC236}">
                    <a16:creationId xmlns:a16="http://schemas.microsoft.com/office/drawing/2014/main" id="{372BE80C-2FB2-4FE4-9E6D-F04BCE908719}"/>
                  </a:ext>
                </a:extLst>
              </p:cNvPr>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8" name="Line 21">
                <a:extLst>
                  <a:ext uri="{FF2B5EF4-FFF2-40B4-BE49-F238E27FC236}">
                    <a16:creationId xmlns:a16="http://schemas.microsoft.com/office/drawing/2014/main" id="{4E5D8302-E9E7-4987-BAFC-08757623996A}"/>
                  </a:ext>
                </a:extLst>
              </p:cNvPr>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9" name="Line 22">
                <a:extLst>
                  <a:ext uri="{FF2B5EF4-FFF2-40B4-BE49-F238E27FC236}">
                    <a16:creationId xmlns:a16="http://schemas.microsoft.com/office/drawing/2014/main" id="{3CD40E23-595B-4D86-B55E-7F68CB920C05}"/>
                  </a:ext>
                </a:extLst>
              </p:cNvPr>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0" name="Line 23">
                <a:extLst>
                  <a:ext uri="{FF2B5EF4-FFF2-40B4-BE49-F238E27FC236}">
                    <a16:creationId xmlns:a16="http://schemas.microsoft.com/office/drawing/2014/main" id="{5D10EE48-DC4E-4872-9321-5C505046F6BF}"/>
                  </a:ext>
                </a:extLst>
              </p:cNvPr>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1" name="Line 24">
                <a:extLst>
                  <a:ext uri="{FF2B5EF4-FFF2-40B4-BE49-F238E27FC236}">
                    <a16:creationId xmlns:a16="http://schemas.microsoft.com/office/drawing/2014/main" id="{CE44B140-104D-40EF-9D4A-3EAEF378674E}"/>
                  </a:ext>
                </a:extLst>
              </p:cNvPr>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2" name="Line 25">
                <a:extLst>
                  <a:ext uri="{FF2B5EF4-FFF2-40B4-BE49-F238E27FC236}">
                    <a16:creationId xmlns:a16="http://schemas.microsoft.com/office/drawing/2014/main" id="{712BCC77-4CFD-49D9-9D51-B9A83298EDC6}"/>
                  </a:ext>
                </a:extLst>
              </p:cNvPr>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3" name="Line 26">
                <a:extLst>
                  <a:ext uri="{FF2B5EF4-FFF2-40B4-BE49-F238E27FC236}">
                    <a16:creationId xmlns:a16="http://schemas.microsoft.com/office/drawing/2014/main" id="{8F534C9B-56C6-47B8-AEDA-FF733C0800BF}"/>
                  </a:ext>
                </a:extLst>
              </p:cNvPr>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052" name="Group 27">
              <a:extLst>
                <a:ext uri="{FF2B5EF4-FFF2-40B4-BE49-F238E27FC236}">
                  <a16:creationId xmlns:a16="http://schemas.microsoft.com/office/drawing/2014/main" id="{A435A49A-A22A-4B5E-A9AD-6FBBEED2B294}"/>
                </a:ext>
              </a:extLst>
            </p:cNvPr>
            <p:cNvGrpSpPr>
              <a:grpSpLocks/>
            </p:cNvGrpSpPr>
            <p:nvPr/>
          </p:nvGrpSpPr>
          <p:grpSpPr bwMode="auto">
            <a:xfrm>
              <a:off x="192" y="0"/>
              <a:ext cx="5376" cy="4320"/>
              <a:chOff x="192" y="0"/>
              <a:chExt cx="5376" cy="4320"/>
            </a:xfrm>
          </p:grpSpPr>
          <p:sp>
            <p:nvSpPr>
              <p:cNvPr id="1053" name="Line 28">
                <a:extLst>
                  <a:ext uri="{FF2B5EF4-FFF2-40B4-BE49-F238E27FC236}">
                    <a16:creationId xmlns:a16="http://schemas.microsoft.com/office/drawing/2014/main" id="{FA2DD5EB-82BB-47F2-A534-4F6F44902DC8}"/>
                  </a:ext>
                </a:extLst>
              </p:cNvPr>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4" name="Line 29">
                <a:extLst>
                  <a:ext uri="{FF2B5EF4-FFF2-40B4-BE49-F238E27FC236}">
                    <a16:creationId xmlns:a16="http://schemas.microsoft.com/office/drawing/2014/main" id="{5791A8E7-A24A-4B31-A4C9-3C70975F33F9}"/>
                  </a:ext>
                </a:extLst>
              </p:cNvPr>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5" name="Line 30">
                <a:extLst>
                  <a:ext uri="{FF2B5EF4-FFF2-40B4-BE49-F238E27FC236}">
                    <a16:creationId xmlns:a16="http://schemas.microsoft.com/office/drawing/2014/main" id="{DB0AE08A-0A0B-4BC1-B53C-17EC7784EF83}"/>
                  </a:ext>
                </a:extLst>
              </p:cNvPr>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6" name="Line 31">
                <a:extLst>
                  <a:ext uri="{FF2B5EF4-FFF2-40B4-BE49-F238E27FC236}">
                    <a16:creationId xmlns:a16="http://schemas.microsoft.com/office/drawing/2014/main" id="{D6E572E9-5BAF-40A7-AC5E-DD7945DA9283}"/>
                  </a:ext>
                </a:extLst>
              </p:cNvPr>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7" name="Line 32">
                <a:extLst>
                  <a:ext uri="{FF2B5EF4-FFF2-40B4-BE49-F238E27FC236}">
                    <a16:creationId xmlns:a16="http://schemas.microsoft.com/office/drawing/2014/main" id="{276CD6BA-744A-448F-BB46-7C9E27FBD7A8}"/>
                  </a:ext>
                </a:extLst>
              </p:cNvPr>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8" name="Line 33">
                <a:extLst>
                  <a:ext uri="{FF2B5EF4-FFF2-40B4-BE49-F238E27FC236}">
                    <a16:creationId xmlns:a16="http://schemas.microsoft.com/office/drawing/2014/main" id="{24FD0C19-F505-496D-AE98-647A3268D0B5}"/>
                  </a:ext>
                </a:extLst>
              </p:cNvPr>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9" name="Line 34">
                <a:extLst>
                  <a:ext uri="{FF2B5EF4-FFF2-40B4-BE49-F238E27FC236}">
                    <a16:creationId xmlns:a16="http://schemas.microsoft.com/office/drawing/2014/main" id="{700DE9A2-047D-479B-B8F7-7B5849A00931}"/>
                  </a:ext>
                </a:extLst>
              </p:cNvPr>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0" name="Line 35">
                <a:extLst>
                  <a:ext uri="{FF2B5EF4-FFF2-40B4-BE49-F238E27FC236}">
                    <a16:creationId xmlns:a16="http://schemas.microsoft.com/office/drawing/2014/main" id="{9C2C998B-45D8-482A-9A4E-FE56B27ED54D}"/>
                  </a:ext>
                </a:extLst>
              </p:cNvPr>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1" name="Line 36">
                <a:extLst>
                  <a:ext uri="{FF2B5EF4-FFF2-40B4-BE49-F238E27FC236}">
                    <a16:creationId xmlns:a16="http://schemas.microsoft.com/office/drawing/2014/main" id="{A97FBAF2-92BE-4D97-B76C-F7199F6E69C0}"/>
                  </a:ext>
                </a:extLst>
              </p:cNvPr>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2" name="Line 37">
                <a:extLst>
                  <a:ext uri="{FF2B5EF4-FFF2-40B4-BE49-F238E27FC236}">
                    <a16:creationId xmlns:a16="http://schemas.microsoft.com/office/drawing/2014/main" id="{0B1C9236-CA22-470A-88EF-88EBD0972F26}"/>
                  </a:ext>
                </a:extLst>
              </p:cNvPr>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3" name="Line 38">
                <a:extLst>
                  <a:ext uri="{FF2B5EF4-FFF2-40B4-BE49-F238E27FC236}">
                    <a16:creationId xmlns:a16="http://schemas.microsoft.com/office/drawing/2014/main" id="{19508656-29F2-4298-8614-526E1936699F}"/>
                  </a:ext>
                </a:extLst>
              </p:cNvPr>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4" name="Line 39">
                <a:extLst>
                  <a:ext uri="{FF2B5EF4-FFF2-40B4-BE49-F238E27FC236}">
                    <a16:creationId xmlns:a16="http://schemas.microsoft.com/office/drawing/2014/main" id="{E1585967-B99A-4759-B096-7F40AA85DAEA}"/>
                  </a:ext>
                </a:extLst>
              </p:cNvPr>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5" name="Line 40">
                <a:extLst>
                  <a:ext uri="{FF2B5EF4-FFF2-40B4-BE49-F238E27FC236}">
                    <a16:creationId xmlns:a16="http://schemas.microsoft.com/office/drawing/2014/main" id="{AE984432-2921-4EC9-8BD4-3B29CA6598CE}"/>
                  </a:ext>
                </a:extLst>
              </p:cNvPr>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6" name="Line 41">
                <a:extLst>
                  <a:ext uri="{FF2B5EF4-FFF2-40B4-BE49-F238E27FC236}">
                    <a16:creationId xmlns:a16="http://schemas.microsoft.com/office/drawing/2014/main" id="{D275A4AC-AAF7-4243-86FA-C6892880EADD}"/>
                  </a:ext>
                </a:extLst>
              </p:cNvPr>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7" name="Line 42">
                <a:extLst>
                  <a:ext uri="{FF2B5EF4-FFF2-40B4-BE49-F238E27FC236}">
                    <a16:creationId xmlns:a16="http://schemas.microsoft.com/office/drawing/2014/main" id="{C4361536-199B-4864-AA39-80B8B81D42A6}"/>
                  </a:ext>
                </a:extLst>
              </p:cNvPr>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8" name="Line 43">
                <a:extLst>
                  <a:ext uri="{FF2B5EF4-FFF2-40B4-BE49-F238E27FC236}">
                    <a16:creationId xmlns:a16="http://schemas.microsoft.com/office/drawing/2014/main" id="{5FEA11E7-2453-44C2-84E2-408BD702D339}"/>
                  </a:ext>
                </a:extLst>
              </p:cNvPr>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9" name="Line 44">
                <a:extLst>
                  <a:ext uri="{FF2B5EF4-FFF2-40B4-BE49-F238E27FC236}">
                    <a16:creationId xmlns:a16="http://schemas.microsoft.com/office/drawing/2014/main" id="{00519859-CC12-413B-8F1C-FEBF4F83EA13}"/>
                  </a:ext>
                </a:extLst>
              </p:cNvPr>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0" name="Line 45">
                <a:extLst>
                  <a:ext uri="{FF2B5EF4-FFF2-40B4-BE49-F238E27FC236}">
                    <a16:creationId xmlns:a16="http://schemas.microsoft.com/office/drawing/2014/main" id="{3196C107-0ADB-41CC-B4A3-760D72BC8DB1}"/>
                  </a:ext>
                </a:extLst>
              </p:cNvPr>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1" name="Line 46">
                <a:extLst>
                  <a:ext uri="{FF2B5EF4-FFF2-40B4-BE49-F238E27FC236}">
                    <a16:creationId xmlns:a16="http://schemas.microsoft.com/office/drawing/2014/main" id="{C27ACFC8-E9A9-4402-B1CD-F108593EBE13}"/>
                  </a:ext>
                </a:extLst>
              </p:cNvPr>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2" name="Line 47">
                <a:extLst>
                  <a:ext uri="{FF2B5EF4-FFF2-40B4-BE49-F238E27FC236}">
                    <a16:creationId xmlns:a16="http://schemas.microsoft.com/office/drawing/2014/main" id="{6039AADB-A7EE-4180-A592-2483AB034A4E}"/>
                  </a:ext>
                </a:extLst>
              </p:cNvPr>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3" name="Line 48">
                <a:extLst>
                  <a:ext uri="{FF2B5EF4-FFF2-40B4-BE49-F238E27FC236}">
                    <a16:creationId xmlns:a16="http://schemas.microsoft.com/office/drawing/2014/main" id="{B7D72C09-7B9F-428A-9BDB-8FC505707335}"/>
                  </a:ext>
                </a:extLst>
              </p:cNvPr>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4" name="Line 49">
                <a:extLst>
                  <a:ext uri="{FF2B5EF4-FFF2-40B4-BE49-F238E27FC236}">
                    <a16:creationId xmlns:a16="http://schemas.microsoft.com/office/drawing/2014/main" id="{74CB4428-029F-4B13-A299-5EB997C82D6B}"/>
                  </a:ext>
                </a:extLst>
              </p:cNvPr>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5" name="Line 50">
                <a:extLst>
                  <a:ext uri="{FF2B5EF4-FFF2-40B4-BE49-F238E27FC236}">
                    <a16:creationId xmlns:a16="http://schemas.microsoft.com/office/drawing/2014/main" id="{E758D7CB-C863-4EE8-94CA-ED1FDF7014C1}"/>
                  </a:ext>
                </a:extLst>
              </p:cNvPr>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6" name="Line 51">
                <a:extLst>
                  <a:ext uri="{FF2B5EF4-FFF2-40B4-BE49-F238E27FC236}">
                    <a16:creationId xmlns:a16="http://schemas.microsoft.com/office/drawing/2014/main" id="{5B13244D-91FE-4E0E-BEFB-A38960E43BDC}"/>
                  </a:ext>
                </a:extLst>
              </p:cNvPr>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7" name="Line 52">
                <a:extLst>
                  <a:ext uri="{FF2B5EF4-FFF2-40B4-BE49-F238E27FC236}">
                    <a16:creationId xmlns:a16="http://schemas.microsoft.com/office/drawing/2014/main" id="{5DC81D91-17AD-4989-BAD7-02F2CD284A45}"/>
                  </a:ext>
                </a:extLst>
              </p:cNvPr>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8" name="Line 53">
                <a:extLst>
                  <a:ext uri="{FF2B5EF4-FFF2-40B4-BE49-F238E27FC236}">
                    <a16:creationId xmlns:a16="http://schemas.microsoft.com/office/drawing/2014/main" id="{652B82C8-48C4-4CF0-94AC-882C5C95287D}"/>
                  </a:ext>
                </a:extLst>
              </p:cNvPr>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9" name="Line 54">
                <a:extLst>
                  <a:ext uri="{FF2B5EF4-FFF2-40B4-BE49-F238E27FC236}">
                    <a16:creationId xmlns:a16="http://schemas.microsoft.com/office/drawing/2014/main" id="{52EDB46A-FF54-4FCF-9D69-CF42B54C5B1A}"/>
                  </a:ext>
                </a:extLst>
              </p:cNvPr>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0" name="Line 55">
                <a:extLst>
                  <a:ext uri="{FF2B5EF4-FFF2-40B4-BE49-F238E27FC236}">
                    <a16:creationId xmlns:a16="http://schemas.microsoft.com/office/drawing/2014/main" id="{DCF5F52C-9F96-4324-B8AB-BC10F1D94304}"/>
                  </a:ext>
                </a:extLst>
              </p:cNvPr>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1" name="Line 56">
                <a:extLst>
                  <a:ext uri="{FF2B5EF4-FFF2-40B4-BE49-F238E27FC236}">
                    <a16:creationId xmlns:a16="http://schemas.microsoft.com/office/drawing/2014/main" id="{03B0218B-5F3F-4F37-9081-C6CD66AF8783}"/>
                  </a:ext>
                </a:extLst>
              </p:cNvPr>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sp>
        <p:nvSpPr>
          <p:cNvPr id="1027" name="Rectangle 57" descr="60%">
            <a:extLst>
              <a:ext uri="{FF2B5EF4-FFF2-40B4-BE49-F238E27FC236}">
                <a16:creationId xmlns:a16="http://schemas.microsoft.com/office/drawing/2014/main" id="{E075F9D2-23AD-4635-93C5-70E6978566B4}"/>
              </a:ext>
            </a:extLst>
          </p:cNvPr>
          <p:cNvSpPr>
            <a:spLocks noChangeArrowheads="1"/>
          </p:cNvSpPr>
          <p:nvPr/>
        </p:nvSpPr>
        <p:spPr bwMode="ltGray">
          <a:xfrm>
            <a:off x="3352800" y="0"/>
            <a:ext cx="5791200" cy="152400"/>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grpSp>
        <p:nvGrpSpPr>
          <p:cNvPr id="1028" name="Group 64">
            <a:extLst>
              <a:ext uri="{FF2B5EF4-FFF2-40B4-BE49-F238E27FC236}">
                <a16:creationId xmlns:a16="http://schemas.microsoft.com/office/drawing/2014/main" id="{07525EDE-C238-4D02-9D48-83040847033A}"/>
              </a:ext>
            </a:extLst>
          </p:cNvPr>
          <p:cNvGrpSpPr>
            <a:grpSpLocks/>
          </p:cNvGrpSpPr>
          <p:nvPr/>
        </p:nvGrpSpPr>
        <p:grpSpPr bwMode="auto">
          <a:xfrm>
            <a:off x="762000" y="6300788"/>
            <a:ext cx="1447800" cy="457200"/>
            <a:chOff x="4512" y="3984"/>
            <a:chExt cx="912" cy="288"/>
          </a:xfrm>
        </p:grpSpPr>
        <p:sp>
          <p:nvSpPr>
            <p:cNvPr id="1047" name="Rectangle 65" descr="60%">
              <a:extLst>
                <a:ext uri="{FF2B5EF4-FFF2-40B4-BE49-F238E27FC236}">
                  <a16:creationId xmlns:a16="http://schemas.microsoft.com/office/drawing/2014/main" id="{A39C359B-4211-4A36-B853-6D801B442913}"/>
                </a:ext>
              </a:extLst>
            </p:cNvPr>
            <p:cNvSpPr>
              <a:spLocks noChangeArrowheads="1"/>
            </p:cNvSpPr>
            <p:nvPr userDrawn="1"/>
          </p:nvSpPr>
          <p:spPr bwMode="ltGray">
            <a:xfrm>
              <a:off x="4560" y="4032"/>
              <a:ext cx="816" cy="192"/>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sp>
          <p:nvSpPr>
            <p:cNvPr id="2" name="Line 66">
              <a:extLst>
                <a:ext uri="{FF2B5EF4-FFF2-40B4-BE49-F238E27FC236}">
                  <a16:creationId xmlns:a16="http://schemas.microsoft.com/office/drawing/2014/main" id="{AAF67671-A3EF-4535-9AE4-E12179AA67AE}"/>
                </a:ext>
              </a:extLst>
            </p:cNvPr>
            <p:cNvSpPr>
              <a:spLocks noChangeShapeType="1"/>
            </p:cNvSpPr>
            <p:nvPr userDrawn="1"/>
          </p:nvSpPr>
          <p:spPr bwMode="ltGray">
            <a:xfrm>
              <a:off x="4512" y="4032"/>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8" name="Line 67">
              <a:extLst>
                <a:ext uri="{FF2B5EF4-FFF2-40B4-BE49-F238E27FC236}">
                  <a16:creationId xmlns:a16="http://schemas.microsoft.com/office/drawing/2014/main" id="{17F77883-1FDE-43A9-98E4-E251885736A9}"/>
                </a:ext>
              </a:extLst>
            </p:cNvPr>
            <p:cNvSpPr>
              <a:spLocks noChangeShapeType="1"/>
            </p:cNvSpPr>
            <p:nvPr userDrawn="1"/>
          </p:nvSpPr>
          <p:spPr bwMode="ltGray">
            <a:xfrm>
              <a:off x="4512" y="4224"/>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9" name="Line 68">
              <a:extLst>
                <a:ext uri="{FF2B5EF4-FFF2-40B4-BE49-F238E27FC236}">
                  <a16:creationId xmlns:a16="http://schemas.microsoft.com/office/drawing/2014/main" id="{0061C7BD-B222-47B5-8C44-E129CE7D0473}"/>
                </a:ext>
              </a:extLst>
            </p:cNvPr>
            <p:cNvSpPr>
              <a:spLocks noChangeShapeType="1"/>
            </p:cNvSpPr>
            <p:nvPr userDrawn="1"/>
          </p:nvSpPr>
          <p:spPr bwMode="ltGray">
            <a:xfrm>
              <a:off x="4560"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0" name="Line 69">
              <a:extLst>
                <a:ext uri="{FF2B5EF4-FFF2-40B4-BE49-F238E27FC236}">
                  <a16:creationId xmlns:a16="http://schemas.microsoft.com/office/drawing/2014/main" id="{424EFE0E-0DB4-40E7-A2A0-9E10A8C63589}"/>
                </a:ext>
              </a:extLst>
            </p:cNvPr>
            <p:cNvSpPr>
              <a:spLocks noChangeShapeType="1"/>
            </p:cNvSpPr>
            <p:nvPr userDrawn="1"/>
          </p:nvSpPr>
          <p:spPr bwMode="ltGray">
            <a:xfrm>
              <a:off x="5376"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029" name="Group 70">
            <a:extLst>
              <a:ext uri="{FF2B5EF4-FFF2-40B4-BE49-F238E27FC236}">
                <a16:creationId xmlns:a16="http://schemas.microsoft.com/office/drawing/2014/main" id="{1226AD19-58EF-4A9C-96F6-E3DA48EC8467}"/>
              </a:ext>
            </a:extLst>
          </p:cNvPr>
          <p:cNvGrpSpPr>
            <a:grpSpLocks/>
          </p:cNvGrpSpPr>
          <p:nvPr/>
        </p:nvGrpSpPr>
        <p:grpSpPr bwMode="auto">
          <a:xfrm>
            <a:off x="7010400" y="6280150"/>
            <a:ext cx="1447800" cy="457200"/>
            <a:chOff x="624" y="3984"/>
            <a:chExt cx="912" cy="288"/>
          </a:xfrm>
        </p:grpSpPr>
        <p:sp>
          <p:nvSpPr>
            <p:cNvPr id="1042" name="Rectangle 71" descr="60%">
              <a:extLst>
                <a:ext uri="{FF2B5EF4-FFF2-40B4-BE49-F238E27FC236}">
                  <a16:creationId xmlns:a16="http://schemas.microsoft.com/office/drawing/2014/main" id="{D8C03B19-52F1-4611-BAFF-9922AADDCAE2}"/>
                </a:ext>
              </a:extLst>
            </p:cNvPr>
            <p:cNvSpPr>
              <a:spLocks noChangeArrowheads="1"/>
            </p:cNvSpPr>
            <p:nvPr userDrawn="1"/>
          </p:nvSpPr>
          <p:spPr bwMode="ltGray">
            <a:xfrm>
              <a:off x="672" y="4032"/>
              <a:ext cx="816" cy="192"/>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sp>
          <p:nvSpPr>
            <p:cNvPr id="3" name="Line 72">
              <a:extLst>
                <a:ext uri="{FF2B5EF4-FFF2-40B4-BE49-F238E27FC236}">
                  <a16:creationId xmlns:a16="http://schemas.microsoft.com/office/drawing/2014/main" id="{A298CCD8-6055-40E3-B103-2F776D30F812}"/>
                </a:ext>
              </a:extLst>
            </p:cNvPr>
            <p:cNvSpPr>
              <a:spLocks noChangeShapeType="1"/>
            </p:cNvSpPr>
            <p:nvPr userDrawn="1"/>
          </p:nvSpPr>
          <p:spPr bwMode="ltGray">
            <a:xfrm>
              <a:off x="624" y="4032"/>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3" name="Line 73">
              <a:extLst>
                <a:ext uri="{FF2B5EF4-FFF2-40B4-BE49-F238E27FC236}">
                  <a16:creationId xmlns:a16="http://schemas.microsoft.com/office/drawing/2014/main" id="{1810A42E-92FA-43F9-9E81-165E93C9BAD6}"/>
                </a:ext>
              </a:extLst>
            </p:cNvPr>
            <p:cNvSpPr>
              <a:spLocks noChangeShapeType="1"/>
            </p:cNvSpPr>
            <p:nvPr userDrawn="1"/>
          </p:nvSpPr>
          <p:spPr bwMode="ltGray">
            <a:xfrm>
              <a:off x="624" y="4224"/>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4" name="Line 74">
              <a:extLst>
                <a:ext uri="{FF2B5EF4-FFF2-40B4-BE49-F238E27FC236}">
                  <a16:creationId xmlns:a16="http://schemas.microsoft.com/office/drawing/2014/main" id="{9C380A89-F3A3-4CE1-83D8-6222446FA26E}"/>
                </a:ext>
              </a:extLst>
            </p:cNvPr>
            <p:cNvSpPr>
              <a:spLocks noChangeShapeType="1"/>
            </p:cNvSpPr>
            <p:nvPr userDrawn="1"/>
          </p:nvSpPr>
          <p:spPr bwMode="ltGray">
            <a:xfrm>
              <a:off x="672"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5" name="Line 75">
              <a:extLst>
                <a:ext uri="{FF2B5EF4-FFF2-40B4-BE49-F238E27FC236}">
                  <a16:creationId xmlns:a16="http://schemas.microsoft.com/office/drawing/2014/main" id="{DE46FE57-9F23-48A7-A199-D08D66DCB082}"/>
                </a:ext>
              </a:extLst>
            </p:cNvPr>
            <p:cNvSpPr>
              <a:spLocks noChangeShapeType="1"/>
            </p:cNvSpPr>
            <p:nvPr userDrawn="1"/>
          </p:nvSpPr>
          <p:spPr bwMode="ltGray">
            <a:xfrm>
              <a:off x="1488"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030" name="Line 76">
            <a:extLst>
              <a:ext uri="{FF2B5EF4-FFF2-40B4-BE49-F238E27FC236}">
                <a16:creationId xmlns:a16="http://schemas.microsoft.com/office/drawing/2014/main" id="{1089BCBF-F5F3-476F-BA4E-867DBA350CB2}"/>
              </a:ext>
            </a:extLst>
          </p:cNvPr>
          <p:cNvSpPr>
            <a:spLocks noChangeShapeType="1"/>
          </p:cNvSpPr>
          <p:nvPr/>
        </p:nvSpPr>
        <p:spPr bwMode="ltGray">
          <a:xfrm rot="5400000">
            <a:off x="4572000" y="1676400"/>
            <a:ext cx="0" cy="91440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1031" name="Group 77">
            <a:extLst>
              <a:ext uri="{FF2B5EF4-FFF2-40B4-BE49-F238E27FC236}">
                <a16:creationId xmlns:a16="http://schemas.microsoft.com/office/drawing/2014/main" id="{F52B1C8E-839D-4658-B20B-8BA82582900E}"/>
              </a:ext>
            </a:extLst>
          </p:cNvPr>
          <p:cNvGrpSpPr>
            <a:grpSpLocks/>
          </p:cNvGrpSpPr>
          <p:nvPr/>
        </p:nvGrpSpPr>
        <p:grpSpPr bwMode="auto">
          <a:xfrm>
            <a:off x="-152400" y="990600"/>
            <a:ext cx="1784350" cy="2324100"/>
            <a:chOff x="96" y="916"/>
            <a:chExt cx="2208" cy="2876"/>
          </a:xfrm>
        </p:grpSpPr>
        <p:sp>
          <p:nvSpPr>
            <p:cNvPr id="1038" name="Line 78">
              <a:extLst>
                <a:ext uri="{FF2B5EF4-FFF2-40B4-BE49-F238E27FC236}">
                  <a16:creationId xmlns:a16="http://schemas.microsoft.com/office/drawing/2014/main" id="{C94C7F4F-43F3-47D5-938D-ACF2D1D1C1E9}"/>
                </a:ext>
              </a:extLst>
            </p:cNvPr>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39" name="Line 79">
              <a:extLst>
                <a:ext uri="{FF2B5EF4-FFF2-40B4-BE49-F238E27FC236}">
                  <a16:creationId xmlns:a16="http://schemas.microsoft.com/office/drawing/2014/main" id="{29B508C0-C19C-42D2-8CD4-6122D68DE013}"/>
                </a:ext>
              </a:extLst>
            </p:cNvPr>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0" name="Arc 80">
              <a:extLst>
                <a:ext uri="{FF2B5EF4-FFF2-40B4-BE49-F238E27FC236}">
                  <a16:creationId xmlns:a16="http://schemas.microsoft.com/office/drawing/2014/main" id="{58EC386D-A2E7-4F98-801A-6435223662C3}"/>
                </a:ext>
              </a:extLst>
            </p:cNvPr>
            <p:cNvSpPr>
              <a:spLocks/>
            </p:cNvSpPr>
            <p:nvPr/>
          </p:nvSpPr>
          <p:spPr bwMode="ltGray">
            <a:xfrm flipH="1">
              <a:off x="217" y="916"/>
              <a:ext cx="239" cy="239"/>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032" name="Rectangle 81">
            <a:extLst>
              <a:ext uri="{FF2B5EF4-FFF2-40B4-BE49-F238E27FC236}">
                <a16:creationId xmlns:a16="http://schemas.microsoft.com/office/drawing/2014/main" id="{ADDFC914-ADB4-4696-B72D-5019C6D1E81A}"/>
              </a:ext>
            </a:extLst>
          </p:cNvPr>
          <p:cNvSpPr>
            <a:spLocks noGrp="1" noChangeArrowheads="1"/>
          </p:cNvSpPr>
          <p:nvPr>
            <p:ph type="title"/>
          </p:nvPr>
        </p:nvSpPr>
        <p:spPr bwMode="auto">
          <a:xfrm>
            <a:off x="838200" y="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33" name="Rectangle 82" descr="Rectangle: Click to edit Master text styles&#10;Second level&#10;Third level&#10;Fourth level&#10;Fifth level">
            <a:extLst>
              <a:ext uri="{FF2B5EF4-FFF2-40B4-BE49-F238E27FC236}">
                <a16:creationId xmlns:a16="http://schemas.microsoft.com/office/drawing/2014/main" id="{21A401D7-D842-45BA-BEE2-01666BF89B8B}"/>
              </a:ext>
            </a:extLst>
          </p:cNvPr>
          <p:cNvSpPr>
            <a:spLocks noGrp="1" noChangeArrowheads="1"/>
          </p:cNvSpPr>
          <p:nvPr>
            <p:ph type="body" idx="1"/>
          </p:nvPr>
        </p:nvSpPr>
        <p:spPr bwMode="auto">
          <a:xfrm>
            <a:off x="838200" y="1600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1034" name="Picture 87" descr="logo">
            <a:extLst>
              <a:ext uri="{FF2B5EF4-FFF2-40B4-BE49-F238E27FC236}">
                <a16:creationId xmlns:a16="http://schemas.microsoft.com/office/drawing/2014/main" id="{2D4D480E-FE0D-42D0-9E11-22FEC2FBE0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92863" y="6217444"/>
            <a:ext cx="609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Rectangle 111">
            <a:extLst>
              <a:ext uri="{FF2B5EF4-FFF2-40B4-BE49-F238E27FC236}">
                <a16:creationId xmlns:a16="http://schemas.microsoft.com/office/drawing/2014/main" id="{20C33B1B-C480-44AD-8A82-8E291063EC3D}"/>
              </a:ext>
            </a:extLst>
          </p:cNvPr>
          <p:cNvSpPr>
            <a:spLocks noChangeArrowheads="1"/>
          </p:cNvSpPr>
          <p:nvPr/>
        </p:nvSpPr>
        <p:spPr bwMode="auto">
          <a:xfrm>
            <a:off x="7086600" y="62007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a:defRPr/>
            </a:pPr>
            <a:r>
              <a:rPr kumimoji="0" lang="en-US" altLang="zh-TW" sz="1400">
                <a:latin typeface="Comic Sans MS" panose="030F0702030302020204" pitchFamily="66" charset="0"/>
              </a:rPr>
              <a:t>    Page </a:t>
            </a:r>
            <a:fld id="{F191A728-855A-4645-A250-B13CE7D2F4A8}" type="slidenum">
              <a:rPr kumimoji="0" lang="en-US" altLang="zh-TW" sz="1400" smtClean="0">
                <a:latin typeface="Comic Sans MS" panose="030F0702030302020204" pitchFamily="66" charset="0"/>
              </a:rPr>
              <a:pPr>
                <a:defRPr/>
              </a:pPr>
              <a:t>‹#›</a:t>
            </a:fld>
            <a:endParaRPr kumimoji="0" lang="en-US" altLang="zh-TW" sz="1400">
              <a:latin typeface="Comic Sans MS" panose="030F0702030302020204" pitchFamily="66" charset="0"/>
            </a:endParaRPr>
          </a:p>
        </p:txBody>
      </p:sp>
      <p:sp>
        <p:nvSpPr>
          <p:cNvPr id="1109" name="Rectangle 85">
            <a:extLst>
              <a:ext uri="{FF2B5EF4-FFF2-40B4-BE49-F238E27FC236}">
                <a16:creationId xmlns:a16="http://schemas.microsoft.com/office/drawing/2014/main" id="{804428ED-2690-4254-9480-BA7D66B5C7A9}"/>
              </a:ext>
            </a:extLst>
          </p:cNvPr>
          <p:cNvSpPr>
            <a:spLocks noGrp="1" noChangeArrowheads="1"/>
          </p:cNvSpPr>
          <p:nvPr>
            <p:ph type="dt" sz="half" idx="2"/>
          </p:nvPr>
        </p:nvSpPr>
        <p:spPr bwMode="auto">
          <a:xfrm>
            <a:off x="152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smtClean="0">
                <a:latin typeface="Comic Sans MS" panose="030F0702030302020204" pitchFamily="66" charset="0"/>
              </a:defRPr>
            </a:lvl1pPr>
          </a:lstStyle>
          <a:p>
            <a:pPr>
              <a:defRPr/>
            </a:pPr>
            <a:r>
              <a:rPr lang="en-US" altLang="zh-TW"/>
              <a:t>2024/07/24</a:t>
            </a:r>
            <a:endParaRPr lang="en-US" altLang="zh-TW" dirty="0"/>
          </a:p>
        </p:txBody>
      </p:sp>
      <p:pic>
        <p:nvPicPr>
          <p:cNvPr id="1037" name="Picture 82" descr="「TKU LOGO」的圖片搜尋結果">
            <a:extLst>
              <a:ext uri="{FF2B5EF4-FFF2-40B4-BE49-F238E27FC236}">
                <a16:creationId xmlns:a16="http://schemas.microsoft.com/office/drawing/2014/main" id="{EEAF0BEE-FAD2-4EAC-9C77-DEEA3A34BA6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325" y="6248404"/>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圖片 4">
            <a:extLst>
              <a:ext uri="{FF2B5EF4-FFF2-40B4-BE49-F238E27FC236}">
                <a16:creationId xmlns:a16="http://schemas.microsoft.com/office/drawing/2014/main" id="{7A2D74A8-A313-4798-837E-9CB22B97FE9E}"/>
              </a:ext>
            </a:extLst>
          </p:cNvPr>
          <p:cNvPicPr>
            <a:picLocks noChangeAspect="1" noChangeArrowheads="1"/>
          </p:cNvPicPr>
          <p:nvPr userDrawn="1"/>
        </p:nvPicPr>
        <p:blipFill>
          <a:blip r:embed="rId16" cstate="hqprint">
            <a:extLst>
              <a:ext uri="{28A0092B-C50C-407E-A947-70E740481C1C}">
                <a14:useLocalDpi xmlns:a14="http://schemas.microsoft.com/office/drawing/2010/main" val="0"/>
              </a:ext>
            </a:extLst>
          </a:blip>
          <a:srcRect l="20834" t="27425" r="20831" b="12672"/>
          <a:stretch>
            <a:fillRect/>
          </a:stretch>
        </p:blipFill>
        <p:spPr bwMode="auto">
          <a:xfrm>
            <a:off x="2233615" y="6296029"/>
            <a:ext cx="72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圖片 81">
            <a:extLst>
              <a:ext uri="{FF2B5EF4-FFF2-40B4-BE49-F238E27FC236}">
                <a16:creationId xmlns:a16="http://schemas.microsoft.com/office/drawing/2014/main" id="{18E30FB8-69DD-430E-96CB-A3C563385C38}"/>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l="13139" t="4446" r="11383" b="2454"/>
          <a:stretch>
            <a:fillRect/>
          </a:stretch>
        </p:blipFill>
        <p:spPr bwMode="auto">
          <a:xfrm>
            <a:off x="8550277" y="5818188"/>
            <a:ext cx="5175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p:txStyles>
    <p:titleStyle>
      <a:lvl1pPr algn="ctr" rtl="0" eaLnBrk="0" fontAlgn="base" hangingPunct="0">
        <a:spcBef>
          <a:spcPct val="0"/>
        </a:spcBef>
        <a:spcAft>
          <a:spcPct val="0"/>
        </a:spcAft>
        <a:defRPr kumimoji="1" sz="4000" baseline="0">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p:titleStyle>
    <p:bodyStyle>
      <a:lvl1pPr marL="342900" indent="-342900" algn="l" rtl="0" eaLnBrk="0" fontAlgn="base" hangingPunct="0">
        <a:spcBef>
          <a:spcPct val="20000"/>
        </a:spcBef>
        <a:spcAft>
          <a:spcPct val="0"/>
        </a:spcAft>
        <a:buClr>
          <a:schemeClr val="hlink"/>
        </a:buClr>
        <a:buSzPct val="90000"/>
        <a:buChar char="•"/>
        <a:defRPr kumimoji="1" sz="3200" baseline="0">
          <a:solidFill>
            <a:srgbClr val="0000FF"/>
          </a:solidFill>
          <a:latin typeface="Times New Roman" panose="02020603050405020304" pitchFamily="18" charset="0"/>
          <a:ea typeface="標楷體" panose="03000509000000000000" pitchFamily="65" charset="-120"/>
          <a:cs typeface="+mn-cs"/>
        </a:defRPr>
      </a:lvl1pPr>
      <a:lvl2pPr marL="742950" indent="-285750" algn="l" rtl="0" eaLnBrk="0" fontAlgn="base" hangingPunct="0">
        <a:spcBef>
          <a:spcPct val="20000"/>
        </a:spcBef>
        <a:spcAft>
          <a:spcPct val="0"/>
        </a:spcAft>
        <a:buClr>
          <a:schemeClr val="hlink"/>
        </a:buClr>
        <a:buChar char="–"/>
        <a:defRPr kumimoji="1" sz="2800" baseline="0">
          <a:solidFill>
            <a:srgbClr val="0000FF"/>
          </a:solidFill>
          <a:latin typeface="Times New Roman" panose="02020603050405020304" pitchFamily="18" charset="0"/>
          <a:ea typeface="標楷體" panose="03000509000000000000" pitchFamily="65" charset="-120"/>
          <a:cs typeface="+mn-cs"/>
        </a:defRPr>
      </a:lvl2pPr>
      <a:lvl3pPr marL="1143000" indent="-228600" algn="l" rtl="0" eaLnBrk="0" fontAlgn="base" hangingPunct="0">
        <a:spcBef>
          <a:spcPct val="20000"/>
        </a:spcBef>
        <a:spcAft>
          <a:spcPct val="0"/>
        </a:spcAft>
        <a:buClr>
          <a:schemeClr val="accent1"/>
        </a:buClr>
        <a:buChar char="•"/>
        <a:defRPr kumimoji="1" sz="2400" baseline="0">
          <a:solidFill>
            <a:srgbClr val="0000FF"/>
          </a:solidFill>
          <a:latin typeface="Times New Roman" panose="02020603050405020304" pitchFamily="18" charset="0"/>
          <a:ea typeface="標楷體" panose="03000509000000000000" pitchFamily="65" charset="-120"/>
          <a:cs typeface="+mn-cs"/>
        </a:defRPr>
      </a:lvl3pPr>
      <a:lvl4pPr marL="1600200" indent="-228600" algn="l" rtl="0" eaLnBrk="0" fontAlgn="base" hangingPunct="0">
        <a:spcBef>
          <a:spcPct val="20000"/>
        </a:spcBef>
        <a:spcAft>
          <a:spcPct val="0"/>
        </a:spcAft>
        <a:buClr>
          <a:schemeClr val="hlink"/>
        </a:buClr>
        <a:buChar char="–"/>
        <a:defRPr kumimoji="1" sz="2000" baseline="0">
          <a:solidFill>
            <a:srgbClr val="0000FF"/>
          </a:solidFill>
          <a:latin typeface="Times New Roman" panose="02020603050405020304" pitchFamily="18" charset="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aseline="0">
          <a:solidFill>
            <a:srgbClr val="0000FF"/>
          </a:solidFill>
          <a:latin typeface="Times New Roman" panose="02020603050405020304" pitchFamily="18" charset="0"/>
          <a:ea typeface="標楷體" panose="03000509000000000000" pitchFamily="65" charset="-120"/>
          <a:cs typeface="+mn-cs"/>
        </a:defRPr>
      </a:lvl5pPr>
      <a:lvl6pPr marL="2514600" indent="-228600" algn="l" rtl="0" fontAlgn="base">
        <a:spcBef>
          <a:spcPct val="20000"/>
        </a:spcBef>
        <a:spcAft>
          <a:spcPct val="0"/>
        </a:spcAft>
        <a:buChar char="–"/>
        <a:defRPr kumimoji="1" sz="2000">
          <a:solidFill>
            <a:srgbClr val="0000FF"/>
          </a:solidFill>
          <a:latin typeface="+mn-lt"/>
          <a:ea typeface="+mn-ea"/>
          <a:cs typeface="+mn-cs"/>
        </a:defRPr>
      </a:lvl6pPr>
      <a:lvl7pPr marL="2971800" indent="-228600" algn="l" rtl="0" fontAlgn="base">
        <a:spcBef>
          <a:spcPct val="20000"/>
        </a:spcBef>
        <a:spcAft>
          <a:spcPct val="0"/>
        </a:spcAft>
        <a:buChar char="–"/>
        <a:defRPr kumimoji="1" sz="2000">
          <a:solidFill>
            <a:srgbClr val="0000FF"/>
          </a:solidFill>
          <a:latin typeface="+mn-lt"/>
          <a:ea typeface="+mn-ea"/>
          <a:cs typeface="+mn-cs"/>
        </a:defRPr>
      </a:lvl7pPr>
      <a:lvl8pPr marL="3429000" indent="-228600" algn="l" rtl="0" fontAlgn="base">
        <a:spcBef>
          <a:spcPct val="20000"/>
        </a:spcBef>
        <a:spcAft>
          <a:spcPct val="0"/>
        </a:spcAft>
        <a:buChar char="–"/>
        <a:defRPr kumimoji="1" sz="2000">
          <a:solidFill>
            <a:srgbClr val="0000FF"/>
          </a:solidFill>
          <a:latin typeface="+mn-lt"/>
          <a:ea typeface="+mn-ea"/>
          <a:cs typeface="+mn-cs"/>
        </a:defRPr>
      </a:lvl8pPr>
      <a:lvl9pPr marL="3886200" indent="-228600" algn="l" rtl="0" fontAlgn="base">
        <a:spcBef>
          <a:spcPct val="20000"/>
        </a:spcBef>
        <a:spcAft>
          <a:spcPct val="0"/>
        </a:spcAft>
        <a:buChar char="–"/>
        <a:defRPr kumimoji="1" sz="2000">
          <a:solidFill>
            <a:srgbClr val="0000FF"/>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18" Type="http://schemas.openxmlformats.org/officeDocument/2006/relationships/image" Target="../media/image41.wmf"/><Relationship Id="rId26" Type="http://schemas.openxmlformats.org/officeDocument/2006/relationships/image" Target="../media/image45.wmf"/><Relationship Id="rId3" Type="http://schemas.openxmlformats.org/officeDocument/2006/relationships/notesSlide" Target="../notesSlides/notesSlide3.xml"/><Relationship Id="rId21" Type="http://schemas.openxmlformats.org/officeDocument/2006/relationships/oleObject" Target="../embeddings/oleObject9.bin"/><Relationship Id="rId7" Type="http://schemas.openxmlformats.org/officeDocument/2006/relationships/image" Target="../media/image36.wmf"/><Relationship Id="rId12" Type="http://schemas.openxmlformats.org/officeDocument/2006/relationships/image" Target="../media/image38.wmf"/><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openxmlformats.org/officeDocument/2006/relationships/slideLayout" Target="../slideLayouts/slideLayout12.xml"/><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24" Type="http://schemas.openxmlformats.org/officeDocument/2006/relationships/image" Target="../media/image44.wmf"/><Relationship Id="rId5" Type="http://schemas.openxmlformats.org/officeDocument/2006/relationships/image" Target="../media/image35.wmf"/><Relationship Id="rId15" Type="http://schemas.openxmlformats.org/officeDocument/2006/relationships/oleObject" Target="../embeddings/oleObject6.bin"/><Relationship Id="rId23" Type="http://schemas.openxmlformats.org/officeDocument/2006/relationships/oleObject" Target="../embeddings/oleObject10.bin"/><Relationship Id="rId10" Type="http://schemas.openxmlformats.org/officeDocument/2006/relationships/image" Target="../media/image46.png"/><Relationship Id="rId19" Type="http://schemas.openxmlformats.org/officeDocument/2006/relationships/oleObject" Target="../embeddings/oleObject8.bin"/><Relationship Id="rId4" Type="http://schemas.openxmlformats.org/officeDocument/2006/relationships/oleObject" Target="../embeddings/oleObject1.bin"/><Relationship Id="rId9" Type="http://schemas.openxmlformats.org/officeDocument/2006/relationships/image" Target="../media/image37.wmf"/><Relationship Id="rId14" Type="http://schemas.openxmlformats.org/officeDocument/2006/relationships/image" Target="../media/image39.wmf"/><Relationship Id="rId22" Type="http://schemas.openxmlformats.org/officeDocument/2006/relationships/image" Target="../media/image43.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emf"/><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7.bin"/><Relationship Id="rId18" Type="http://schemas.openxmlformats.org/officeDocument/2006/relationships/image" Target="../media/image65.wmf"/><Relationship Id="rId26" Type="http://schemas.openxmlformats.org/officeDocument/2006/relationships/image" Target="../media/image67.wmf"/><Relationship Id="rId3" Type="http://schemas.openxmlformats.org/officeDocument/2006/relationships/oleObject" Target="../embeddings/oleObject12.bin"/><Relationship Id="rId21" Type="http://schemas.openxmlformats.org/officeDocument/2006/relationships/image" Target="../media/image71.wmf"/><Relationship Id="rId7" Type="http://schemas.openxmlformats.org/officeDocument/2006/relationships/oleObject" Target="../embeddings/oleObject14.bin"/><Relationship Id="rId12" Type="http://schemas.openxmlformats.org/officeDocument/2006/relationships/image" Target="../media/image62.wmf"/><Relationship Id="rId17" Type="http://schemas.openxmlformats.org/officeDocument/2006/relationships/oleObject" Target="../embeddings/oleObject19.bin"/><Relationship Id="rId25" Type="http://schemas.openxmlformats.org/officeDocument/2006/relationships/oleObject" Target="../embeddings/oleObject21.bin"/><Relationship Id="rId33" Type="http://schemas.openxmlformats.org/officeDocument/2006/relationships/image" Target="../media/image73.jpeg"/><Relationship Id="rId2" Type="http://schemas.openxmlformats.org/officeDocument/2006/relationships/slideLayout" Target="../slideLayouts/slideLayout12.xml"/><Relationship Id="rId16" Type="http://schemas.openxmlformats.org/officeDocument/2006/relationships/image" Target="../media/image64.wmf"/><Relationship Id="rId20" Type="http://schemas.openxmlformats.org/officeDocument/2006/relationships/slide" Target="slide9.xml"/><Relationship Id="rId29" Type="http://schemas.openxmlformats.org/officeDocument/2006/relationships/oleObject" Target="../embeddings/oleObject23.bin"/><Relationship Id="rId1" Type="http://schemas.openxmlformats.org/officeDocument/2006/relationships/vmlDrawing" Target="../drawings/vmlDrawing2.vml"/><Relationship Id="rId6" Type="http://schemas.openxmlformats.org/officeDocument/2006/relationships/image" Target="../media/image59.wmf"/><Relationship Id="rId11" Type="http://schemas.openxmlformats.org/officeDocument/2006/relationships/oleObject" Target="../embeddings/oleObject16.bin"/><Relationship Id="rId24" Type="http://schemas.openxmlformats.org/officeDocument/2006/relationships/image" Target="../media/image66.wmf"/><Relationship Id="rId32" Type="http://schemas.openxmlformats.org/officeDocument/2006/relationships/image" Target="../media/image70.wmf"/><Relationship Id="rId5" Type="http://schemas.openxmlformats.org/officeDocument/2006/relationships/oleObject" Target="../embeddings/oleObject13.bin"/><Relationship Id="rId15" Type="http://schemas.openxmlformats.org/officeDocument/2006/relationships/oleObject" Target="../embeddings/oleObject18.bin"/><Relationship Id="rId23" Type="http://schemas.openxmlformats.org/officeDocument/2006/relationships/oleObject" Target="../embeddings/oleObject20.bin"/><Relationship Id="rId28" Type="http://schemas.openxmlformats.org/officeDocument/2006/relationships/image" Target="../media/image68.wmf"/><Relationship Id="rId10" Type="http://schemas.openxmlformats.org/officeDocument/2006/relationships/image" Target="../media/image61.wmf"/><Relationship Id="rId19" Type="http://schemas.openxmlformats.org/officeDocument/2006/relationships/slide" Target="slide1.xml"/><Relationship Id="rId31" Type="http://schemas.openxmlformats.org/officeDocument/2006/relationships/oleObject" Target="../embeddings/oleObject24.bin"/><Relationship Id="rId4" Type="http://schemas.openxmlformats.org/officeDocument/2006/relationships/image" Target="../media/image58.wmf"/><Relationship Id="rId9" Type="http://schemas.openxmlformats.org/officeDocument/2006/relationships/oleObject" Target="../embeddings/oleObject15.bin"/><Relationship Id="rId14" Type="http://schemas.openxmlformats.org/officeDocument/2006/relationships/image" Target="../media/image63.wmf"/><Relationship Id="rId22" Type="http://schemas.openxmlformats.org/officeDocument/2006/relationships/image" Target="../media/image72.wmf"/><Relationship Id="rId27" Type="http://schemas.openxmlformats.org/officeDocument/2006/relationships/oleObject" Target="../embeddings/oleObject22.bin"/><Relationship Id="rId30" Type="http://schemas.openxmlformats.org/officeDocument/2006/relationships/image" Target="../media/image69.wmf"/></Relationships>
</file>

<file path=ppt/slides/_rels/slide1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61.png"/><Relationship Id="rId7" Type="http://schemas.openxmlformats.org/officeDocument/2006/relationships/image" Target="../media/image56.emf"/><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79.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7.wmf"/><Relationship Id="rId11" Type="http://schemas.openxmlformats.org/officeDocument/2006/relationships/oleObject" Target="../embeddings/oleObject28.bin"/><Relationship Id="rId5" Type="http://schemas.openxmlformats.org/officeDocument/2006/relationships/oleObject" Target="../embeddings/oleObject26.bin"/><Relationship Id="rId10" Type="http://schemas.openxmlformats.org/officeDocument/2006/relationships/image" Target="../media/image81.jpeg"/><Relationship Id="rId4" Type="http://schemas.openxmlformats.org/officeDocument/2006/relationships/image" Target="../media/image76.wmf"/><Relationship Id="rId9" Type="http://schemas.openxmlformats.org/officeDocument/2006/relationships/image" Target="../media/image80.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0.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69.png"/><Relationship Id="rId2" Type="http://schemas.openxmlformats.org/officeDocument/2006/relationships/image" Target="../media/image820.png"/><Relationship Id="rId16"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97.png"/><Relationship Id="rId7" Type="http://schemas.openxmlformats.org/officeDocument/2006/relationships/oleObject" Target="../embeddings/oleObject29.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98.png"/><Relationship Id="rId5" Type="http://schemas.openxmlformats.org/officeDocument/2006/relationships/image" Target="../media/image96.png"/><Relationship Id="rId10" Type="http://schemas.openxmlformats.org/officeDocument/2006/relationships/image" Target="../media/image83.wmf"/><Relationship Id="rId4" Type="http://schemas.openxmlformats.org/officeDocument/2006/relationships/image" Target="../media/image93.png"/><Relationship Id="rId9" Type="http://schemas.openxmlformats.org/officeDocument/2006/relationships/oleObject" Target="../embeddings/oleObject30.bin"/></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2.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1.png"/><Relationship Id="rId16"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3.png"/><Relationship Id="rId9" Type="http://schemas.openxmlformats.org/officeDocument/2006/relationships/image" Target="../media/image109.png"/><Relationship Id="rId14" Type="http://schemas.openxmlformats.org/officeDocument/2006/relationships/image" Target="../media/image1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47.png"/><Relationship Id="rId7" Type="http://schemas.openxmlformats.org/officeDocument/2006/relationships/image" Target="../media/image101.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31.bin"/><Relationship Id="rId5" Type="http://schemas.openxmlformats.org/officeDocument/2006/relationships/image" Target="../media/image119.png"/><Relationship Id="rId4" Type="http://schemas.openxmlformats.org/officeDocument/2006/relationships/image" Target="../media/image1101.png"/><Relationship Id="rId9" Type="http://schemas.openxmlformats.org/officeDocument/2006/relationships/image" Target="../media/image102.wm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121.png"/><Relationship Id="rId7" Type="http://schemas.openxmlformats.org/officeDocument/2006/relationships/image" Target="../media/image102.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32.bin"/><Relationship Id="rId5" Type="http://schemas.openxmlformats.org/officeDocument/2006/relationships/image" Target="../media/image120.emf"/><Relationship Id="rId10" Type="http://schemas.openxmlformats.org/officeDocument/2006/relationships/image" Target="../media/image122.png"/><Relationship Id="rId4" Type="http://schemas.openxmlformats.org/officeDocument/2006/relationships/oleObject" Target="../embeddings/oleObject33.bin"/><Relationship Id="rId9" Type="http://schemas.openxmlformats.org/officeDocument/2006/relationships/image" Target="../media/image101.wmf"/></Relationships>
</file>

<file path=ppt/slides/_rels/slide25.xml.rels><?xml version="1.0" encoding="UTF-8" standalone="yes"?>
<Relationships xmlns="http://schemas.openxmlformats.org/package/2006/relationships"><Relationship Id="rId8" Type="http://schemas.openxmlformats.org/officeDocument/2006/relationships/image" Target="../media/image1150.png"/><Relationship Id="rId13" Type="http://schemas.openxmlformats.org/officeDocument/2006/relationships/image" Target="../media/image124.wmf"/><Relationship Id="rId3" Type="http://schemas.openxmlformats.org/officeDocument/2006/relationships/oleObject" Target="../embeddings/oleObject31.bin"/><Relationship Id="rId7" Type="http://schemas.openxmlformats.org/officeDocument/2006/relationships/image" Target="../media/image121.png"/><Relationship Id="rId12" Type="http://schemas.openxmlformats.org/officeDocument/2006/relationships/oleObject" Target="../embeddings/oleObject35.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02.wmf"/><Relationship Id="rId11" Type="http://schemas.openxmlformats.org/officeDocument/2006/relationships/image" Target="../media/image122.png"/><Relationship Id="rId5" Type="http://schemas.openxmlformats.org/officeDocument/2006/relationships/oleObject" Target="../embeddings/oleObject32.bin"/><Relationship Id="rId10" Type="http://schemas.openxmlformats.org/officeDocument/2006/relationships/image" Target="../media/image123.emf"/><Relationship Id="rId4" Type="http://schemas.openxmlformats.org/officeDocument/2006/relationships/image" Target="../media/image101.wmf"/><Relationship Id="rId9"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oleObject" Target="../embeddings/oleObject31.bin"/><Relationship Id="rId7" Type="http://schemas.openxmlformats.org/officeDocument/2006/relationships/image" Target="../media/image1180.png"/><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01.wmf"/><Relationship Id="rId9" Type="http://schemas.openxmlformats.org/officeDocument/2006/relationships/image" Target="../media/image125.emf"/></Relationships>
</file>

<file path=ppt/slides/_rels/slide27.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oleObject" Target="../embeddings/oleObject32.bin"/><Relationship Id="rId7" Type="http://schemas.openxmlformats.org/officeDocument/2006/relationships/oleObject" Target="../embeddings/oleObject38.bin"/><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126.wmf"/><Relationship Id="rId11" Type="http://schemas.openxmlformats.org/officeDocument/2006/relationships/image" Target="../media/image121.png"/><Relationship Id="rId5" Type="http://schemas.openxmlformats.org/officeDocument/2006/relationships/oleObject" Target="../embeddings/oleObject37.bin"/><Relationship Id="rId10" Type="http://schemas.openxmlformats.org/officeDocument/2006/relationships/image" Target="../media/image128.emf"/><Relationship Id="rId4" Type="http://schemas.openxmlformats.org/officeDocument/2006/relationships/image" Target="../media/image102.wmf"/><Relationship Id="rId9" Type="http://schemas.openxmlformats.org/officeDocument/2006/relationships/oleObject" Target="../embeddings/oleObject39.bin"/></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oleObject" Target="../embeddings/oleObject40.bin"/><Relationship Id="rId7" Type="http://schemas.openxmlformats.org/officeDocument/2006/relationships/image" Target="../media/image130.png"/><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125.png"/><Relationship Id="rId5" Type="http://schemas.openxmlformats.org/officeDocument/2006/relationships/image" Target="../media/image131.png"/><Relationship Id="rId4" Type="http://schemas.openxmlformats.org/officeDocument/2006/relationships/image" Target="../media/image129.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8.png"/><Relationship Id="rId3" Type="http://schemas.openxmlformats.org/officeDocument/2006/relationships/image" Target="../media/image47.png"/><Relationship Id="rId7" Type="http://schemas.openxmlformats.org/officeDocument/2006/relationships/image" Target="../media/image101.png"/><Relationship Id="rId12"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2.png"/><Relationship Id="rId11" Type="http://schemas.openxmlformats.org/officeDocument/2006/relationships/image" Target="../media/image106.png"/><Relationship Id="rId5" Type="http://schemas.openxmlformats.org/officeDocument/2006/relationships/image" Target="../media/image119.png"/><Relationship Id="rId10" Type="http://schemas.openxmlformats.org/officeDocument/2006/relationships/image" Target="../media/image105.png"/><Relationship Id="rId4" Type="http://schemas.openxmlformats.org/officeDocument/2006/relationships/image" Target="../media/image121.png"/><Relationship Id="rId9" Type="http://schemas.openxmlformats.org/officeDocument/2006/relationships/image" Target="../media/image103.png"/><Relationship Id="rId1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notesSlide" Target="../notesSlides/notesSlide5.xml"/><Relationship Id="rId7"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120.emf"/><Relationship Id="rId11" Type="http://schemas.openxmlformats.org/officeDocument/2006/relationships/image" Target="../media/image127.emf"/><Relationship Id="rId5" Type="http://schemas.openxmlformats.org/officeDocument/2006/relationships/oleObject" Target="../embeddings/oleObject33.bin"/><Relationship Id="rId10" Type="http://schemas.openxmlformats.org/officeDocument/2006/relationships/oleObject" Target="../embeddings/oleObject38.bin"/><Relationship Id="rId4" Type="http://schemas.openxmlformats.org/officeDocument/2006/relationships/image" Target="../media/image134.png"/><Relationship Id="rId9"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340.png"/><Relationship Id="rId18" Type="http://schemas.openxmlformats.org/officeDocument/2006/relationships/image" Target="../media/image390.png"/><Relationship Id="rId3" Type="http://schemas.openxmlformats.org/officeDocument/2006/relationships/oleObject" Target="../embeddings/oleObject41.bin"/><Relationship Id="rId21" Type="http://schemas.openxmlformats.org/officeDocument/2006/relationships/oleObject" Target="../embeddings/oleObject46.bin"/><Relationship Id="rId7" Type="http://schemas.openxmlformats.org/officeDocument/2006/relationships/oleObject" Target="../embeddings/oleObject43.bin"/><Relationship Id="rId12" Type="http://schemas.openxmlformats.org/officeDocument/2006/relationships/image" Target="../media/image143.wmf"/><Relationship Id="rId17" Type="http://schemas.openxmlformats.org/officeDocument/2006/relationships/image" Target="../media/image380.png"/><Relationship Id="rId2" Type="http://schemas.openxmlformats.org/officeDocument/2006/relationships/slideLayout" Target="../slideLayouts/slideLayout12.xml"/><Relationship Id="rId16" Type="http://schemas.openxmlformats.org/officeDocument/2006/relationships/image" Target="../media/image370.png"/><Relationship Id="rId20" Type="http://schemas.openxmlformats.org/officeDocument/2006/relationships/image" Target="../media/image410.png"/><Relationship Id="rId1" Type="http://schemas.openxmlformats.org/officeDocument/2006/relationships/vmlDrawing" Target="../drawings/vmlDrawing12.vml"/><Relationship Id="rId6" Type="http://schemas.openxmlformats.org/officeDocument/2006/relationships/image" Target="../media/image140.wmf"/><Relationship Id="rId11" Type="http://schemas.openxmlformats.org/officeDocument/2006/relationships/oleObject" Target="../embeddings/oleObject45.bin"/><Relationship Id="rId24" Type="http://schemas.openxmlformats.org/officeDocument/2006/relationships/image" Target="../media/image146.tmp"/><Relationship Id="rId5" Type="http://schemas.openxmlformats.org/officeDocument/2006/relationships/oleObject" Target="../embeddings/oleObject42.bin"/><Relationship Id="rId15" Type="http://schemas.openxmlformats.org/officeDocument/2006/relationships/image" Target="../media/image360.png"/><Relationship Id="rId23" Type="http://schemas.openxmlformats.org/officeDocument/2006/relationships/image" Target="../media/image145.tmp"/><Relationship Id="rId10" Type="http://schemas.openxmlformats.org/officeDocument/2006/relationships/image" Target="../media/image142.wmf"/><Relationship Id="rId19" Type="http://schemas.openxmlformats.org/officeDocument/2006/relationships/image" Target="../media/image400.png"/><Relationship Id="rId4" Type="http://schemas.openxmlformats.org/officeDocument/2006/relationships/image" Target="../media/image139.wmf"/><Relationship Id="rId9" Type="http://schemas.openxmlformats.org/officeDocument/2006/relationships/oleObject" Target="../embeddings/oleObject44.bin"/><Relationship Id="rId14" Type="http://schemas.openxmlformats.org/officeDocument/2006/relationships/image" Target="../media/image350.png"/><Relationship Id="rId22" Type="http://schemas.openxmlformats.org/officeDocument/2006/relationships/image" Target="../media/image144.wmf"/></Relationships>
</file>

<file path=ppt/slides/_rels/slide37.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050.png"/><Relationship Id="rId7" Type="http://schemas.openxmlformats.org/officeDocument/2006/relationships/image" Target="../media/image1090.png"/><Relationship Id="rId12" Type="http://schemas.openxmlformats.org/officeDocument/2006/relationships/image" Target="../media/image1140.png"/><Relationship Id="rId2" Type="http://schemas.openxmlformats.org/officeDocument/2006/relationships/image" Target="../media/image147.png"/><Relationship Id="rId1" Type="http://schemas.openxmlformats.org/officeDocument/2006/relationships/slideLayout" Target="../slideLayouts/slideLayout12.xml"/><Relationship Id="rId6" Type="http://schemas.openxmlformats.org/officeDocument/2006/relationships/image" Target="../media/image148.png"/><Relationship Id="rId11" Type="http://schemas.openxmlformats.org/officeDocument/2006/relationships/image" Target="../media/image1130.png"/><Relationship Id="rId5" Type="http://schemas.openxmlformats.org/officeDocument/2006/relationships/image" Target="../media/image1070.png"/><Relationship Id="rId10" Type="http://schemas.openxmlformats.org/officeDocument/2006/relationships/image" Target="../media/image1120.png"/><Relationship Id="rId4" Type="http://schemas.openxmlformats.org/officeDocument/2006/relationships/image" Target="../media/image1060.png"/><Relationship Id="rId9" Type="http://schemas.openxmlformats.org/officeDocument/2006/relationships/image" Target="../media/image1110.png"/></Relationships>
</file>

<file path=ppt/slides/_rels/slide38.xml.rels><?xml version="1.0" encoding="UTF-8" standalone="yes"?>
<Relationships xmlns="http://schemas.openxmlformats.org/package/2006/relationships"><Relationship Id="rId8" Type="http://schemas.openxmlformats.org/officeDocument/2006/relationships/image" Target="../media/image151.wmf"/><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image" Target="../media/image150.wmf"/><Relationship Id="rId5" Type="http://schemas.openxmlformats.org/officeDocument/2006/relationships/oleObject" Target="../embeddings/oleObject48.bin"/><Relationship Id="rId4" Type="http://schemas.openxmlformats.org/officeDocument/2006/relationships/image" Target="../media/image149.wmf"/></Relationships>
</file>

<file path=ppt/slides/_rels/slide39.xml.rels><?xml version="1.0" encoding="UTF-8" standalone="yes"?>
<Relationships xmlns="http://schemas.openxmlformats.org/package/2006/relationships"><Relationship Id="rId3" Type="http://schemas.openxmlformats.org/officeDocument/2006/relationships/image" Target="../media/image153.tmp"/><Relationship Id="rId2" Type="http://schemas.openxmlformats.org/officeDocument/2006/relationships/image" Target="../media/image152.png"/><Relationship Id="rId1" Type="http://schemas.openxmlformats.org/officeDocument/2006/relationships/slideLayout" Target="../slideLayouts/slideLayout12.xml"/><Relationship Id="rId4" Type="http://schemas.openxmlformats.org/officeDocument/2006/relationships/image" Target="../media/image154.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56.emf"/><Relationship Id="rId7" Type="http://schemas.openxmlformats.org/officeDocument/2006/relationships/image" Target="../media/image158.tmp"/><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157.png"/><Relationship Id="rId5" Type="http://schemas.openxmlformats.org/officeDocument/2006/relationships/image" Target="../media/image155.wmf"/><Relationship Id="rId4" Type="http://schemas.openxmlformats.org/officeDocument/2006/relationships/oleObject" Target="../embeddings/oleObject50.bin"/></Relationships>
</file>

<file path=ppt/slides/_rels/slide42.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image" Target="../media/image1480.png"/><Relationship Id="rId1" Type="http://schemas.openxmlformats.org/officeDocument/2006/relationships/slideLayout" Target="../slideLayouts/slideLayout12.xml"/><Relationship Id="rId6" Type="http://schemas.openxmlformats.org/officeDocument/2006/relationships/image" Target="../media/image135.png"/><Relationship Id="rId5" Type="http://schemas.openxmlformats.org/officeDocument/2006/relationships/image" Target="../media/image1510.png"/><Relationship Id="rId4" Type="http://schemas.openxmlformats.org/officeDocument/2006/relationships/image" Target="../media/image1500.png"/></Relationships>
</file>

<file path=ppt/slides/_rels/slide43.xml.rels><?xml version="1.0" encoding="UTF-8" standalone="yes"?>
<Relationships xmlns="http://schemas.openxmlformats.org/package/2006/relationships"><Relationship Id="rId8" Type="http://schemas.openxmlformats.org/officeDocument/2006/relationships/image" Target="../media/image1570.png"/><Relationship Id="rId13" Type="http://schemas.openxmlformats.org/officeDocument/2006/relationships/image" Target="../media/image162.png"/><Relationship Id="rId18" Type="http://schemas.openxmlformats.org/officeDocument/2006/relationships/image" Target="../media/image57.emf"/><Relationship Id="rId3" Type="http://schemas.openxmlformats.org/officeDocument/2006/relationships/image" Target="../media/image1520.png"/><Relationship Id="rId7" Type="http://schemas.openxmlformats.org/officeDocument/2006/relationships/image" Target="../media/image1560.png"/><Relationship Id="rId12" Type="http://schemas.openxmlformats.org/officeDocument/2006/relationships/image" Target="../media/image161.png"/><Relationship Id="rId17" Type="http://schemas.openxmlformats.org/officeDocument/2006/relationships/image" Target="../media/image56.emf"/><Relationship Id="rId2" Type="http://schemas.openxmlformats.org/officeDocument/2006/relationships/image" Target="../media/image135.png"/><Relationship Id="rId16" Type="http://schemas.openxmlformats.org/officeDocument/2006/relationships/image" Target="../media/image165.png"/><Relationship Id="rId1" Type="http://schemas.openxmlformats.org/officeDocument/2006/relationships/slideLayout" Target="../slideLayouts/slideLayout12.xml"/><Relationship Id="rId6" Type="http://schemas.openxmlformats.org/officeDocument/2006/relationships/image" Target="../media/image1550.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0.png"/><Relationship Id="rId9" Type="http://schemas.openxmlformats.org/officeDocument/2006/relationships/image" Target="../media/image1580.png"/><Relationship Id="rId14" Type="http://schemas.openxmlformats.org/officeDocument/2006/relationships/image" Target="../media/image163.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660.png"/><Relationship Id="rId7" Type="http://schemas.openxmlformats.org/officeDocument/2006/relationships/image" Target="../media/image1700.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169.png"/><Relationship Id="rId11" Type="http://schemas.openxmlformats.org/officeDocument/2006/relationships/image" Target="../media/image57.emf"/><Relationship Id="rId5" Type="http://schemas.openxmlformats.org/officeDocument/2006/relationships/image" Target="../media/image168.png"/><Relationship Id="rId10" Type="http://schemas.openxmlformats.org/officeDocument/2006/relationships/image" Target="../media/image56.emf"/><Relationship Id="rId4" Type="http://schemas.openxmlformats.org/officeDocument/2006/relationships/image" Target="../media/image167.pn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72.png"/><Relationship Id="rId7" Type="http://schemas.openxmlformats.org/officeDocument/2006/relationships/oleObject" Target="../embeddings/oleObject51.bin"/><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image" Target="../media/image1750.png"/><Relationship Id="rId5" Type="http://schemas.openxmlformats.org/officeDocument/2006/relationships/image" Target="../media/image174.png"/><Relationship Id="rId4" Type="http://schemas.openxmlformats.org/officeDocument/2006/relationships/image" Target="../media/image173.png"/></Relationships>
</file>

<file path=ppt/slides/_rels/slide46.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74.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image" Target="../media/image179.png"/><Relationship Id="rId11" Type="http://schemas.openxmlformats.org/officeDocument/2006/relationships/oleObject" Target="../embeddings/oleObject52.bin"/><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84.png"/><Relationship Id="rId1" Type="http://schemas.openxmlformats.org/officeDocument/2006/relationships/slideLayout" Target="../slideLayouts/slideLayout12.xml"/><Relationship Id="rId5" Type="http://schemas.openxmlformats.org/officeDocument/2006/relationships/image" Target="../media/image166.png"/><Relationship Id="rId4" Type="http://schemas.openxmlformats.org/officeDocument/2006/relationships/image" Target="../media/image185.png"/></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47.png"/><Relationship Id="rId7" Type="http://schemas.openxmlformats.org/officeDocument/2006/relationships/oleObject" Target="../embeddings/oleObject48.bin"/><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149.wmf"/><Relationship Id="rId5" Type="http://schemas.openxmlformats.org/officeDocument/2006/relationships/oleObject" Target="../embeddings/oleObject47.bin"/><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3" Type="http://schemas.openxmlformats.org/officeDocument/2006/relationships/hyperlink" Target="https://upload.wikimedia.org/wikipedia/commons/4/4f/Twisted_bar.png" TargetMode="External"/><Relationship Id="rId7" Type="http://schemas.openxmlformats.org/officeDocument/2006/relationships/hyperlink" Target="https://www.apexflightacademy.com/post/hang-kong-xiao-jiao-shi-left-turning-tendency" TargetMode="Externa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www.abri.gov.tw/PeriodicalDetail.aspx?n=861&amp;s=1786&amp;key=70&amp;isShowAll=false" TargetMode="Externa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12.xml"/><Relationship Id="rId4" Type="http://schemas.openxmlformats.org/officeDocument/2006/relationships/image" Target="../media/image173.e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177.wmf"/><Relationship Id="rId3" Type="http://schemas.openxmlformats.org/officeDocument/2006/relationships/oleObject" Target="../embeddings/oleObject53.bin"/><Relationship Id="rId7" Type="http://schemas.openxmlformats.org/officeDocument/2006/relationships/image" Target="../media/image147.png"/><Relationship Id="rId12" Type="http://schemas.openxmlformats.org/officeDocument/2006/relationships/oleObject" Target="../embeddings/oleObject57.bin"/><Relationship Id="rId17" Type="http://schemas.openxmlformats.org/officeDocument/2006/relationships/image" Target="../media/image150.wmf"/><Relationship Id="rId2" Type="http://schemas.openxmlformats.org/officeDocument/2006/relationships/slideLayout" Target="../slideLayouts/slideLayout12.xml"/><Relationship Id="rId16" Type="http://schemas.openxmlformats.org/officeDocument/2006/relationships/oleObject" Target="../embeddings/oleObject48.bin"/><Relationship Id="rId1" Type="http://schemas.openxmlformats.org/officeDocument/2006/relationships/vmlDrawing" Target="../drawings/vmlDrawing18.vml"/><Relationship Id="rId6" Type="http://schemas.openxmlformats.org/officeDocument/2006/relationships/image" Target="../media/image175.wmf"/><Relationship Id="rId11" Type="http://schemas.openxmlformats.org/officeDocument/2006/relationships/image" Target="../media/image170.png"/><Relationship Id="rId5" Type="http://schemas.openxmlformats.org/officeDocument/2006/relationships/oleObject" Target="../embeddings/oleObject54.bin"/><Relationship Id="rId15" Type="http://schemas.openxmlformats.org/officeDocument/2006/relationships/image" Target="../media/image149.wmf"/><Relationship Id="rId10" Type="http://schemas.openxmlformats.org/officeDocument/2006/relationships/oleObject" Target="../embeddings/oleObject56.bin"/><Relationship Id="rId4" Type="http://schemas.openxmlformats.org/officeDocument/2006/relationships/image" Target="../media/image174.wmf"/><Relationship Id="rId9" Type="http://schemas.openxmlformats.org/officeDocument/2006/relationships/image" Target="../media/image176.wmf"/><Relationship Id="rId14" Type="http://schemas.openxmlformats.org/officeDocument/2006/relationships/oleObject" Target="../embeddings/oleObject47.bin"/></Relationships>
</file>

<file path=ppt/slides/_rels/slide52.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0.wmf"/><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oleObject" Target="../embeddings/oleObject48.bin"/><Relationship Id="rId5" Type="http://schemas.openxmlformats.org/officeDocument/2006/relationships/image" Target="../media/image149.wmf"/><Relationship Id="rId4" Type="http://schemas.openxmlformats.org/officeDocument/2006/relationships/oleObject" Target="../embeddings/oleObject47.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image" Target="../media/image151.wmf"/><Relationship Id="rId5" Type="http://schemas.openxmlformats.org/officeDocument/2006/relationships/oleObject" Target="../embeddings/oleObject49.bin"/><Relationship Id="rId4" Type="http://schemas.openxmlformats.org/officeDocument/2006/relationships/image" Target="../media/image174.wmf"/></Relationships>
</file>

<file path=ppt/slides/_rels/slide54.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86.png"/><Relationship Id="rId7" Type="http://schemas.openxmlformats.org/officeDocument/2006/relationships/image" Target="../media/image198.png"/><Relationship Id="rId12" Type="http://schemas.openxmlformats.org/officeDocument/2006/relationships/image" Target="../media/image187.emf"/><Relationship Id="rId2" Type="http://schemas.openxmlformats.org/officeDocument/2006/relationships/image" Target="../media/image178.emf"/><Relationship Id="rId1" Type="http://schemas.openxmlformats.org/officeDocument/2006/relationships/slideLayout" Target="../slideLayouts/slideLayout12.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0.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55.xml.rels><?xml version="1.0" encoding="UTF-8" standalone="yes"?>
<Relationships xmlns="http://schemas.openxmlformats.org/package/2006/relationships"><Relationship Id="rId8" Type="http://schemas.openxmlformats.org/officeDocument/2006/relationships/image" Target="../media/image189.wmf"/><Relationship Id="rId13" Type="http://schemas.openxmlformats.org/officeDocument/2006/relationships/image" Target="../media/image195.wmf"/><Relationship Id="rId3" Type="http://schemas.openxmlformats.org/officeDocument/2006/relationships/image" Target="../media/image191.png"/><Relationship Id="rId7" Type="http://schemas.openxmlformats.org/officeDocument/2006/relationships/oleObject" Target="../embeddings/oleObject60.bin"/><Relationship Id="rId12" Type="http://schemas.openxmlformats.org/officeDocument/2006/relationships/image" Target="../media/image194.e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188.wmf"/><Relationship Id="rId11" Type="http://schemas.openxmlformats.org/officeDocument/2006/relationships/image" Target="../media/image193.wmf"/><Relationship Id="rId5" Type="http://schemas.openxmlformats.org/officeDocument/2006/relationships/oleObject" Target="../embeddings/oleObject59.bin"/><Relationship Id="rId10" Type="http://schemas.openxmlformats.org/officeDocument/2006/relationships/image" Target="../media/image190.wmf"/><Relationship Id="rId4" Type="http://schemas.openxmlformats.org/officeDocument/2006/relationships/image" Target="../media/image192.emf"/><Relationship Id="rId9" Type="http://schemas.openxmlformats.org/officeDocument/2006/relationships/oleObject" Target="../embeddings/oleObject61.bin"/></Relationships>
</file>

<file path=ppt/slides/_rels/slide56.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oleObject" Target="../embeddings/oleObject62.bin"/><Relationship Id="rId7" Type="http://schemas.openxmlformats.org/officeDocument/2006/relationships/oleObject" Target="../embeddings/oleObject64.bin"/><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197.wmf"/><Relationship Id="rId11" Type="http://schemas.openxmlformats.org/officeDocument/2006/relationships/image" Target="../media/image201.wmf"/><Relationship Id="rId5" Type="http://schemas.openxmlformats.org/officeDocument/2006/relationships/oleObject" Target="../embeddings/oleObject63.bin"/><Relationship Id="rId10" Type="http://schemas.openxmlformats.org/officeDocument/2006/relationships/image" Target="../media/image200.wmf"/><Relationship Id="rId4" Type="http://schemas.openxmlformats.org/officeDocument/2006/relationships/image" Target="../media/image196.wmf"/><Relationship Id="rId9" Type="http://schemas.openxmlformats.org/officeDocument/2006/relationships/image" Target="../media/image199.jpeg"/></Relationships>
</file>

<file path=ppt/slides/_rels/slide57.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08.emf"/><Relationship Id="rId2" Type="http://schemas.openxmlformats.org/officeDocument/2006/relationships/image" Target="../media/image203.png"/><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image" Target="../media/image207.emf"/><Relationship Id="rId4" Type="http://schemas.openxmlformats.org/officeDocument/2006/relationships/image" Target="../media/image27.emf"/></Relationships>
</file>

<file path=ppt/slides/_rels/slide58.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2.emf"/><Relationship Id="rId2" Type="http://schemas.openxmlformats.org/officeDocument/2006/relationships/image" Target="../media/image203.png"/><Relationship Id="rId1" Type="http://schemas.openxmlformats.org/officeDocument/2006/relationships/slideLayout" Target="../slideLayouts/slideLayout12.xml"/><Relationship Id="rId6" Type="http://schemas.openxmlformats.org/officeDocument/2006/relationships/image" Target="../media/image211.emf"/><Relationship Id="rId5" Type="http://schemas.openxmlformats.org/officeDocument/2006/relationships/image" Target="../media/image210.emf"/><Relationship Id="rId4" Type="http://schemas.openxmlformats.org/officeDocument/2006/relationships/image" Target="../media/image209.emf"/></Relationships>
</file>

<file path=ppt/slides/_rels/slide59.xml.rels><?xml version="1.0" encoding="UTF-8" standalone="yes"?>
<Relationships xmlns="http://schemas.openxmlformats.org/package/2006/relationships"><Relationship Id="rId8" Type="http://schemas.openxmlformats.org/officeDocument/2006/relationships/image" Target="../media/image215.wmf"/><Relationship Id="rId13" Type="http://schemas.openxmlformats.org/officeDocument/2006/relationships/image" Target="../media/image240.png"/><Relationship Id="rId18" Type="http://schemas.openxmlformats.org/officeDocument/2006/relationships/image" Target="../media/image218.wmf"/><Relationship Id="rId3" Type="http://schemas.openxmlformats.org/officeDocument/2006/relationships/oleObject" Target="../embeddings/oleObject65.bin"/><Relationship Id="rId21" Type="http://schemas.openxmlformats.org/officeDocument/2006/relationships/image" Target="../media/image242.png"/><Relationship Id="rId7" Type="http://schemas.openxmlformats.org/officeDocument/2006/relationships/oleObject" Target="../embeddings/oleObject67.bin"/><Relationship Id="rId12" Type="http://schemas.openxmlformats.org/officeDocument/2006/relationships/image" Target="../media/image239.png"/><Relationship Id="rId17" Type="http://schemas.openxmlformats.org/officeDocument/2006/relationships/oleObject" Target="../embeddings/oleObject70.bin"/><Relationship Id="rId2" Type="http://schemas.openxmlformats.org/officeDocument/2006/relationships/slideLayout" Target="../slideLayouts/slideLayout12.xml"/><Relationship Id="rId16" Type="http://schemas.openxmlformats.org/officeDocument/2006/relationships/image" Target="../media/image217.wmf"/><Relationship Id="rId20" Type="http://schemas.openxmlformats.org/officeDocument/2006/relationships/image" Target="../media/image219.wmf"/><Relationship Id="rId1" Type="http://schemas.openxmlformats.org/officeDocument/2006/relationships/vmlDrawing" Target="../drawings/vmlDrawing23.vml"/><Relationship Id="rId6" Type="http://schemas.openxmlformats.org/officeDocument/2006/relationships/image" Target="../media/image214.wmf"/><Relationship Id="rId11" Type="http://schemas.openxmlformats.org/officeDocument/2006/relationships/image" Target="../media/image238.png"/><Relationship Id="rId24" Type="http://schemas.openxmlformats.org/officeDocument/2006/relationships/image" Target="../media/image243.png"/><Relationship Id="rId5" Type="http://schemas.openxmlformats.org/officeDocument/2006/relationships/oleObject" Target="../embeddings/oleObject66.bin"/><Relationship Id="rId15" Type="http://schemas.openxmlformats.org/officeDocument/2006/relationships/oleObject" Target="../embeddings/oleObject69.bin"/><Relationship Id="rId23" Type="http://schemas.openxmlformats.org/officeDocument/2006/relationships/image" Target="../media/image220.wmf"/><Relationship Id="rId10" Type="http://schemas.openxmlformats.org/officeDocument/2006/relationships/image" Target="../media/image216.wmf"/><Relationship Id="rId19" Type="http://schemas.openxmlformats.org/officeDocument/2006/relationships/oleObject" Target="../embeddings/oleObject71.bin"/><Relationship Id="rId4" Type="http://schemas.openxmlformats.org/officeDocument/2006/relationships/image" Target="../media/image213.wmf"/><Relationship Id="rId9" Type="http://schemas.openxmlformats.org/officeDocument/2006/relationships/oleObject" Target="../embeddings/oleObject68.bin"/><Relationship Id="rId14" Type="http://schemas.openxmlformats.org/officeDocument/2006/relationships/image" Target="../media/image241.png"/><Relationship Id="rId22" Type="http://schemas.openxmlformats.org/officeDocument/2006/relationships/oleObject" Target="../embeddings/oleObject72.bin"/></Relationships>
</file>

<file path=ppt/slides/_rels/slide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1.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ogo.png">
            <a:extLst>
              <a:ext uri="{FF2B5EF4-FFF2-40B4-BE49-F238E27FC236}">
                <a16:creationId xmlns:a16="http://schemas.microsoft.com/office/drawing/2014/main" id="{25E4B60E-C179-4708-AC33-3EA9BE00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211" y="100763"/>
            <a:ext cx="3040546" cy="1566342"/>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a:extLst>
              <a:ext uri="{FF2B5EF4-FFF2-40B4-BE49-F238E27FC236}">
                <a16:creationId xmlns:a16="http://schemas.microsoft.com/office/drawing/2014/main" id="{FCE80842-F448-46BB-B42D-C2BF8CCD1AEF}"/>
              </a:ext>
            </a:extLst>
          </p:cNvPr>
          <p:cNvSpPr>
            <a:spLocks noGrp="1" noChangeArrowheads="1"/>
          </p:cNvSpPr>
          <p:nvPr>
            <p:ph type="ctrTitle"/>
          </p:nvPr>
        </p:nvSpPr>
        <p:spPr>
          <a:xfrm>
            <a:off x="214313" y="1793444"/>
            <a:ext cx="8705850" cy="2301875"/>
          </a:xfrm>
        </p:spPr>
        <p:txBody>
          <a:bodyPr/>
          <a:lstStyle/>
          <a:p>
            <a:r>
              <a:rPr lang="en-US" altLang="zh-TW" b="1" dirty="0"/>
              <a:t>Application of boundary integral quadrature method to </a:t>
            </a:r>
            <a:br>
              <a:rPr lang="en-US" altLang="zh-TW" b="1" dirty="0"/>
            </a:br>
            <a:r>
              <a:rPr lang="en-US" altLang="zh-TW" b="1" dirty="0"/>
              <a:t>a circular torsion bar </a:t>
            </a:r>
            <a:br>
              <a:rPr lang="en-US" altLang="zh-TW" b="1" dirty="0"/>
            </a:br>
            <a:r>
              <a:rPr lang="en-US" altLang="zh-TW" b="1" dirty="0"/>
              <a:t>with an edge crack</a:t>
            </a:r>
            <a:endParaRPr lang="en-US" altLang="zh-TW" sz="3600" b="1" dirty="0"/>
          </a:p>
        </p:txBody>
      </p:sp>
      <p:sp>
        <p:nvSpPr>
          <p:cNvPr id="13315" name="Rectangle 9" descr="Rectangle: Click to edit Master text styles&#10;Second level&#10;Third level&#10;Fourth level&#10;Fifth level">
            <a:extLst>
              <a:ext uri="{FF2B5EF4-FFF2-40B4-BE49-F238E27FC236}">
                <a16:creationId xmlns:a16="http://schemas.microsoft.com/office/drawing/2014/main" id="{45B0A876-D676-4796-A490-4F7BAD8B88BE}"/>
              </a:ext>
            </a:extLst>
          </p:cNvPr>
          <p:cNvSpPr>
            <a:spLocks noChangeArrowheads="1"/>
          </p:cNvSpPr>
          <p:nvPr/>
        </p:nvSpPr>
        <p:spPr bwMode="auto">
          <a:xfrm>
            <a:off x="1600183" y="4574088"/>
            <a:ext cx="5696211" cy="166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nSpc>
                <a:spcPct val="80000"/>
              </a:lnSpc>
              <a:spcBef>
                <a:spcPct val="15000"/>
              </a:spcBef>
              <a:buFontTx/>
              <a:buNone/>
            </a:pPr>
            <a:r>
              <a:rPr lang="en-US" altLang="zh-TW" sz="2800" b="1" dirty="0"/>
              <a:t>Date: July</a:t>
            </a:r>
            <a:r>
              <a:rPr lang="zh-TW" altLang="en-US" sz="2800" b="1" dirty="0"/>
              <a:t> </a:t>
            </a:r>
            <a:r>
              <a:rPr lang="en-US" altLang="zh-TW" sz="2800" b="1" dirty="0"/>
              <a:t>24, 2024</a:t>
            </a:r>
          </a:p>
          <a:p>
            <a:pPr>
              <a:lnSpc>
                <a:spcPct val="80000"/>
              </a:lnSpc>
              <a:spcBef>
                <a:spcPct val="15000"/>
              </a:spcBef>
              <a:buFontTx/>
              <a:buNone/>
            </a:pPr>
            <a:r>
              <a:rPr lang="en-US" altLang="zh-TW" sz="2800" b="1" dirty="0"/>
              <a:t>Time: 11:25~11:45 </a:t>
            </a:r>
          </a:p>
          <a:p>
            <a:pPr>
              <a:lnSpc>
                <a:spcPct val="80000"/>
              </a:lnSpc>
              <a:spcBef>
                <a:spcPct val="15000"/>
              </a:spcBef>
              <a:buFontTx/>
              <a:buNone/>
            </a:pPr>
            <a:r>
              <a:rPr lang="en-US" altLang="zh-TW" sz="2800" b="1" dirty="0"/>
              <a:t>Place: Room 205, </a:t>
            </a:r>
          </a:p>
          <a:p>
            <a:pPr>
              <a:lnSpc>
                <a:spcPct val="80000"/>
              </a:lnSpc>
              <a:spcBef>
                <a:spcPct val="15000"/>
              </a:spcBef>
              <a:buFontTx/>
              <a:buNone/>
            </a:pPr>
            <a:r>
              <a:rPr lang="en-US" altLang="zh-TW" sz="2800" b="1" dirty="0"/>
              <a:t>Vancouver Convention Centre</a:t>
            </a:r>
          </a:p>
        </p:txBody>
      </p:sp>
      <p:pic>
        <p:nvPicPr>
          <p:cNvPr id="13316" name="Picture 11" descr="「TKU LOGO」的圖片搜尋結果">
            <a:extLst>
              <a:ext uri="{FF2B5EF4-FFF2-40B4-BE49-F238E27FC236}">
                <a16:creationId xmlns:a16="http://schemas.microsoft.com/office/drawing/2014/main" id="{7DDCF970-3245-476A-B77B-89680F3BD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0963"/>
            <a:ext cx="16002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日期版面配置區 1">
            <a:extLst>
              <a:ext uri="{FF2B5EF4-FFF2-40B4-BE49-F238E27FC236}">
                <a16:creationId xmlns:a16="http://schemas.microsoft.com/office/drawing/2014/main" id="{79AD3FC0-8093-4892-B22D-DB5F3E7B9793}"/>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
        <p:nvSpPr>
          <p:cNvPr id="13318" name="矩形 2">
            <a:extLst>
              <a:ext uri="{FF2B5EF4-FFF2-40B4-BE49-F238E27FC236}">
                <a16:creationId xmlns:a16="http://schemas.microsoft.com/office/drawing/2014/main" id="{5CE8B859-EFB9-4044-98A8-93871EABAE10}"/>
              </a:ext>
            </a:extLst>
          </p:cNvPr>
          <p:cNvSpPr>
            <a:spLocks noChangeArrowheads="1"/>
          </p:cNvSpPr>
          <p:nvPr/>
        </p:nvSpPr>
        <p:spPr bwMode="auto">
          <a:xfrm>
            <a:off x="201617" y="4119565"/>
            <a:ext cx="8643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0"/>
              </a:spcBef>
              <a:spcAft>
                <a:spcPts val="600"/>
              </a:spcAft>
              <a:buClrTx/>
              <a:buSzTx/>
              <a:buNone/>
            </a:pPr>
            <a:r>
              <a:rPr lang="en-US" altLang="zh-TW" sz="2800" b="1" i="1" u="sng" dirty="0"/>
              <a:t>Jia-Wei Lee</a:t>
            </a:r>
            <a:r>
              <a:rPr lang="en-US" altLang="zh-TW" sz="2800" b="1" dirty="0"/>
              <a:t>, Yu-Sheng </a:t>
            </a:r>
            <a:r>
              <a:rPr lang="en-US" altLang="zh-TW" sz="2800" b="1" dirty="0" err="1"/>
              <a:t>Hiesh</a:t>
            </a:r>
            <a:r>
              <a:rPr lang="en-US" altLang="zh-TW" sz="2800" b="1" dirty="0"/>
              <a:t> &amp; </a:t>
            </a:r>
            <a:r>
              <a:rPr lang="en-US" altLang="zh-TW" sz="2800" b="1" dirty="0" err="1"/>
              <a:t>Jeng-Tzong</a:t>
            </a:r>
            <a:r>
              <a:rPr lang="en-US" altLang="zh-TW" sz="2800" b="1" dirty="0"/>
              <a:t> Chen</a:t>
            </a:r>
            <a:endParaRPr lang="zh-TW" altLang="zh-TW" sz="2800" b="1" dirty="0"/>
          </a:p>
        </p:txBody>
      </p:sp>
      <p:pic>
        <p:nvPicPr>
          <p:cNvPr id="13319" name="圖片 1">
            <a:extLst>
              <a:ext uri="{FF2B5EF4-FFF2-40B4-BE49-F238E27FC236}">
                <a16:creationId xmlns:a16="http://schemas.microsoft.com/office/drawing/2014/main" id="{F1B79A7F-D3DE-4115-9B92-8E3862FE46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0279" y="4568825"/>
            <a:ext cx="15605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矩形 2">
            <a:extLst>
              <a:ext uri="{FF2B5EF4-FFF2-40B4-BE49-F238E27FC236}">
                <a16:creationId xmlns:a16="http://schemas.microsoft.com/office/drawing/2014/main" id="{E569C50F-B32A-494C-BA5E-AB94317BD6F3}"/>
              </a:ext>
            </a:extLst>
          </p:cNvPr>
          <p:cNvSpPr>
            <a:spLocks noChangeArrowheads="1"/>
          </p:cNvSpPr>
          <p:nvPr/>
        </p:nvSpPr>
        <p:spPr bwMode="auto">
          <a:xfrm>
            <a:off x="6380969" y="457202"/>
            <a:ext cx="27543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2000" dirty="0" err="1">
                <a:solidFill>
                  <a:srgbClr val="FF0000"/>
                </a:solidFill>
                <a:ea typeface="標楷體" panose="03000509000000000000" pitchFamily="65" charset="-120"/>
              </a:rPr>
              <a:t>Minisymposium</a:t>
            </a:r>
            <a:r>
              <a:rPr lang="en-US" altLang="zh-TW" sz="2000" dirty="0">
                <a:solidFill>
                  <a:srgbClr val="FF0000"/>
                </a:solidFill>
                <a:ea typeface="標楷體" panose="03000509000000000000" pitchFamily="65" charset="-120"/>
              </a:rPr>
              <a:t> 0803 </a:t>
            </a:r>
          </a:p>
          <a:p>
            <a:pPr>
              <a:spcBef>
                <a:spcPct val="0"/>
              </a:spcBef>
              <a:buClrTx/>
              <a:buSzTx/>
              <a:buFontTx/>
              <a:buNone/>
            </a:pPr>
            <a:r>
              <a:rPr lang="en-US" altLang="zh-TW" sz="2000" dirty="0">
                <a:solidFill>
                  <a:srgbClr val="FF0000"/>
                </a:solidFill>
                <a:ea typeface="標楷體" panose="03000509000000000000" pitchFamily="65" charset="-120"/>
              </a:rPr>
              <a:t>Advance and application </a:t>
            </a:r>
          </a:p>
          <a:p>
            <a:pPr>
              <a:spcBef>
                <a:spcPct val="0"/>
              </a:spcBef>
              <a:buClrTx/>
              <a:buSzTx/>
              <a:buFontTx/>
              <a:buNone/>
            </a:pPr>
            <a:r>
              <a:rPr lang="en-US" altLang="zh-TW" sz="2000" dirty="0">
                <a:solidFill>
                  <a:srgbClr val="FF0000"/>
                </a:solidFill>
                <a:ea typeface="標楷體" panose="03000509000000000000" pitchFamily="65" charset="-120"/>
              </a:rPr>
              <a:t>of meshfree methods</a:t>
            </a:r>
            <a:endParaRPr lang="zh-TW" altLang="en-US" sz="2000" dirty="0">
              <a:solidFill>
                <a:srgbClr val="FF0000"/>
              </a:solidFill>
              <a:ea typeface="標楷體" panose="03000509000000000000" pitchFamily="65" charset="-120"/>
            </a:endParaRPr>
          </a:p>
        </p:txBody>
      </p:sp>
      <p:pic>
        <p:nvPicPr>
          <p:cNvPr id="16388" name="Picture 4" descr="海洋大學校徽">
            <a:extLst>
              <a:ext uri="{FF2B5EF4-FFF2-40B4-BE49-F238E27FC236}">
                <a16:creationId xmlns:a16="http://schemas.microsoft.com/office/drawing/2014/main" id="{D40965DE-C048-48DF-8074-4EE2354B9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8137"/>
            <a:ext cx="1869510" cy="180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6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11" name="文字方塊 10">
            <a:extLst>
              <a:ext uri="{FF2B5EF4-FFF2-40B4-BE49-F238E27FC236}">
                <a16:creationId xmlns:a16="http://schemas.microsoft.com/office/drawing/2014/main" id="{A1984B7A-6C90-4721-9895-973745B9D68E}"/>
              </a:ext>
            </a:extLst>
          </p:cNvPr>
          <p:cNvSpPr txBox="1"/>
          <p:nvPr/>
        </p:nvSpPr>
        <p:spPr>
          <a:xfrm>
            <a:off x="228600" y="91135"/>
            <a:ext cx="8719703" cy="646331"/>
          </a:xfrm>
          <a:prstGeom prst="rect">
            <a:avLst/>
          </a:prstGeom>
          <a:noFill/>
        </p:spPr>
        <p:txBody>
          <a:bodyPr wrap="square" rtlCol="0">
            <a:spAutoFit/>
          </a:bodyPr>
          <a:lstStyle/>
          <a:p>
            <a:pPr algn="ctr" eaLnBrk="1" fontAlgn="auto" hangingPunct="1">
              <a:spcBef>
                <a:spcPts val="0"/>
              </a:spcBef>
              <a:spcAft>
                <a:spcPts val="0"/>
              </a:spcAft>
            </a:pPr>
            <a:r>
              <a:rPr kumimoji="0" lang="en-US" altLang="zh-TW" sz="3600" b="1" dirty="0">
                <a:solidFill>
                  <a:schemeClr val="tx2"/>
                </a:solidFill>
                <a:latin typeface="Times New Roman"/>
                <a:ea typeface="標楷體"/>
              </a:rPr>
              <a:t>Torsion problem containing an edge crack</a:t>
            </a:r>
          </a:p>
        </p:txBody>
      </p:sp>
      <p:sp>
        <p:nvSpPr>
          <p:cNvPr id="6" name="矩形 5">
            <a:extLst>
              <a:ext uri="{FF2B5EF4-FFF2-40B4-BE49-F238E27FC236}">
                <a16:creationId xmlns:a16="http://schemas.microsoft.com/office/drawing/2014/main" id="{0D672283-1659-5EE0-89B3-BD0992D2142B}"/>
              </a:ext>
            </a:extLst>
          </p:cNvPr>
          <p:cNvSpPr/>
          <p:nvPr/>
        </p:nvSpPr>
        <p:spPr>
          <a:xfrm>
            <a:off x="1046951" y="5111716"/>
            <a:ext cx="6629400" cy="1133781"/>
          </a:xfrm>
          <a:prstGeom prst="rect">
            <a:avLst/>
          </a:prstGeom>
          <a:noFill/>
          <a:ln w="19050">
            <a:noFill/>
          </a:ln>
        </p:spPr>
        <p:txBody>
          <a:bodyPr wrap="square">
            <a:noAutofit/>
          </a:bodyPr>
          <a:lstStyle/>
          <a:p>
            <a:pPr algn="ctr" eaLnBrk="1" fontAlgn="auto">
              <a:lnSpc>
                <a:spcPct val="120000"/>
              </a:lnSpc>
              <a:spcBef>
                <a:spcPts val="0"/>
              </a:spcBef>
              <a:spcAft>
                <a:spcPts val="0"/>
              </a:spcAft>
            </a:pPr>
            <a:endParaRPr kumimoji="0" lang="en-US" altLang="zh-TW" sz="28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a:extLst>
              <a:ext uri="{FF2B5EF4-FFF2-40B4-BE49-F238E27FC236}">
                <a16:creationId xmlns:a16="http://schemas.microsoft.com/office/drawing/2014/main" id="{410B2396-01B2-215C-3FCF-252E9BB3C208}"/>
              </a:ext>
            </a:extLst>
          </p:cNvPr>
          <p:cNvSpPr txBox="1"/>
          <p:nvPr/>
        </p:nvSpPr>
        <p:spPr>
          <a:xfrm>
            <a:off x="2732762" y="1142392"/>
            <a:ext cx="2638815"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Displacement fields</a:t>
            </a:r>
            <a:endParaRPr kumimoji="0" lang="zh-TW" altLang="en-US" sz="2400" dirty="0">
              <a:solidFill>
                <a:prstClr val="black"/>
              </a:solidFill>
              <a:latin typeface="Times New Roman"/>
              <a:ea typeface="標楷體"/>
            </a:endParaRPr>
          </a:p>
        </p:txBody>
      </p:sp>
      <p:sp>
        <p:nvSpPr>
          <p:cNvPr id="19" name="文字方塊 18">
            <a:extLst>
              <a:ext uri="{FF2B5EF4-FFF2-40B4-BE49-F238E27FC236}">
                <a16:creationId xmlns:a16="http://schemas.microsoft.com/office/drawing/2014/main" id="{0EB7B2E7-9077-357A-F10A-741478D09B68}"/>
              </a:ext>
            </a:extLst>
          </p:cNvPr>
          <p:cNvSpPr txBox="1"/>
          <p:nvPr/>
        </p:nvSpPr>
        <p:spPr>
          <a:xfrm>
            <a:off x="2907240" y="4747868"/>
            <a:ext cx="3099554"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Boundary condition</a:t>
            </a:r>
            <a:endParaRPr kumimoji="0" lang="zh-TW" altLang="en-US" sz="2400" dirty="0">
              <a:solidFill>
                <a:prstClr val="black"/>
              </a:solidFill>
              <a:latin typeface="Times New Roman"/>
              <a:ea typeface="標楷體"/>
            </a:endParaRPr>
          </a:p>
        </p:txBody>
      </p:sp>
      <p:graphicFrame>
        <p:nvGraphicFramePr>
          <p:cNvPr id="21" name="Object 76">
            <a:extLst>
              <a:ext uri="{FF2B5EF4-FFF2-40B4-BE49-F238E27FC236}">
                <a16:creationId xmlns:a16="http://schemas.microsoft.com/office/drawing/2014/main" id="{E033BC1D-8B0F-4F30-9A07-04794A931708}"/>
              </a:ext>
            </a:extLst>
          </p:cNvPr>
          <p:cNvGraphicFramePr>
            <a:graphicFrameLocks noChangeAspect="1"/>
          </p:cNvGraphicFramePr>
          <p:nvPr>
            <p:extLst>
              <p:ext uri="{D42A27DB-BD31-4B8C-83A1-F6EECF244321}">
                <p14:modId xmlns:p14="http://schemas.microsoft.com/office/powerpoint/2010/main" val="2588142332"/>
              </p:ext>
            </p:extLst>
          </p:nvPr>
        </p:nvGraphicFramePr>
        <p:xfrm>
          <a:off x="5756324" y="4319516"/>
          <a:ext cx="1737072" cy="274320"/>
        </p:xfrm>
        <a:graphic>
          <a:graphicData uri="http://schemas.openxmlformats.org/presentationml/2006/ole">
            <mc:AlternateContent xmlns:mc="http://schemas.openxmlformats.org/markup-compatibility/2006">
              <mc:Choice xmlns:v="urn:schemas-microsoft-com:vml" Requires="v">
                <p:oleObj spid="_x0000_s27913" name="Equation" r:id="rId4" imgW="1447560" imgH="228600" progId="Equation.DSMT4">
                  <p:embed/>
                </p:oleObj>
              </mc:Choice>
              <mc:Fallback>
                <p:oleObj name="Equation" r:id="rId4" imgW="1447560" imgH="228600" progId="Equation.DSMT4">
                  <p:embed/>
                  <p:pic>
                    <p:nvPicPr>
                      <p:cNvPr id="74"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5"/>
                      <a:srcRect/>
                      <a:stretch>
                        <a:fillRect/>
                      </a:stretch>
                    </p:blipFill>
                    <p:spPr bwMode="auto">
                      <a:xfrm>
                        <a:off x="5756324" y="4319516"/>
                        <a:ext cx="1737072" cy="274320"/>
                      </a:xfrm>
                      <a:prstGeom prst="rect">
                        <a:avLst/>
                      </a:prstGeom>
                      <a:noFill/>
                      <a:ln>
                        <a:noFill/>
                      </a:ln>
                      <a:extLst/>
                    </p:spPr>
                  </p:pic>
                </p:oleObj>
              </mc:Fallback>
            </mc:AlternateContent>
          </a:graphicData>
        </a:graphic>
      </p:graphicFrame>
      <p:graphicFrame>
        <p:nvGraphicFramePr>
          <p:cNvPr id="28" name="Object 76">
            <a:extLst>
              <a:ext uri="{FF2B5EF4-FFF2-40B4-BE49-F238E27FC236}">
                <a16:creationId xmlns:a16="http://schemas.microsoft.com/office/drawing/2014/main" id="{E033BC1D-8B0F-4F30-9A07-04794A931708}"/>
              </a:ext>
            </a:extLst>
          </p:cNvPr>
          <p:cNvGraphicFramePr>
            <a:graphicFrameLocks noChangeAspect="1"/>
          </p:cNvGraphicFramePr>
          <p:nvPr>
            <p:extLst>
              <p:ext uri="{D42A27DB-BD31-4B8C-83A1-F6EECF244321}">
                <p14:modId xmlns:p14="http://schemas.microsoft.com/office/powerpoint/2010/main" val="1006082385"/>
              </p:ext>
            </p:extLst>
          </p:nvPr>
        </p:nvGraphicFramePr>
        <p:xfrm>
          <a:off x="5727055" y="4860776"/>
          <a:ext cx="2407536" cy="289440"/>
        </p:xfrm>
        <a:graphic>
          <a:graphicData uri="http://schemas.openxmlformats.org/presentationml/2006/ole">
            <mc:AlternateContent xmlns:mc="http://schemas.openxmlformats.org/markup-compatibility/2006">
              <mc:Choice xmlns:v="urn:schemas-microsoft-com:vml" Requires="v">
                <p:oleObj spid="_x0000_s27914" name="Equation" r:id="rId6" imgW="2006280" imgH="241200" progId="Equation.DSMT4">
                  <p:embed/>
                </p:oleObj>
              </mc:Choice>
              <mc:Fallback>
                <p:oleObj name="Equation" r:id="rId6" imgW="2006280" imgH="241200" progId="Equation.DSMT4">
                  <p:embed/>
                  <p:pic>
                    <p:nvPicPr>
                      <p:cNvPr id="21"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7"/>
                      <a:srcRect/>
                      <a:stretch>
                        <a:fillRect/>
                      </a:stretch>
                    </p:blipFill>
                    <p:spPr bwMode="auto">
                      <a:xfrm>
                        <a:off x="5727055" y="4860776"/>
                        <a:ext cx="2407536" cy="289440"/>
                      </a:xfrm>
                      <a:prstGeom prst="rect">
                        <a:avLst/>
                      </a:prstGeom>
                      <a:noFill/>
                      <a:ln>
                        <a:noFill/>
                      </a:ln>
                      <a:extLst/>
                    </p:spPr>
                  </p:pic>
                </p:oleObj>
              </mc:Fallback>
            </mc:AlternateContent>
          </a:graphicData>
        </a:graphic>
      </p:graphicFrame>
      <p:grpSp>
        <p:nvGrpSpPr>
          <p:cNvPr id="10" name="群組 9"/>
          <p:cNvGrpSpPr/>
          <p:nvPr/>
        </p:nvGrpSpPr>
        <p:grpSpPr>
          <a:xfrm>
            <a:off x="152400" y="5539063"/>
            <a:ext cx="4169651" cy="707886"/>
            <a:chOff x="1427238" y="5181040"/>
            <a:chExt cx="5502523" cy="707886"/>
          </a:xfrm>
        </p:grpSpPr>
        <p:graphicFrame>
          <p:nvGraphicFramePr>
            <p:cNvPr id="29" name="Object 76">
              <a:extLst>
                <a:ext uri="{FF2B5EF4-FFF2-40B4-BE49-F238E27FC236}">
                  <a16:creationId xmlns:a16="http://schemas.microsoft.com/office/drawing/2014/main" id="{E033BC1D-8B0F-4F30-9A07-04794A931708}"/>
                </a:ext>
              </a:extLst>
            </p:cNvPr>
            <p:cNvGraphicFramePr>
              <a:graphicFrameLocks noChangeAspect="1"/>
            </p:cNvGraphicFramePr>
            <p:nvPr>
              <p:extLst>
                <p:ext uri="{D42A27DB-BD31-4B8C-83A1-F6EECF244321}">
                  <p14:modId xmlns:p14="http://schemas.microsoft.com/office/powerpoint/2010/main" val="1843924625"/>
                </p:ext>
              </p:extLst>
            </p:nvPr>
          </p:nvGraphicFramePr>
          <p:xfrm>
            <a:off x="1427238" y="5311409"/>
            <a:ext cx="197856" cy="517968"/>
          </p:xfrm>
          <a:graphic>
            <a:graphicData uri="http://schemas.openxmlformats.org/presentationml/2006/ole">
              <mc:AlternateContent xmlns:mc="http://schemas.openxmlformats.org/markup-compatibility/2006">
                <mc:Choice xmlns:v="urn:schemas-microsoft-com:vml" Requires="v">
                  <p:oleObj spid="_x0000_s27915" name="Equation" r:id="rId8" imgW="164880" imgH="431640" progId="Equation.DSMT4">
                    <p:embed/>
                  </p:oleObj>
                </mc:Choice>
                <mc:Fallback>
                  <p:oleObj name="Equation" r:id="rId8" imgW="164880" imgH="431640" progId="Equation.DSMT4">
                    <p:embed/>
                    <p:pic>
                      <p:nvPicPr>
                        <p:cNvPr id="21"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9"/>
                        <a:srcRect/>
                        <a:stretch>
                          <a:fillRect/>
                        </a:stretch>
                      </p:blipFill>
                      <p:spPr bwMode="auto">
                        <a:xfrm>
                          <a:off x="1427238" y="5311409"/>
                          <a:ext cx="197856" cy="517968"/>
                        </a:xfrm>
                        <a:prstGeom prst="rect">
                          <a:avLst/>
                        </a:prstGeom>
                        <a:noFill/>
                        <a:ln>
                          <a:noFill/>
                        </a:ln>
                        <a:extLst/>
                      </p:spPr>
                    </p:pic>
                  </p:oleObj>
                </mc:Fallback>
              </mc:AlternateContent>
            </a:graphicData>
          </a:graphic>
        </p:graphicFrame>
        <p:sp>
          <p:nvSpPr>
            <p:cNvPr id="30" name="文字方塊 29">
              <a:extLst>
                <a:ext uri="{FF2B5EF4-FFF2-40B4-BE49-F238E27FC236}">
                  <a16:creationId xmlns:a16="http://schemas.microsoft.com/office/drawing/2014/main" id="{0EB7B2E7-9077-357A-F10A-741478D09B68}"/>
                </a:ext>
              </a:extLst>
            </p:cNvPr>
            <p:cNvSpPr txBox="1"/>
            <p:nvPr/>
          </p:nvSpPr>
          <p:spPr>
            <a:xfrm>
              <a:off x="1558289" y="5181040"/>
              <a:ext cx="5371472" cy="707886"/>
            </a:xfrm>
            <a:prstGeom prst="rect">
              <a:avLst/>
            </a:prstGeom>
            <a:noFill/>
          </p:spPr>
          <p:txBody>
            <a:bodyPr wrap="square" rtlCol="0">
              <a:spAutoFit/>
            </a:bodyPr>
            <a:lstStyle/>
            <a:p>
              <a:pPr eaLnBrk="1" fontAlgn="auto" hangingPunct="1">
                <a:spcBef>
                  <a:spcPts val="0"/>
                </a:spcBef>
                <a:spcAft>
                  <a:spcPts val="0"/>
                </a:spcAft>
              </a:pPr>
              <a:r>
                <a:rPr kumimoji="0" lang="en-US" altLang="zh-TW" sz="2000" dirty="0">
                  <a:solidFill>
                    <a:prstClr val="black"/>
                  </a:solidFill>
                  <a:latin typeface="Times New Roman"/>
                  <a:ea typeface="標楷體"/>
                </a:rPr>
                <a:t>is the shear modulus</a:t>
              </a:r>
            </a:p>
            <a:p>
              <a:pPr eaLnBrk="1" fontAlgn="auto" hangingPunct="1">
                <a:spcBef>
                  <a:spcPts val="0"/>
                </a:spcBef>
                <a:spcAft>
                  <a:spcPts val="0"/>
                </a:spcAft>
              </a:pPr>
              <a:r>
                <a:rPr kumimoji="0" lang="en-US" altLang="zh-TW" sz="2000" dirty="0">
                  <a:solidFill>
                    <a:prstClr val="black"/>
                  </a:solidFill>
                  <a:latin typeface="Times New Roman"/>
                  <a:ea typeface="標楷體"/>
                </a:rPr>
                <a:t>is the angle of twist per unit length </a:t>
              </a:r>
              <a:endParaRPr kumimoji="0" lang="zh-TW" altLang="en-US" sz="2000" dirty="0">
                <a:solidFill>
                  <a:prstClr val="black"/>
                </a:solidFill>
                <a:latin typeface="Times New Roman"/>
                <a:ea typeface="標楷體"/>
              </a:endParaRPr>
            </a:p>
          </p:txBody>
        </p:sp>
      </p:grpSp>
      <p:pic>
        <p:nvPicPr>
          <p:cNvPr id="13" name="圖片 12">
            <a:extLst>
              <a:ext uri="{FF2B5EF4-FFF2-40B4-BE49-F238E27FC236}">
                <a16:creationId xmlns:a16="http://schemas.microsoft.com/office/drawing/2014/main" id="{6B1598E6-F992-4A16-89E5-348D8208B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1205733"/>
            <a:ext cx="2427962" cy="2172989"/>
          </a:xfrm>
          <a:prstGeom prst="rect">
            <a:avLst/>
          </a:prstGeom>
        </p:spPr>
      </p:pic>
      <p:graphicFrame>
        <p:nvGraphicFramePr>
          <p:cNvPr id="14" name="Object 76">
            <a:extLst>
              <a:ext uri="{FF2B5EF4-FFF2-40B4-BE49-F238E27FC236}">
                <a16:creationId xmlns:a16="http://schemas.microsoft.com/office/drawing/2014/main" id="{C2CC7972-DAB1-48E1-9B05-4828E2EE31CD}"/>
              </a:ext>
            </a:extLst>
          </p:cNvPr>
          <p:cNvGraphicFramePr>
            <a:graphicFrameLocks noChangeAspect="1"/>
          </p:cNvGraphicFramePr>
          <p:nvPr>
            <p:extLst>
              <p:ext uri="{D42A27DB-BD31-4B8C-83A1-F6EECF244321}">
                <p14:modId xmlns:p14="http://schemas.microsoft.com/office/powerpoint/2010/main" val="3824087049"/>
              </p:ext>
            </p:extLst>
          </p:nvPr>
        </p:nvGraphicFramePr>
        <p:xfrm>
          <a:off x="5406231" y="906618"/>
          <a:ext cx="868320" cy="853200"/>
        </p:xfrm>
        <a:graphic>
          <a:graphicData uri="http://schemas.openxmlformats.org/presentationml/2006/ole">
            <mc:AlternateContent xmlns:mc="http://schemas.openxmlformats.org/markup-compatibility/2006">
              <mc:Choice xmlns:v="urn:schemas-microsoft-com:vml" Requires="v">
                <p:oleObj spid="_x0000_s27916" name="Equation" r:id="rId11" imgW="723600" imgH="711000" progId="Equation.DSMT4">
                  <p:embed/>
                </p:oleObj>
              </mc:Choice>
              <mc:Fallback>
                <p:oleObj name="Equation" r:id="rId11" imgW="723600" imgH="711000" progId="Equation.DSMT4">
                  <p:embed/>
                  <p:pic>
                    <p:nvPicPr>
                      <p:cNvPr id="28"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12"/>
                      <a:srcRect/>
                      <a:stretch>
                        <a:fillRect/>
                      </a:stretch>
                    </p:blipFill>
                    <p:spPr bwMode="auto">
                      <a:xfrm>
                        <a:off x="5406231" y="906618"/>
                        <a:ext cx="868320" cy="853200"/>
                      </a:xfrm>
                      <a:prstGeom prst="rect">
                        <a:avLst/>
                      </a:prstGeom>
                      <a:noFill/>
                      <a:ln>
                        <a:noFill/>
                      </a:ln>
                      <a:extLst/>
                    </p:spPr>
                  </p:pic>
                </p:oleObj>
              </mc:Fallback>
            </mc:AlternateContent>
          </a:graphicData>
        </a:graphic>
      </p:graphicFrame>
      <p:sp>
        <p:nvSpPr>
          <p:cNvPr id="16" name="文字方塊 15">
            <a:extLst>
              <a:ext uri="{FF2B5EF4-FFF2-40B4-BE49-F238E27FC236}">
                <a16:creationId xmlns:a16="http://schemas.microsoft.com/office/drawing/2014/main" id="{DC9DA1EB-78C5-4E7E-B20F-4E7C8A58359A}"/>
              </a:ext>
            </a:extLst>
          </p:cNvPr>
          <p:cNvSpPr txBox="1"/>
          <p:nvPr/>
        </p:nvSpPr>
        <p:spPr>
          <a:xfrm>
            <a:off x="2859066" y="2033601"/>
            <a:ext cx="1700409"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Stress fields</a:t>
            </a:r>
            <a:endParaRPr kumimoji="0" lang="zh-TW" altLang="en-US" sz="2400" dirty="0">
              <a:solidFill>
                <a:prstClr val="black"/>
              </a:solidFill>
              <a:latin typeface="Times New Roman"/>
              <a:ea typeface="標楷體"/>
            </a:endParaRPr>
          </a:p>
        </p:txBody>
      </p:sp>
      <p:graphicFrame>
        <p:nvGraphicFramePr>
          <p:cNvPr id="17" name="Object 76">
            <a:extLst>
              <a:ext uri="{FF2B5EF4-FFF2-40B4-BE49-F238E27FC236}">
                <a16:creationId xmlns:a16="http://schemas.microsoft.com/office/drawing/2014/main" id="{7058411F-075B-4134-AF93-AD8BBFB836F4}"/>
              </a:ext>
            </a:extLst>
          </p:cNvPr>
          <p:cNvGraphicFramePr>
            <a:graphicFrameLocks noChangeAspect="1"/>
          </p:cNvGraphicFramePr>
          <p:nvPr>
            <p:extLst>
              <p:ext uri="{D42A27DB-BD31-4B8C-83A1-F6EECF244321}">
                <p14:modId xmlns:p14="http://schemas.microsoft.com/office/powerpoint/2010/main" val="3767502395"/>
              </p:ext>
            </p:extLst>
          </p:nvPr>
        </p:nvGraphicFramePr>
        <p:xfrm>
          <a:off x="4685780" y="1877509"/>
          <a:ext cx="3535488" cy="853200"/>
        </p:xfrm>
        <a:graphic>
          <a:graphicData uri="http://schemas.openxmlformats.org/presentationml/2006/ole">
            <mc:AlternateContent xmlns:mc="http://schemas.openxmlformats.org/markup-compatibility/2006">
              <mc:Choice xmlns:v="urn:schemas-microsoft-com:vml" Requires="v">
                <p:oleObj spid="_x0000_s27917" name="Equation" r:id="rId13" imgW="2946240" imgH="711000" progId="Equation.DSMT4">
                  <p:embed/>
                </p:oleObj>
              </mc:Choice>
              <mc:Fallback>
                <p:oleObj name="Equation" r:id="rId13" imgW="2946240" imgH="711000" progId="Equation.DSMT4">
                  <p:embed/>
                  <p:pic>
                    <p:nvPicPr>
                      <p:cNvPr id="14" name="Object 76">
                        <a:extLst>
                          <a:ext uri="{FF2B5EF4-FFF2-40B4-BE49-F238E27FC236}">
                            <a16:creationId xmlns:a16="http://schemas.microsoft.com/office/drawing/2014/main" id="{C2CC7972-DAB1-48E1-9B05-4828E2EE31CD}"/>
                          </a:ext>
                        </a:extLst>
                      </p:cNvPr>
                      <p:cNvPicPr>
                        <a:picLocks noChangeAspect="1" noChangeArrowheads="1"/>
                      </p:cNvPicPr>
                      <p:nvPr/>
                    </p:nvPicPr>
                    <p:blipFill>
                      <a:blip r:embed="rId14"/>
                      <a:srcRect/>
                      <a:stretch>
                        <a:fillRect/>
                      </a:stretch>
                    </p:blipFill>
                    <p:spPr bwMode="auto">
                      <a:xfrm>
                        <a:off x="4685780" y="1877509"/>
                        <a:ext cx="3535488" cy="853200"/>
                      </a:xfrm>
                      <a:prstGeom prst="rect">
                        <a:avLst/>
                      </a:prstGeom>
                      <a:noFill/>
                      <a:ln>
                        <a:noFill/>
                      </a:ln>
                      <a:extLst/>
                    </p:spPr>
                  </p:pic>
                </p:oleObj>
              </mc:Fallback>
            </mc:AlternateContent>
          </a:graphicData>
        </a:graphic>
      </p:graphicFrame>
      <p:sp>
        <p:nvSpPr>
          <p:cNvPr id="2" name="矩形 1">
            <a:extLst>
              <a:ext uri="{FF2B5EF4-FFF2-40B4-BE49-F238E27FC236}">
                <a16:creationId xmlns:a16="http://schemas.microsoft.com/office/drawing/2014/main" id="{5F11A275-598F-4BD1-A2D5-B8FD2374F84C}"/>
              </a:ext>
            </a:extLst>
          </p:cNvPr>
          <p:cNvSpPr/>
          <p:nvPr/>
        </p:nvSpPr>
        <p:spPr>
          <a:xfrm>
            <a:off x="326506" y="3593565"/>
            <a:ext cx="5336717" cy="461665"/>
          </a:xfrm>
          <a:prstGeom prst="rect">
            <a:avLst/>
          </a:prstGeom>
        </p:spPr>
        <p:txBody>
          <a:bodyPr wrap="none">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Beltrami–Michell compatibility equation</a:t>
            </a:r>
            <a:endParaRPr kumimoji="0" lang="zh-TW" altLang="en-US" sz="2400" dirty="0">
              <a:solidFill>
                <a:prstClr val="black"/>
              </a:solidFill>
              <a:latin typeface="Times New Roman"/>
              <a:ea typeface="標楷體"/>
            </a:endParaRPr>
          </a:p>
        </p:txBody>
      </p:sp>
      <p:graphicFrame>
        <p:nvGraphicFramePr>
          <p:cNvPr id="18" name="Object 76">
            <a:extLst>
              <a:ext uri="{FF2B5EF4-FFF2-40B4-BE49-F238E27FC236}">
                <a16:creationId xmlns:a16="http://schemas.microsoft.com/office/drawing/2014/main" id="{B66C5CBE-EB2A-4550-B7F6-F672143AFB3B}"/>
              </a:ext>
            </a:extLst>
          </p:cNvPr>
          <p:cNvGraphicFramePr>
            <a:graphicFrameLocks noChangeAspect="1"/>
          </p:cNvGraphicFramePr>
          <p:nvPr>
            <p:extLst>
              <p:ext uri="{D42A27DB-BD31-4B8C-83A1-F6EECF244321}">
                <p14:modId xmlns:p14="http://schemas.microsoft.com/office/powerpoint/2010/main" val="1526168626"/>
              </p:ext>
            </p:extLst>
          </p:nvPr>
        </p:nvGraphicFramePr>
        <p:xfrm>
          <a:off x="5874428" y="3493165"/>
          <a:ext cx="1523664" cy="533088"/>
        </p:xfrm>
        <a:graphic>
          <a:graphicData uri="http://schemas.openxmlformats.org/presentationml/2006/ole">
            <mc:AlternateContent xmlns:mc="http://schemas.openxmlformats.org/markup-compatibility/2006">
              <mc:Choice xmlns:v="urn:schemas-microsoft-com:vml" Requires="v">
                <p:oleObj spid="_x0000_s27918" name="Equation" r:id="rId15" imgW="1269720" imgH="444240" progId="Equation.DSMT4">
                  <p:embed/>
                </p:oleObj>
              </mc:Choice>
              <mc:Fallback>
                <p:oleObj name="Equation" r:id="rId15" imgW="1269720" imgH="444240" progId="Equation.DSMT4">
                  <p:embed/>
                  <p:pic>
                    <p:nvPicPr>
                      <p:cNvPr id="21"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16"/>
                      <a:srcRect/>
                      <a:stretch>
                        <a:fillRect/>
                      </a:stretch>
                    </p:blipFill>
                    <p:spPr bwMode="auto">
                      <a:xfrm>
                        <a:off x="5874428" y="3493165"/>
                        <a:ext cx="1523664" cy="533088"/>
                      </a:xfrm>
                      <a:prstGeom prst="rect">
                        <a:avLst/>
                      </a:prstGeom>
                      <a:noFill/>
                      <a:ln>
                        <a:noFill/>
                      </a:ln>
                      <a:extLst/>
                    </p:spPr>
                  </p:pic>
                </p:oleObj>
              </mc:Fallback>
            </mc:AlternateContent>
          </a:graphicData>
        </a:graphic>
      </p:graphicFrame>
      <p:graphicFrame>
        <p:nvGraphicFramePr>
          <p:cNvPr id="20" name="Object 76">
            <a:extLst>
              <a:ext uri="{FF2B5EF4-FFF2-40B4-BE49-F238E27FC236}">
                <a16:creationId xmlns:a16="http://schemas.microsoft.com/office/drawing/2014/main" id="{FD84769A-2E46-4899-922B-7E52A8F319A7}"/>
              </a:ext>
            </a:extLst>
          </p:cNvPr>
          <p:cNvGraphicFramePr>
            <a:graphicFrameLocks noChangeAspect="1"/>
          </p:cNvGraphicFramePr>
          <p:nvPr>
            <p:extLst>
              <p:ext uri="{D42A27DB-BD31-4B8C-83A1-F6EECF244321}">
                <p14:modId xmlns:p14="http://schemas.microsoft.com/office/powerpoint/2010/main" val="2401052680"/>
              </p:ext>
            </p:extLst>
          </p:nvPr>
        </p:nvGraphicFramePr>
        <p:xfrm>
          <a:off x="5874428" y="2899861"/>
          <a:ext cx="1158192" cy="533088"/>
        </p:xfrm>
        <a:graphic>
          <a:graphicData uri="http://schemas.openxmlformats.org/presentationml/2006/ole">
            <mc:AlternateContent xmlns:mc="http://schemas.openxmlformats.org/markup-compatibility/2006">
              <mc:Choice xmlns:v="urn:schemas-microsoft-com:vml" Requires="v">
                <p:oleObj spid="_x0000_s27919" name="Equation" r:id="rId17" imgW="965160" imgH="444240" progId="Equation.DSMT4">
                  <p:embed/>
                </p:oleObj>
              </mc:Choice>
              <mc:Fallback>
                <p:oleObj name="Equation" r:id="rId17" imgW="965160" imgH="444240" progId="Equation.DSMT4">
                  <p:embed/>
                  <p:pic>
                    <p:nvPicPr>
                      <p:cNvPr id="18" name="Object 76">
                        <a:extLst>
                          <a:ext uri="{FF2B5EF4-FFF2-40B4-BE49-F238E27FC236}">
                            <a16:creationId xmlns:a16="http://schemas.microsoft.com/office/drawing/2014/main" id="{B66C5CBE-EB2A-4550-B7F6-F672143AFB3B}"/>
                          </a:ext>
                        </a:extLst>
                      </p:cNvPr>
                      <p:cNvPicPr>
                        <a:picLocks noChangeAspect="1" noChangeArrowheads="1"/>
                      </p:cNvPicPr>
                      <p:nvPr/>
                    </p:nvPicPr>
                    <p:blipFill>
                      <a:blip r:embed="rId18"/>
                      <a:srcRect/>
                      <a:stretch>
                        <a:fillRect/>
                      </a:stretch>
                    </p:blipFill>
                    <p:spPr bwMode="auto">
                      <a:xfrm>
                        <a:off x="5874428" y="2899861"/>
                        <a:ext cx="1158192" cy="533088"/>
                      </a:xfrm>
                      <a:prstGeom prst="rect">
                        <a:avLst/>
                      </a:prstGeom>
                      <a:noFill/>
                      <a:ln>
                        <a:noFill/>
                      </a:ln>
                      <a:extLst/>
                    </p:spPr>
                  </p:pic>
                </p:oleObj>
              </mc:Fallback>
            </mc:AlternateContent>
          </a:graphicData>
        </a:graphic>
      </p:graphicFrame>
      <p:graphicFrame>
        <p:nvGraphicFramePr>
          <p:cNvPr id="22" name="Object 76">
            <a:extLst>
              <a:ext uri="{FF2B5EF4-FFF2-40B4-BE49-F238E27FC236}">
                <a16:creationId xmlns:a16="http://schemas.microsoft.com/office/drawing/2014/main" id="{ADE35A2E-58F2-4BF8-BDF3-80A7FC121FBD}"/>
              </a:ext>
            </a:extLst>
          </p:cNvPr>
          <p:cNvGraphicFramePr>
            <a:graphicFrameLocks noChangeAspect="1"/>
          </p:cNvGraphicFramePr>
          <p:nvPr>
            <p:extLst>
              <p:ext uri="{D42A27DB-BD31-4B8C-83A1-F6EECF244321}">
                <p14:modId xmlns:p14="http://schemas.microsoft.com/office/powerpoint/2010/main" val="2999617643"/>
              </p:ext>
            </p:extLst>
          </p:nvPr>
        </p:nvGraphicFramePr>
        <p:xfrm>
          <a:off x="707441" y="4252550"/>
          <a:ext cx="1052513" cy="1003300"/>
        </p:xfrm>
        <a:graphic>
          <a:graphicData uri="http://schemas.openxmlformats.org/presentationml/2006/ole">
            <mc:AlternateContent xmlns:mc="http://schemas.openxmlformats.org/markup-compatibility/2006">
              <mc:Choice xmlns:v="urn:schemas-microsoft-com:vml" Requires="v">
                <p:oleObj spid="_x0000_s27920" name="Equation" r:id="rId19" imgW="876240" imgH="838080" progId="Equation.DSMT4">
                  <p:embed/>
                </p:oleObj>
              </mc:Choice>
              <mc:Fallback>
                <p:oleObj name="Equation" r:id="rId19" imgW="876240" imgH="838080" progId="Equation.DSMT4">
                  <p:embed/>
                  <p:pic>
                    <p:nvPicPr>
                      <p:cNvPr id="21"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20"/>
                      <a:srcRect/>
                      <a:stretch>
                        <a:fillRect/>
                      </a:stretch>
                    </p:blipFill>
                    <p:spPr bwMode="auto">
                      <a:xfrm>
                        <a:off x="707441" y="4252550"/>
                        <a:ext cx="1052513" cy="1003300"/>
                      </a:xfrm>
                      <a:prstGeom prst="rect">
                        <a:avLst/>
                      </a:prstGeom>
                      <a:noFill/>
                      <a:ln>
                        <a:noFill/>
                      </a:ln>
                      <a:extLst/>
                    </p:spPr>
                  </p:pic>
                </p:oleObj>
              </mc:Fallback>
            </mc:AlternateContent>
          </a:graphicData>
        </a:graphic>
      </p:graphicFrame>
      <p:sp>
        <p:nvSpPr>
          <p:cNvPr id="3" name="矩形 2">
            <a:extLst>
              <a:ext uri="{FF2B5EF4-FFF2-40B4-BE49-F238E27FC236}">
                <a16:creationId xmlns:a16="http://schemas.microsoft.com/office/drawing/2014/main" id="{36D8D15C-E4E9-4A79-A0BA-DD2D63B2F6E2}"/>
              </a:ext>
            </a:extLst>
          </p:cNvPr>
          <p:cNvSpPr/>
          <p:nvPr/>
        </p:nvSpPr>
        <p:spPr>
          <a:xfrm>
            <a:off x="2739025" y="2912032"/>
            <a:ext cx="2803973" cy="461665"/>
          </a:xfrm>
          <a:prstGeom prst="rect">
            <a:avLst/>
          </a:prstGeom>
        </p:spPr>
        <p:txBody>
          <a:bodyPr wrap="none">
            <a:spAutoFit/>
          </a:bodyPr>
          <a:lstStyle/>
          <a:p>
            <a:r>
              <a:rPr kumimoji="0" lang="en-US" altLang="zh-TW" sz="2400" dirty="0">
                <a:solidFill>
                  <a:prstClr val="black"/>
                </a:solidFill>
                <a:latin typeface="Times New Roman"/>
                <a:ea typeface="標楷體"/>
              </a:rPr>
              <a:t>Equilibrium equation</a:t>
            </a:r>
            <a:endParaRPr kumimoji="0" lang="zh-TW" altLang="en-US" sz="2400" dirty="0">
              <a:solidFill>
                <a:prstClr val="black"/>
              </a:solidFill>
              <a:latin typeface="Times New Roman"/>
              <a:ea typeface="標楷體"/>
            </a:endParaRPr>
          </a:p>
        </p:txBody>
      </p:sp>
      <p:sp>
        <p:nvSpPr>
          <p:cNvPr id="23" name="AutoShape 9">
            <a:extLst>
              <a:ext uri="{FF2B5EF4-FFF2-40B4-BE49-F238E27FC236}">
                <a16:creationId xmlns:a16="http://schemas.microsoft.com/office/drawing/2014/main" id="{98922835-DAAD-44EF-9797-0651029C514F}"/>
              </a:ext>
            </a:extLst>
          </p:cNvPr>
          <p:cNvSpPr>
            <a:spLocks noChangeArrowheads="1"/>
          </p:cNvSpPr>
          <p:nvPr/>
        </p:nvSpPr>
        <p:spPr bwMode="auto">
          <a:xfrm>
            <a:off x="161398" y="4588395"/>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4" name="AutoShape 9">
            <a:extLst>
              <a:ext uri="{FF2B5EF4-FFF2-40B4-BE49-F238E27FC236}">
                <a16:creationId xmlns:a16="http://schemas.microsoft.com/office/drawing/2014/main" id="{872DDE59-7A6B-44BD-95AA-F8CE23C10131}"/>
              </a:ext>
            </a:extLst>
          </p:cNvPr>
          <p:cNvSpPr>
            <a:spLocks noChangeArrowheads="1"/>
          </p:cNvSpPr>
          <p:nvPr/>
        </p:nvSpPr>
        <p:spPr bwMode="auto">
          <a:xfrm>
            <a:off x="2057400" y="4614300"/>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6" name="文字方塊 25">
            <a:extLst>
              <a:ext uri="{FF2B5EF4-FFF2-40B4-BE49-F238E27FC236}">
                <a16:creationId xmlns:a16="http://schemas.microsoft.com/office/drawing/2014/main" id="{39B3DC20-BC72-4350-BF65-52D4F85E617F}"/>
              </a:ext>
            </a:extLst>
          </p:cNvPr>
          <p:cNvSpPr txBox="1"/>
          <p:nvPr/>
        </p:nvSpPr>
        <p:spPr>
          <a:xfrm>
            <a:off x="2905152" y="4191000"/>
            <a:ext cx="2713614"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Governing equation</a:t>
            </a:r>
            <a:endParaRPr kumimoji="0" lang="zh-TW" altLang="en-US" sz="2400" dirty="0">
              <a:solidFill>
                <a:prstClr val="black"/>
              </a:solidFill>
              <a:latin typeface="Times New Roman"/>
              <a:ea typeface="標楷體"/>
            </a:endParaRPr>
          </a:p>
        </p:txBody>
      </p:sp>
      <p:graphicFrame>
        <p:nvGraphicFramePr>
          <p:cNvPr id="27" name="Object 76">
            <a:extLst>
              <a:ext uri="{FF2B5EF4-FFF2-40B4-BE49-F238E27FC236}">
                <a16:creationId xmlns:a16="http://schemas.microsoft.com/office/drawing/2014/main" id="{CB75533E-5994-433D-8F3D-01CC624FC4BD}"/>
              </a:ext>
            </a:extLst>
          </p:cNvPr>
          <p:cNvGraphicFramePr>
            <a:graphicFrameLocks noChangeAspect="1"/>
          </p:cNvGraphicFramePr>
          <p:nvPr>
            <p:extLst>
              <p:ext uri="{D42A27DB-BD31-4B8C-83A1-F6EECF244321}">
                <p14:modId xmlns:p14="http://schemas.microsoft.com/office/powerpoint/2010/main" val="1604001824"/>
              </p:ext>
            </p:extLst>
          </p:nvPr>
        </p:nvGraphicFramePr>
        <p:xfrm>
          <a:off x="5521667" y="5547661"/>
          <a:ext cx="1876425" cy="471487"/>
        </p:xfrm>
        <a:graphic>
          <a:graphicData uri="http://schemas.openxmlformats.org/presentationml/2006/ole">
            <mc:AlternateContent xmlns:mc="http://schemas.openxmlformats.org/markup-compatibility/2006">
              <mc:Choice xmlns:v="urn:schemas-microsoft-com:vml" Requires="v">
                <p:oleObj spid="_x0000_s27921" name="Equation" r:id="rId21" imgW="1562040" imgH="393480" progId="Equation.DSMT4">
                  <p:embed/>
                </p:oleObj>
              </mc:Choice>
              <mc:Fallback>
                <p:oleObj name="Equation" r:id="rId21" imgW="1562040" imgH="393480" progId="Equation.DSMT4">
                  <p:embed/>
                  <p:pic>
                    <p:nvPicPr>
                      <p:cNvPr id="28"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22"/>
                      <a:srcRect/>
                      <a:stretch>
                        <a:fillRect/>
                      </a:stretch>
                    </p:blipFill>
                    <p:spPr bwMode="auto">
                      <a:xfrm>
                        <a:off x="5521667" y="5547661"/>
                        <a:ext cx="1876425" cy="471487"/>
                      </a:xfrm>
                      <a:prstGeom prst="rect">
                        <a:avLst/>
                      </a:prstGeom>
                      <a:noFill/>
                      <a:ln>
                        <a:noFill/>
                      </a:ln>
                      <a:extLst/>
                    </p:spPr>
                  </p:pic>
                </p:oleObj>
              </mc:Fallback>
            </mc:AlternateContent>
          </a:graphicData>
        </a:graphic>
      </p:graphicFrame>
      <p:graphicFrame>
        <p:nvGraphicFramePr>
          <p:cNvPr id="31" name="Object 76">
            <a:extLst>
              <a:ext uri="{FF2B5EF4-FFF2-40B4-BE49-F238E27FC236}">
                <a16:creationId xmlns:a16="http://schemas.microsoft.com/office/drawing/2014/main" id="{F36A79B7-34D5-4C26-B5EE-FDE12FCDAEB2}"/>
              </a:ext>
            </a:extLst>
          </p:cNvPr>
          <p:cNvGraphicFramePr>
            <a:graphicFrameLocks noChangeAspect="1"/>
          </p:cNvGraphicFramePr>
          <p:nvPr>
            <p:extLst>
              <p:ext uri="{D42A27DB-BD31-4B8C-83A1-F6EECF244321}">
                <p14:modId xmlns:p14="http://schemas.microsoft.com/office/powerpoint/2010/main" val="1849304996"/>
              </p:ext>
            </p:extLst>
          </p:nvPr>
        </p:nvGraphicFramePr>
        <p:xfrm>
          <a:off x="6666701" y="1264870"/>
          <a:ext cx="731838" cy="244475"/>
        </p:xfrm>
        <a:graphic>
          <a:graphicData uri="http://schemas.openxmlformats.org/presentationml/2006/ole">
            <mc:AlternateContent xmlns:mc="http://schemas.openxmlformats.org/markup-compatibility/2006">
              <mc:Choice xmlns:v="urn:schemas-microsoft-com:vml" Requires="v">
                <p:oleObj spid="_x0000_s27922" name="Equation" r:id="rId23" imgW="609480" imgH="203040" progId="Equation.DSMT4">
                  <p:embed/>
                </p:oleObj>
              </mc:Choice>
              <mc:Fallback>
                <p:oleObj name="Equation" r:id="rId23" imgW="609480" imgH="203040" progId="Equation.DSMT4">
                  <p:embed/>
                  <p:pic>
                    <p:nvPicPr>
                      <p:cNvPr id="14" name="Object 76">
                        <a:extLst>
                          <a:ext uri="{FF2B5EF4-FFF2-40B4-BE49-F238E27FC236}">
                            <a16:creationId xmlns:a16="http://schemas.microsoft.com/office/drawing/2014/main" id="{C2CC7972-DAB1-48E1-9B05-4828E2EE31CD}"/>
                          </a:ext>
                        </a:extLst>
                      </p:cNvPr>
                      <p:cNvPicPr>
                        <a:picLocks noChangeAspect="1" noChangeArrowheads="1"/>
                      </p:cNvPicPr>
                      <p:nvPr/>
                    </p:nvPicPr>
                    <p:blipFill>
                      <a:blip r:embed="rId24"/>
                      <a:srcRect/>
                      <a:stretch>
                        <a:fillRect/>
                      </a:stretch>
                    </p:blipFill>
                    <p:spPr bwMode="auto">
                      <a:xfrm>
                        <a:off x="6666701" y="1264870"/>
                        <a:ext cx="731838" cy="244475"/>
                      </a:xfrm>
                      <a:prstGeom prst="rect">
                        <a:avLst/>
                      </a:prstGeom>
                      <a:noFill/>
                      <a:ln>
                        <a:noFill/>
                      </a:ln>
                      <a:extLst/>
                    </p:spPr>
                  </p:pic>
                </p:oleObj>
              </mc:Fallback>
            </mc:AlternateContent>
          </a:graphicData>
        </a:graphic>
      </p:graphicFrame>
      <p:graphicFrame>
        <p:nvGraphicFramePr>
          <p:cNvPr id="32" name="Object 76">
            <a:extLst>
              <a:ext uri="{FF2B5EF4-FFF2-40B4-BE49-F238E27FC236}">
                <a16:creationId xmlns:a16="http://schemas.microsoft.com/office/drawing/2014/main" id="{ADE35A2E-58F2-4BF8-BDF3-80A7FC121FBD}"/>
              </a:ext>
            </a:extLst>
          </p:cNvPr>
          <p:cNvGraphicFramePr>
            <a:graphicFrameLocks noChangeAspect="1"/>
          </p:cNvGraphicFramePr>
          <p:nvPr>
            <p:extLst>
              <p:ext uri="{D42A27DB-BD31-4B8C-83A1-F6EECF244321}">
                <p14:modId xmlns:p14="http://schemas.microsoft.com/office/powerpoint/2010/main" val="2310337285"/>
              </p:ext>
            </p:extLst>
          </p:nvPr>
        </p:nvGraphicFramePr>
        <p:xfrm>
          <a:off x="110649" y="5334451"/>
          <a:ext cx="427037" cy="244475"/>
        </p:xfrm>
        <a:graphic>
          <a:graphicData uri="http://schemas.openxmlformats.org/presentationml/2006/ole">
            <mc:AlternateContent xmlns:mc="http://schemas.openxmlformats.org/markup-compatibility/2006">
              <mc:Choice xmlns:v="urn:schemas-microsoft-com:vml" Requires="v">
                <p:oleObj spid="_x0000_s27923" name="Equation" r:id="rId25" imgW="355320" imgH="203040" progId="Equation.DSMT4">
                  <p:embed/>
                </p:oleObj>
              </mc:Choice>
              <mc:Fallback>
                <p:oleObj name="Equation" r:id="rId25" imgW="355320" imgH="203040" progId="Equation.DSMT4">
                  <p:embed/>
                  <p:pic>
                    <p:nvPicPr>
                      <p:cNvPr id="22" name="Object 76">
                        <a:extLst>
                          <a:ext uri="{FF2B5EF4-FFF2-40B4-BE49-F238E27FC236}">
                            <a16:creationId xmlns:a16="http://schemas.microsoft.com/office/drawing/2014/main" id="{ADE35A2E-58F2-4BF8-BDF3-80A7FC121FBD}"/>
                          </a:ext>
                        </a:extLst>
                      </p:cNvPr>
                      <p:cNvPicPr>
                        <a:picLocks noChangeAspect="1" noChangeArrowheads="1"/>
                      </p:cNvPicPr>
                      <p:nvPr/>
                    </p:nvPicPr>
                    <p:blipFill>
                      <a:blip r:embed="rId26"/>
                      <a:srcRect/>
                      <a:stretch>
                        <a:fillRect/>
                      </a:stretch>
                    </p:blipFill>
                    <p:spPr bwMode="auto">
                      <a:xfrm>
                        <a:off x="110649" y="5334451"/>
                        <a:ext cx="427037" cy="244475"/>
                      </a:xfrm>
                      <a:prstGeom prst="rect">
                        <a:avLst/>
                      </a:prstGeom>
                      <a:noFill/>
                      <a:ln>
                        <a:noFill/>
                      </a:ln>
                      <a:extLst/>
                    </p:spPr>
                  </p:pic>
                </p:oleObj>
              </mc:Fallback>
            </mc:AlternateContent>
          </a:graphicData>
        </a:graphic>
      </p:graphicFrame>
      <p:sp>
        <p:nvSpPr>
          <p:cNvPr id="33" name="文字方塊 32">
            <a:extLst>
              <a:ext uri="{FF2B5EF4-FFF2-40B4-BE49-F238E27FC236}">
                <a16:creationId xmlns:a16="http://schemas.microsoft.com/office/drawing/2014/main" id="{0EB7B2E7-9077-357A-F10A-741478D09B68}"/>
              </a:ext>
            </a:extLst>
          </p:cNvPr>
          <p:cNvSpPr txBox="1"/>
          <p:nvPr/>
        </p:nvSpPr>
        <p:spPr>
          <a:xfrm>
            <a:off x="457200" y="5238690"/>
            <a:ext cx="2313943" cy="400110"/>
          </a:xfrm>
          <a:prstGeom prst="rect">
            <a:avLst/>
          </a:prstGeom>
          <a:noFill/>
        </p:spPr>
        <p:txBody>
          <a:bodyPr wrap="square" rtlCol="0">
            <a:spAutoFit/>
          </a:bodyPr>
          <a:lstStyle/>
          <a:p>
            <a:pPr eaLnBrk="1" fontAlgn="auto" hangingPunct="1">
              <a:spcBef>
                <a:spcPts val="0"/>
              </a:spcBef>
              <a:spcAft>
                <a:spcPts val="0"/>
              </a:spcAft>
            </a:pPr>
            <a:r>
              <a:rPr kumimoji="0" lang="en-US" altLang="zh-TW" sz="2000" dirty="0">
                <a:solidFill>
                  <a:prstClr val="black"/>
                </a:solidFill>
                <a:latin typeface="Times New Roman"/>
                <a:ea typeface="標楷體"/>
              </a:rPr>
              <a:t>is the stress function</a:t>
            </a:r>
          </a:p>
        </p:txBody>
      </p:sp>
    </p:spTree>
    <p:extLst>
      <p:ext uri="{BB962C8B-B14F-4D97-AF65-F5344CB8AC3E}">
        <p14:creationId xmlns:p14="http://schemas.microsoft.com/office/powerpoint/2010/main" val="266895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FF0000"/>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86316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34D2F745-7464-4EFC-AEB7-7BC053032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17" y="878744"/>
            <a:ext cx="2298492" cy="2240595"/>
          </a:xfrm>
          <a:prstGeom prst="rect">
            <a:avLst/>
          </a:prstGeom>
        </p:spPr>
      </p:pic>
      <p:sp>
        <p:nvSpPr>
          <p:cNvPr id="9219" name="日期版面配置區 3">
            <a:extLst>
              <a:ext uri="{FF2B5EF4-FFF2-40B4-BE49-F238E27FC236}">
                <a16:creationId xmlns:a16="http://schemas.microsoft.com/office/drawing/2014/main" id="{677E95CE-FA31-40EB-969B-287386069ABA}"/>
              </a:ext>
            </a:extLst>
          </p:cNvPr>
          <p:cNvSpPr>
            <a:spLocks noGrp="1"/>
          </p:cNvSpPr>
          <p:nvPr>
            <p:ph type="dt" sz="quarter" idx="10"/>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r>
              <a:rPr kumimoji="0" lang="en-US" altLang="zh-TW">
                <a:latin typeface="Comic Sans MS" panose="030F0702030302020204" pitchFamily="66" charset="0"/>
              </a:rPr>
              <a:t>2024/07/24</a:t>
            </a:r>
          </a:p>
        </p:txBody>
      </p:sp>
      <p:sp>
        <p:nvSpPr>
          <p:cNvPr id="37" name="文字方塊 36">
            <a:extLst>
              <a:ext uri="{FF2B5EF4-FFF2-40B4-BE49-F238E27FC236}">
                <a16:creationId xmlns:a16="http://schemas.microsoft.com/office/drawing/2014/main" id="{9840C8FD-BADE-4930-8A86-992EECF7DEDC}"/>
              </a:ext>
            </a:extLst>
          </p:cNvPr>
          <p:cNvSpPr txBox="1">
            <a:spLocks noRot="1" noChangeAspect="1" noMove="1" noResize="1" noEditPoints="1" noAdjustHandles="1" noChangeArrowheads="1" noChangeShapeType="1" noTextEdit="1"/>
          </p:cNvSpPr>
          <p:nvPr/>
        </p:nvSpPr>
        <p:spPr>
          <a:xfrm>
            <a:off x="50197" y="3439309"/>
            <a:ext cx="5706141" cy="658706"/>
          </a:xfrm>
          <a:prstGeom prst="rect">
            <a:avLst/>
          </a:prstGeom>
          <a:blipFill>
            <a:blip r:embed="rId3"/>
            <a:stretch>
              <a:fillRect/>
            </a:stretch>
          </a:blipFill>
          <a:ln w="38100">
            <a:solidFill>
              <a:srgbClr val="FF0000"/>
            </a:solidFill>
          </a:ln>
        </p:spPr>
        <p:txBody>
          <a:bodyPr/>
          <a:lstStyle/>
          <a:p>
            <a:r>
              <a:rPr lang="zh-TW" altLang="en-US">
                <a:noFill/>
              </a:rPr>
              <a:t> </a:t>
            </a:r>
          </a:p>
        </p:txBody>
      </p:sp>
      <p:sp>
        <p:nvSpPr>
          <p:cNvPr id="9221" name="文字方塊 37">
            <a:extLst>
              <a:ext uri="{FF2B5EF4-FFF2-40B4-BE49-F238E27FC236}">
                <a16:creationId xmlns:a16="http://schemas.microsoft.com/office/drawing/2014/main" id="{89CA1E27-FAC7-4D4C-A348-9F1BE1E0CB7E}"/>
              </a:ext>
            </a:extLst>
          </p:cNvPr>
          <p:cNvSpPr txBox="1">
            <a:spLocks noChangeArrowheads="1"/>
          </p:cNvSpPr>
          <p:nvPr/>
        </p:nvSpPr>
        <p:spPr bwMode="auto">
          <a:xfrm>
            <a:off x="-20638" y="4102100"/>
            <a:ext cx="29337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a:solidFill>
                  <a:srgbClr val="000000"/>
                </a:solidFill>
                <a:latin typeface="Times New Roman" panose="02020603050405020304" pitchFamily="18" charset="0"/>
                <a:ea typeface="標楷體" panose="03000509000000000000" pitchFamily="65" charset="-120"/>
              </a:rPr>
              <a:t>in the complementary domain</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9222" name="文字方塊 38">
            <a:extLst>
              <a:ext uri="{FF2B5EF4-FFF2-40B4-BE49-F238E27FC236}">
                <a16:creationId xmlns:a16="http://schemas.microsoft.com/office/drawing/2014/main" id="{99F23872-A231-4126-BD1D-5F680606F6DD}"/>
              </a:ext>
            </a:extLst>
          </p:cNvPr>
          <p:cNvSpPr txBox="1">
            <a:spLocks noChangeArrowheads="1"/>
          </p:cNvSpPr>
          <p:nvPr/>
        </p:nvSpPr>
        <p:spPr bwMode="auto">
          <a:xfrm>
            <a:off x="49213" y="3106738"/>
            <a:ext cx="1458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a:solidFill>
                  <a:srgbClr val="000000"/>
                </a:solidFill>
                <a:latin typeface="Times New Roman" panose="02020603050405020304" pitchFamily="18" charset="0"/>
                <a:ea typeface="標楷體" panose="03000509000000000000" pitchFamily="65" charset="-120"/>
              </a:rPr>
              <a:t>in the domain</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40" name="文字方塊 39">
            <a:extLst>
              <a:ext uri="{FF2B5EF4-FFF2-40B4-BE49-F238E27FC236}">
                <a16:creationId xmlns:a16="http://schemas.microsoft.com/office/drawing/2014/main" id="{369BCB2B-9856-4B52-B097-4CAD7A1913B2}"/>
              </a:ext>
            </a:extLst>
          </p:cNvPr>
          <p:cNvSpPr txBox="1">
            <a:spLocks noRot="1" noChangeAspect="1" noMove="1" noResize="1" noEditPoints="1" noAdjustHandles="1" noChangeArrowheads="1" noChangeShapeType="1" noTextEdit="1"/>
          </p:cNvSpPr>
          <p:nvPr/>
        </p:nvSpPr>
        <p:spPr>
          <a:xfrm>
            <a:off x="50195" y="4451073"/>
            <a:ext cx="5568832" cy="658706"/>
          </a:xfrm>
          <a:prstGeom prst="rect">
            <a:avLst/>
          </a:prstGeom>
          <a:blipFill>
            <a:blip r:embed="rId4"/>
            <a:stretch>
              <a:fillRect/>
            </a:stretch>
          </a:blipFill>
          <a:ln w="38100">
            <a:solidFill>
              <a:srgbClr val="92D050"/>
            </a:solidFill>
          </a:ln>
        </p:spPr>
        <p:txBody>
          <a:bodyPr/>
          <a:lstStyle/>
          <a:p>
            <a:r>
              <a:rPr lang="zh-TW" altLang="en-US">
                <a:noFill/>
              </a:rPr>
              <a:t> </a:t>
            </a:r>
          </a:p>
        </p:txBody>
      </p:sp>
      <p:sp>
        <p:nvSpPr>
          <p:cNvPr id="9224" name="文字方塊 40">
            <a:extLst>
              <a:ext uri="{FF2B5EF4-FFF2-40B4-BE49-F238E27FC236}">
                <a16:creationId xmlns:a16="http://schemas.microsoft.com/office/drawing/2014/main" id="{932033C2-5C14-4707-B705-6F1C79A2FD20}"/>
              </a:ext>
            </a:extLst>
          </p:cNvPr>
          <p:cNvSpPr txBox="1">
            <a:spLocks noChangeArrowheads="1"/>
          </p:cNvSpPr>
          <p:nvPr/>
        </p:nvSpPr>
        <p:spPr bwMode="auto">
          <a:xfrm>
            <a:off x="50800" y="5083175"/>
            <a:ext cx="211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a:solidFill>
                  <a:srgbClr val="000000"/>
                </a:solidFill>
                <a:latin typeface="Times New Roman" panose="02020603050405020304" pitchFamily="18" charset="0"/>
                <a:ea typeface="標楷體" panose="03000509000000000000" pitchFamily="65" charset="-120"/>
              </a:rPr>
              <a:t>on the boundary</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42" name="文字方塊 41">
            <a:extLst>
              <a:ext uri="{FF2B5EF4-FFF2-40B4-BE49-F238E27FC236}">
                <a16:creationId xmlns:a16="http://schemas.microsoft.com/office/drawing/2014/main" id="{7E625D04-8ED0-46F9-9635-3C5F5D469D35}"/>
              </a:ext>
            </a:extLst>
          </p:cNvPr>
          <p:cNvSpPr txBox="1">
            <a:spLocks noRot="1" noChangeAspect="1" noMove="1" noResize="1" noEditPoints="1" noAdjustHandles="1" noChangeArrowheads="1" noChangeShapeType="1" noTextEdit="1"/>
          </p:cNvSpPr>
          <p:nvPr/>
        </p:nvSpPr>
        <p:spPr>
          <a:xfrm>
            <a:off x="50195" y="5453161"/>
            <a:ext cx="7703134" cy="737894"/>
          </a:xfrm>
          <a:prstGeom prst="rect">
            <a:avLst/>
          </a:prstGeom>
          <a:blipFill>
            <a:blip r:embed="rId5"/>
            <a:stretch>
              <a:fillRect/>
            </a:stretch>
          </a:blipFill>
          <a:ln w="38100">
            <a:solidFill>
              <a:srgbClr val="0000FF"/>
            </a:solidFill>
          </a:ln>
        </p:spPr>
        <p:txBody>
          <a:bodyPr/>
          <a:lstStyle/>
          <a:p>
            <a:r>
              <a:rPr lang="zh-TW" altLang="en-US">
                <a:noFill/>
              </a:rPr>
              <a:t> </a:t>
            </a:r>
          </a:p>
        </p:txBody>
      </p:sp>
      <p:sp>
        <p:nvSpPr>
          <p:cNvPr id="43" name="文字方塊 42">
            <a:extLst>
              <a:ext uri="{FF2B5EF4-FFF2-40B4-BE49-F238E27FC236}">
                <a16:creationId xmlns:a16="http://schemas.microsoft.com/office/drawing/2014/main" id="{A45F2754-558E-4DBA-8B72-09158A054413}"/>
              </a:ext>
            </a:extLst>
          </p:cNvPr>
          <p:cNvSpPr txBox="1">
            <a:spLocks noRot="1" noChangeAspect="1" noMove="1" noResize="1" noEditPoints="1" noAdjustHandles="1" noChangeArrowheads="1" noChangeShapeType="1" noTextEdit="1"/>
          </p:cNvSpPr>
          <p:nvPr/>
        </p:nvSpPr>
        <p:spPr>
          <a:xfrm>
            <a:off x="3748799" y="1830719"/>
            <a:ext cx="2112246" cy="744243"/>
          </a:xfrm>
          <a:prstGeom prst="rect">
            <a:avLst/>
          </a:prstGeom>
          <a:blipFill>
            <a:blip r:embed="rId6"/>
            <a:stretch>
              <a:fillRect/>
            </a:stretch>
          </a:blipFill>
          <a:ln w="19050">
            <a:solidFill>
              <a:srgbClr val="00B0F0"/>
            </a:solidFill>
          </a:ln>
        </p:spPr>
        <p:txBody>
          <a:bodyPr/>
          <a:lstStyle/>
          <a:p>
            <a:r>
              <a:rPr lang="zh-TW" altLang="en-US">
                <a:noFill/>
              </a:rPr>
              <a:t> </a:t>
            </a:r>
          </a:p>
        </p:txBody>
      </p:sp>
      <p:sp>
        <p:nvSpPr>
          <p:cNvPr id="44" name="文字方塊 43">
            <a:extLst>
              <a:ext uri="{FF2B5EF4-FFF2-40B4-BE49-F238E27FC236}">
                <a16:creationId xmlns:a16="http://schemas.microsoft.com/office/drawing/2014/main" id="{008A9E70-166D-42A8-B787-4B66B9FB09D0}"/>
              </a:ext>
            </a:extLst>
          </p:cNvPr>
          <p:cNvSpPr txBox="1">
            <a:spLocks noRot="1" noChangeAspect="1" noMove="1" noResize="1" noEditPoints="1" noAdjustHandles="1" noChangeArrowheads="1" noChangeShapeType="1" noTextEdit="1"/>
          </p:cNvSpPr>
          <p:nvPr/>
        </p:nvSpPr>
        <p:spPr>
          <a:xfrm>
            <a:off x="3748799" y="1160214"/>
            <a:ext cx="2112246" cy="670505"/>
          </a:xfrm>
          <a:prstGeom prst="rect">
            <a:avLst/>
          </a:prstGeom>
          <a:blipFill>
            <a:blip r:embed="rId7"/>
            <a:stretch>
              <a:fillRect/>
            </a:stretch>
          </a:blipFill>
          <a:ln w="19050">
            <a:solidFill>
              <a:srgbClr val="00B0F0"/>
            </a:solidFill>
          </a:ln>
        </p:spPr>
        <p:txBody>
          <a:bodyPr/>
          <a:lstStyle/>
          <a:p>
            <a:r>
              <a:rPr lang="zh-TW" altLang="en-US">
                <a:noFill/>
              </a:rPr>
              <a:t> </a:t>
            </a:r>
          </a:p>
        </p:txBody>
      </p:sp>
      <p:sp>
        <p:nvSpPr>
          <p:cNvPr id="45" name="矩形 44">
            <a:extLst>
              <a:ext uri="{FF2B5EF4-FFF2-40B4-BE49-F238E27FC236}">
                <a16:creationId xmlns:a16="http://schemas.microsoft.com/office/drawing/2014/main" id="{FF753658-7E94-48BF-8305-71625C62E48A}"/>
              </a:ext>
            </a:extLst>
          </p:cNvPr>
          <p:cNvSpPr>
            <a:spLocks noRot="1" noChangeAspect="1" noMove="1" noResize="1" noEditPoints="1" noAdjustHandles="1" noChangeArrowheads="1" noChangeShapeType="1" noTextEdit="1"/>
          </p:cNvSpPr>
          <p:nvPr/>
        </p:nvSpPr>
        <p:spPr>
          <a:xfrm>
            <a:off x="3748799" y="2574962"/>
            <a:ext cx="2112246" cy="744243"/>
          </a:xfrm>
          <a:prstGeom prst="rect">
            <a:avLst/>
          </a:prstGeom>
          <a:blipFill>
            <a:blip r:embed="rId8"/>
            <a:stretch>
              <a:fillRect/>
            </a:stretch>
          </a:blipFill>
          <a:ln w="19050">
            <a:solidFill>
              <a:srgbClr val="00B0F0"/>
            </a:solidFill>
          </a:ln>
        </p:spPr>
        <p:txBody>
          <a:bodyPr/>
          <a:lstStyle/>
          <a:p>
            <a:r>
              <a:rPr lang="zh-TW" altLang="en-US">
                <a:noFill/>
              </a:rPr>
              <a:t> </a:t>
            </a:r>
          </a:p>
        </p:txBody>
      </p:sp>
      <p:sp>
        <p:nvSpPr>
          <p:cNvPr id="46" name="文字方塊 45">
            <a:extLst>
              <a:ext uri="{FF2B5EF4-FFF2-40B4-BE49-F238E27FC236}">
                <a16:creationId xmlns:a16="http://schemas.microsoft.com/office/drawing/2014/main" id="{96AA1148-5226-43C2-83BB-4200B1AA2BF2}"/>
              </a:ext>
            </a:extLst>
          </p:cNvPr>
          <p:cNvSpPr txBox="1"/>
          <p:nvPr/>
        </p:nvSpPr>
        <p:spPr>
          <a:xfrm>
            <a:off x="6611938" y="431800"/>
            <a:ext cx="2070100" cy="708025"/>
          </a:xfrm>
          <a:prstGeom prst="rect">
            <a:avLst/>
          </a:prstGeom>
          <a:noFill/>
        </p:spPr>
        <p:txBody>
          <a:bodyPr wrap="none">
            <a:spAutoFit/>
          </a:bodyPr>
          <a:lstStyle/>
          <a:p>
            <a:pPr eaLnBrk="1" fontAlgn="auto" hangingPunct="1">
              <a:spcBef>
                <a:spcPts val="0"/>
              </a:spcBef>
              <a:spcAft>
                <a:spcPts val="0"/>
              </a:spcAft>
              <a:defRPr/>
            </a:pPr>
            <a: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Basic solution of </a:t>
            </a:r>
            <a:b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Laplace</a:t>
            </a:r>
            <a:r>
              <a:rPr kumimoji="0" lang="en-US" altLang="zh-TW"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sz="2000" dirty="0">
                <a:solidFill>
                  <a:prstClr val="black"/>
                </a:solidFill>
                <a:latin typeface="+mn-lt"/>
                <a:ea typeface="標楷體" panose="03000509000000000000" pitchFamily="65" charset="-120"/>
                <a:cs typeface="Times New Roman" panose="02020603050405020304" pitchFamily="18" charset="0"/>
              </a:rPr>
              <a:t>equation</a:t>
            </a:r>
            <a:endParaRPr kumimoji="0" lang="zh-TW" altLang="en-US" sz="2000" dirty="0">
              <a:solidFill>
                <a:prstClr val="black"/>
              </a:solidFill>
              <a:latin typeface="+mn-lt"/>
              <a:ea typeface="標楷體" panose="03000509000000000000" pitchFamily="65" charset="-120"/>
            </a:endParaRPr>
          </a:p>
        </p:txBody>
      </p:sp>
      <p:sp>
        <p:nvSpPr>
          <p:cNvPr id="9230" name="文字方塊 46">
            <a:extLst>
              <a:ext uri="{FF2B5EF4-FFF2-40B4-BE49-F238E27FC236}">
                <a16:creationId xmlns:a16="http://schemas.microsoft.com/office/drawing/2014/main" id="{51E42C14-BCE1-4136-B11C-723D15221059}"/>
              </a:ext>
            </a:extLst>
          </p:cNvPr>
          <p:cNvSpPr txBox="1">
            <a:spLocks noChangeArrowheads="1"/>
          </p:cNvSpPr>
          <p:nvPr/>
        </p:nvSpPr>
        <p:spPr bwMode="auto">
          <a:xfrm>
            <a:off x="0" y="3175"/>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sz="3600" dirty="0">
                <a:solidFill>
                  <a:srgbClr val="000000"/>
                </a:solidFill>
                <a:latin typeface="Times New Roman" panose="02020603050405020304" pitchFamily="18" charset="0"/>
                <a:ea typeface="標楷體" panose="03000509000000000000" pitchFamily="65" charset="-120"/>
              </a:rPr>
              <a:t>Boundary integral equation</a:t>
            </a:r>
            <a:endParaRPr kumimoji="0" lang="zh-TW" altLang="en-US" sz="3600" dirty="0">
              <a:solidFill>
                <a:srgbClr val="000000"/>
              </a:solidFill>
              <a:latin typeface="Times New Roman" panose="02020603050405020304" pitchFamily="18" charset="0"/>
              <a:ea typeface="標楷體" panose="03000509000000000000" pitchFamily="65" charset="-120"/>
            </a:endParaRPr>
          </a:p>
        </p:txBody>
      </p:sp>
      <p:sp>
        <p:nvSpPr>
          <p:cNvPr id="48" name="矩形 47">
            <a:extLst>
              <a:ext uri="{FF2B5EF4-FFF2-40B4-BE49-F238E27FC236}">
                <a16:creationId xmlns:a16="http://schemas.microsoft.com/office/drawing/2014/main" id="{659FD174-086A-469D-8A9C-405675434EDF}"/>
              </a:ext>
            </a:extLst>
          </p:cNvPr>
          <p:cNvSpPr>
            <a:spLocks noRot="1" noChangeAspect="1" noMove="1" noResize="1" noEditPoints="1" noAdjustHandles="1" noChangeArrowheads="1" noChangeShapeType="1" noTextEdit="1"/>
          </p:cNvSpPr>
          <p:nvPr/>
        </p:nvSpPr>
        <p:spPr>
          <a:xfrm>
            <a:off x="5868403" y="1160212"/>
            <a:ext cx="1806022" cy="670504"/>
          </a:xfrm>
          <a:prstGeom prst="rect">
            <a:avLst/>
          </a:prstGeom>
          <a:blipFill>
            <a:blip r:embed="rId9"/>
            <a:stretch>
              <a:fillRect/>
            </a:stretch>
          </a:blipFill>
          <a:ln w="19050">
            <a:solidFill>
              <a:srgbClr val="00B0F0"/>
            </a:solidFill>
          </a:ln>
        </p:spPr>
        <p:txBody>
          <a:bodyPr/>
          <a:lstStyle/>
          <a:p>
            <a:r>
              <a:rPr lang="zh-TW" altLang="en-US">
                <a:noFill/>
              </a:rPr>
              <a:t> </a:t>
            </a:r>
          </a:p>
        </p:txBody>
      </p:sp>
      <p:sp>
        <p:nvSpPr>
          <p:cNvPr id="49" name="矩形 48">
            <a:extLst>
              <a:ext uri="{FF2B5EF4-FFF2-40B4-BE49-F238E27FC236}">
                <a16:creationId xmlns:a16="http://schemas.microsoft.com/office/drawing/2014/main" id="{CA723433-5162-4A04-B83A-3FE3094992AF}"/>
              </a:ext>
            </a:extLst>
          </p:cNvPr>
          <p:cNvSpPr>
            <a:spLocks noRot="1" noChangeAspect="1" noMove="1" noResize="1" noEditPoints="1" noAdjustHandles="1" noChangeArrowheads="1" noChangeShapeType="1" noTextEdit="1"/>
          </p:cNvSpPr>
          <p:nvPr/>
        </p:nvSpPr>
        <p:spPr>
          <a:xfrm>
            <a:off x="3763278" y="630714"/>
            <a:ext cx="2791148" cy="529184"/>
          </a:xfrm>
          <a:prstGeom prst="rect">
            <a:avLst/>
          </a:prstGeom>
          <a:blipFill>
            <a:blip r:embed="rId10"/>
            <a:stretch>
              <a:fillRect/>
            </a:stretch>
          </a:blipFill>
          <a:ln w="19050">
            <a:solidFill>
              <a:srgbClr val="00B0F0"/>
            </a:solidFill>
          </a:ln>
        </p:spPr>
        <p:txBody>
          <a:bodyPr/>
          <a:lstStyle/>
          <a:p>
            <a:r>
              <a:rPr lang="zh-TW" altLang="en-US">
                <a:noFill/>
              </a:rPr>
              <a:t> </a:t>
            </a:r>
          </a:p>
        </p:txBody>
      </p:sp>
      <p:sp>
        <p:nvSpPr>
          <p:cNvPr id="58" name="橢圓 57">
            <a:extLst>
              <a:ext uri="{FF2B5EF4-FFF2-40B4-BE49-F238E27FC236}">
                <a16:creationId xmlns:a16="http://schemas.microsoft.com/office/drawing/2014/main" id="{9F240236-4A19-417C-B2A6-33B434D39AA7}"/>
              </a:ext>
            </a:extLst>
          </p:cNvPr>
          <p:cNvSpPr/>
          <p:nvPr/>
        </p:nvSpPr>
        <p:spPr>
          <a:xfrm>
            <a:off x="2801418" y="1375212"/>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a:extLst>
              <a:ext uri="{FF2B5EF4-FFF2-40B4-BE49-F238E27FC236}">
                <a16:creationId xmlns:a16="http://schemas.microsoft.com/office/drawing/2014/main" id="{9036760B-594F-4DA3-A760-4FBDDAA6CC41}"/>
              </a:ext>
            </a:extLst>
          </p:cNvPr>
          <p:cNvSpPr/>
          <p:nvPr/>
        </p:nvSpPr>
        <p:spPr>
          <a:xfrm>
            <a:off x="1145512" y="2242906"/>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a:extLst>
              <a:ext uri="{FF2B5EF4-FFF2-40B4-BE49-F238E27FC236}">
                <a16:creationId xmlns:a16="http://schemas.microsoft.com/office/drawing/2014/main" id="{98B51E35-9ACB-46C7-A300-F18ECB17D45A}"/>
              </a:ext>
            </a:extLst>
          </p:cNvPr>
          <p:cNvSpPr/>
          <p:nvPr/>
        </p:nvSpPr>
        <p:spPr>
          <a:xfrm>
            <a:off x="2857822" y="911413"/>
            <a:ext cx="107950" cy="10795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242" name="圖片 2">
            <a:extLst>
              <a:ext uri="{FF2B5EF4-FFF2-40B4-BE49-F238E27FC236}">
                <a16:creationId xmlns:a16="http://schemas.microsoft.com/office/drawing/2014/main" id="{B749C385-47B4-4EB2-81DF-A0B0E5810D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149475"/>
            <a:ext cx="26860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圖片 4">
            <a:extLst>
              <a:ext uri="{FF2B5EF4-FFF2-40B4-BE49-F238E27FC236}">
                <a16:creationId xmlns:a16="http://schemas.microsoft.com/office/drawing/2014/main" id="{5FAFAF8C-19FB-44CF-8208-3B752313C1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0300" y="3825875"/>
            <a:ext cx="25654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657225DA-3429-4609-9FA0-E773AE11A143}"/>
              </a:ext>
            </a:extLst>
          </p:cNvPr>
          <p:cNvSpPr>
            <a:spLocks noGrp="1"/>
          </p:cNvSpPr>
          <p:nvPr>
            <p:ph type="dt" sz="half" idx="10"/>
          </p:nvPr>
        </p:nvSpPr>
        <p:spPr/>
        <p:txBody>
          <a:bodyPr/>
          <a:lstStyle/>
          <a:p>
            <a:pPr>
              <a:defRPr/>
            </a:pPr>
            <a:r>
              <a:rPr lang="en-US" altLang="zh-TW"/>
              <a:t>2024/07/24</a:t>
            </a:r>
            <a:endParaRPr lang="en-US" altLang="zh-TW" dirty="0"/>
          </a:p>
        </p:txBody>
      </p:sp>
      <p:grpSp>
        <p:nvGrpSpPr>
          <p:cNvPr id="5" name="Group 138">
            <a:extLst>
              <a:ext uri="{FF2B5EF4-FFF2-40B4-BE49-F238E27FC236}">
                <a16:creationId xmlns:a16="http://schemas.microsoft.com/office/drawing/2014/main" id="{0B6B97C6-21B5-4853-8484-CBCC57C5A630}"/>
              </a:ext>
            </a:extLst>
          </p:cNvPr>
          <p:cNvGrpSpPr>
            <a:grpSpLocks/>
          </p:cNvGrpSpPr>
          <p:nvPr/>
        </p:nvGrpSpPr>
        <p:grpSpPr bwMode="auto">
          <a:xfrm>
            <a:off x="169866" y="4033837"/>
            <a:ext cx="2962275" cy="2017712"/>
            <a:chOff x="567" y="2976"/>
            <a:chExt cx="1723" cy="1271"/>
          </a:xfrm>
        </p:grpSpPr>
        <p:sp>
          <p:nvSpPr>
            <p:cNvPr id="6" name="AutoShape 37">
              <a:extLst>
                <a:ext uri="{FF2B5EF4-FFF2-40B4-BE49-F238E27FC236}">
                  <a16:creationId xmlns:a16="http://schemas.microsoft.com/office/drawing/2014/main" id="{0F96BD91-E930-4405-AF96-C56B38A3BBA4}"/>
                </a:ext>
              </a:extLst>
            </p:cNvPr>
            <p:cNvSpPr>
              <a:spLocks noChangeArrowheads="1"/>
            </p:cNvSpPr>
            <p:nvPr/>
          </p:nvSpPr>
          <p:spPr bwMode="auto">
            <a:xfrm>
              <a:off x="567" y="2976"/>
              <a:ext cx="1723" cy="1271"/>
            </a:xfrm>
            <a:prstGeom prst="wedgeRectCallout">
              <a:avLst>
                <a:gd name="adj1" fmla="val 9722"/>
                <a:gd name="adj2" fmla="val -67625"/>
              </a:avLst>
            </a:prstGeom>
            <a:noFill/>
            <a:ln w="57150">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pSp>
          <p:nvGrpSpPr>
            <p:cNvPr id="7" name="Group 94">
              <a:extLst>
                <a:ext uri="{FF2B5EF4-FFF2-40B4-BE49-F238E27FC236}">
                  <a16:creationId xmlns:a16="http://schemas.microsoft.com/office/drawing/2014/main" id="{C39CB7C0-3AEC-43CF-9BA0-1009A3FF15A4}"/>
                </a:ext>
              </a:extLst>
            </p:cNvPr>
            <p:cNvGrpSpPr>
              <a:grpSpLocks/>
            </p:cNvGrpSpPr>
            <p:nvPr/>
          </p:nvGrpSpPr>
          <p:grpSpPr bwMode="auto">
            <a:xfrm>
              <a:off x="612" y="3475"/>
              <a:ext cx="766" cy="724"/>
              <a:chOff x="1565" y="2750"/>
              <a:chExt cx="766" cy="724"/>
            </a:xfrm>
          </p:grpSpPr>
          <p:grpSp>
            <p:nvGrpSpPr>
              <p:cNvPr id="18" name="Group 95">
                <a:extLst>
                  <a:ext uri="{FF2B5EF4-FFF2-40B4-BE49-F238E27FC236}">
                    <a16:creationId xmlns:a16="http://schemas.microsoft.com/office/drawing/2014/main" id="{3C1F60B5-0109-418E-9413-E34B2E2E3E44}"/>
                  </a:ext>
                </a:extLst>
              </p:cNvPr>
              <p:cNvGrpSpPr>
                <a:grpSpLocks noChangeAspect="1"/>
              </p:cNvGrpSpPr>
              <p:nvPr/>
            </p:nvGrpSpPr>
            <p:grpSpPr bwMode="auto">
              <a:xfrm>
                <a:off x="1565" y="2926"/>
                <a:ext cx="766" cy="548"/>
                <a:chOff x="1111" y="2668"/>
                <a:chExt cx="1381" cy="989"/>
              </a:xfrm>
            </p:grpSpPr>
            <p:sp>
              <p:nvSpPr>
                <p:cNvPr id="21" name="Arc 96">
                  <a:extLst>
                    <a:ext uri="{FF2B5EF4-FFF2-40B4-BE49-F238E27FC236}">
                      <a16:creationId xmlns:a16="http://schemas.microsoft.com/office/drawing/2014/main" id="{838F522F-9D39-4B67-A963-8E62EF120FB4}"/>
                    </a:ext>
                  </a:extLst>
                </p:cNvPr>
                <p:cNvSpPr>
                  <a:spLocks noChangeAspect="1"/>
                </p:cNvSpPr>
                <p:nvPr/>
              </p:nvSpPr>
              <p:spPr bwMode="auto">
                <a:xfrm flipV="1">
                  <a:off x="1111" y="2830"/>
                  <a:ext cx="1381" cy="827"/>
                </a:xfrm>
                <a:custGeom>
                  <a:avLst/>
                  <a:gdLst>
                    <a:gd name="T0" fmla="*/ 1 w 43200"/>
                    <a:gd name="T1" fmla="*/ 0 h 42847"/>
                    <a:gd name="T2" fmla="*/ 1 w 43200"/>
                    <a:gd name="T3" fmla="*/ 0 h 42847"/>
                    <a:gd name="T4" fmla="*/ 1 w 43200"/>
                    <a:gd name="T5" fmla="*/ 0 h 42847"/>
                    <a:gd name="T6" fmla="*/ 0 60000 65536"/>
                    <a:gd name="T7" fmla="*/ 0 60000 65536"/>
                    <a:gd name="T8" fmla="*/ 0 60000 65536"/>
                  </a:gdLst>
                  <a:ahLst/>
                  <a:cxnLst>
                    <a:cxn ang="T6">
                      <a:pos x="T0" y="T1"/>
                    </a:cxn>
                    <a:cxn ang="T7">
                      <a:pos x="T2" y="T3"/>
                    </a:cxn>
                    <a:cxn ang="T8">
                      <a:pos x="T4" y="T5"/>
                    </a:cxn>
                  </a:cxnLst>
                  <a:rect l="0" t="0" r="r" b="b"/>
                  <a:pathLst>
                    <a:path w="43200" h="42847" fill="none"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path>
                    <a:path w="43200" h="42847" stroke="0"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lnTo>
                        <a:pt x="21600" y="21600"/>
                      </a:lnTo>
                      <a:lnTo>
                        <a:pt x="17283" y="42764"/>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2" name="Arc 97">
                  <a:extLst>
                    <a:ext uri="{FF2B5EF4-FFF2-40B4-BE49-F238E27FC236}">
                      <a16:creationId xmlns:a16="http://schemas.microsoft.com/office/drawing/2014/main" id="{98A74C8D-8DB7-4424-801A-9D4ED058C8B0}"/>
                    </a:ext>
                  </a:extLst>
                </p:cNvPr>
                <p:cNvSpPr>
                  <a:spLocks noChangeAspect="1"/>
                </p:cNvSpPr>
                <p:nvPr/>
              </p:nvSpPr>
              <p:spPr bwMode="auto">
                <a:xfrm flipH="1" flipV="1">
                  <a:off x="1656" y="2704"/>
                  <a:ext cx="276" cy="138"/>
                </a:xfrm>
                <a:custGeom>
                  <a:avLst/>
                  <a:gdLst>
                    <a:gd name="T0" fmla="*/ 0 w 43200"/>
                    <a:gd name="T1" fmla="*/ 0 h 24240"/>
                    <a:gd name="T2" fmla="*/ 0 w 43200"/>
                    <a:gd name="T3" fmla="*/ 0 h 24240"/>
                    <a:gd name="T4" fmla="*/ 0 w 43200"/>
                    <a:gd name="T5" fmla="*/ 0 h 24240"/>
                    <a:gd name="T6" fmla="*/ 0 60000 65536"/>
                    <a:gd name="T7" fmla="*/ 0 60000 65536"/>
                    <a:gd name="T8" fmla="*/ 0 60000 65536"/>
                  </a:gdLst>
                  <a:ahLst/>
                  <a:cxnLst>
                    <a:cxn ang="T6">
                      <a:pos x="T0" y="T1"/>
                    </a:cxn>
                    <a:cxn ang="T7">
                      <a:pos x="T2" y="T3"/>
                    </a:cxn>
                    <a:cxn ang="T8">
                      <a:pos x="T4" y="T5"/>
                    </a:cxn>
                  </a:cxnLst>
                  <a:rect l="0" t="0" r="r" b="b"/>
                  <a:pathLst>
                    <a:path w="43200" h="24240" fill="none"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path>
                    <a:path w="43200" h="24240" stroke="0"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lnTo>
                        <a:pt x="21600" y="2640"/>
                      </a:lnTo>
                      <a:lnTo>
                        <a:pt x="43038" y="-1"/>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3" name="Oval 98">
                  <a:extLst>
                    <a:ext uri="{FF2B5EF4-FFF2-40B4-BE49-F238E27FC236}">
                      <a16:creationId xmlns:a16="http://schemas.microsoft.com/office/drawing/2014/main" id="{6DEC6DA5-0E70-4D36-9F66-417C52817E35}"/>
                    </a:ext>
                  </a:extLst>
                </p:cNvPr>
                <p:cNvSpPr>
                  <a:spLocks noChangeAspect="1" noChangeArrowheads="1"/>
                </p:cNvSpPr>
                <p:nvPr/>
              </p:nvSpPr>
              <p:spPr bwMode="auto">
                <a:xfrm>
                  <a:off x="1752" y="2796"/>
                  <a:ext cx="81" cy="8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24" name="Oval 99">
                  <a:extLst>
                    <a:ext uri="{FF2B5EF4-FFF2-40B4-BE49-F238E27FC236}">
                      <a16:creationId xmlns:a16="http://schemas.microsoft.com/office/drawing/2014/main" id="{3E0C9B69-F0C6-4E06-AB68-22123F2331A1}"/>
                    </a:ext>
                  </a:extLst>
                </p:cNvPr>
                <p:cNvSpPr>
                  <a:spLocks noChangeAspect="1" noChangeArrowheads="1"/>
                </p:cNvSpPr>
                <p:nvPr/>
              </p:nvSpPr>
              <p:spPr bwMode="auto">
                <a:xfrm>
                  <a:off x="1710" y="2668"/>
                  <a:ext cx="81" cy="82"/>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sp>
            <p:nvSpPr>
              <p:cNvPr id="19" name="Text Box 100">
                <a:extLst>
                  <a:ext uri="{FF2B5EF4-FFF2-40B4-BE49-F238E27FC236}">
                    <a16:creationId xmlns:a16="http://schemas.microsoft.com/office/drawing/2014/main" id="{4B2B5AB2-DFDC-41E9-8E30-30B8B6A44FC7}"/>
                  </a:ext>
                </a:extLst>
              </p:cNvPr>
              <p:cNvSpPr txBox="1">
                <a:spLocks noChangeAspect="1" noChangeArrowheads="1"/>
              </p:cNvSpPr>
              <p:nvPr/>
            </p:nvSpPr>
            <p:spPr bwMode="auto">
              <a:xfrm>
                <a:off x="1891" y="2987"/>
                <a:ext cx="19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sz="2400" dirty="0">
                    <a:latin typeface="Times New Roman" panose="02020603050405020304" pitchFamily="18" charset="0"/>
                  </a:rPr>
                  <a:t>x</a:t>
                </a:r>
              </a:p>
            </p:txBody>
          </p:sp>
          <p:sp>
            <p:nvSpPr>
              <p:cNvPr id="20" name="Text Box 101">
                <a:extLst>
                  <a:ext uri="{FF2B5EF4-FFF2-40B4-BE49-F238E27FC236}">
                    <a16:creationId xmlns:a16="http://schemas.microsoft.com/office/drawing/2014/main" id="{02F189D5-C5F6-4B39-9E62-6C1EF87ECE52}"/>
                  </a:ext>
                </a:extLst>
              </p:cNvPr>
              <p:cNvSpPr txBox="1">
                <a:spLocks noChangeAspect="1" noChangeArrowheads="1"/>
              </p:cNvSpPr>
              <p:nvPr/>
            </p:nvSpPr>
            <p:spPr bwMode="auto">
              <a:xfrm>
                <a:off x="1756" y="2750"/>
                <a:ext cx="126"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1" hangingPunct="1">
                  <a:defRPr/>
                </a:pPr>
                <a:r>
                  <a:rPr lang="en-US" altLang="zh-TW" sz="2400">
                    <a:solidFill>
                      <a:srgbClr val="FF3300"/>
                    </a:solidFill>
                    <a:latin typeface="Times New Roman" panose="02020603050405020304" pitchFamily="18" charset="0"/>
                  </a:rPr>
                  <a:t>s</a:t>
                </a:r>
              </a:p>
            </p:txBody>
          </p:sp>
        </p:grpSp>
        <p:grpSp>
          <p:nvGrpSpPr>
            <p:cNvPr id="8" name="Group 102">
              <a:extLst>
                <a:ext uri="{FF2B5EF4-FFF2-40B4-BE49-F238E27FC236}">
                  <a16:creationId xmlns:a16="http://schemas.microsoft.com/office/drawing/2014/main" id="{42559B7C-B4BC-4E64-93F0-461F5393CEE4}"/>
                </a:ext>
              </a:extLst>
            </p:cNvPr>
            <p:cNvGrpSpPr>
              <a:grpSpLocks/>
            </p:cNvGrpSpPr>
            <p:nvPr/>
          </p:nvGrpSpPr>
          <p:grpSpPr bwMode="auto">
            <a:xfrm>
              <a:off x="1429" y="3461"/>
              <a:ext cx="816" cy="740"/>
              <a:chOff x="3198" y="2825"/>
              <a:chExt cx="816" cy="740"/>
            </a:xfrm>
          </p:grpSpPr>
          <p:grpSp>
            <p:nvGrpSpPr>
              <p:cNvPr id="11" name="Group 103">
                <a:extLst>
                  <a:ext uri="{FF2B5EF4-FFF2-40B4-BE49-F238E27FC236}">
                    <a16:creationId xmlns:a16="http://schemas.microsoft.com/office/drawing/2014/main" id="{668D58A8-D483-46D4-B6BE-7723B188C36D}"/>
                  </a:ext>
                </a:extLst>
              </p:cNvPr>
              <p:cNvGrpSpPr>
                <a:grpSpLocks noChangeAspect="1"/>
              </p:cNvGrpSpPr>
              <p:nvPr/>
            </p:nvGrpSpPr>
            <p:grpSpPr bwMode="auto">
              <a:xfrm>
                <a:off x="3198" y="3056"/>
                <a:ext cx="816" cy="509"/>
                <a:chOff x="3450" y="2795"/>
                <a:chExt cx="1380" cy="861"/>
              </a:xfrm>
            </p:grpSpPr>
            <p:sp>
              <p:nvSpPr>
                <p:cNvPr id="14" name="Arc 104">
                  <a:extLst>
                    <a:ext uri="{FF2B5EF4-FFF2-40B4-BE49-F238E27FC236}">
                      <a16:creationId xmlns:a16="http://schemas.microsoft.com/office/drawing/2014/main" id="{F991B8A8-2C1F-4C76-A48F-2212A9DD7A73}"/>
                    </a:ext>
                  </a:extLst>
                </p:cNvPr>
                <p:cNvSpPr>
                  <a:spLocks noChangeAspect="1"/>
                </p:cNvSpPr>
                <p:nvPr/>
              </p:nvSpPr>
              <p:spPr bwMode="auto">
                <a:xfrm flipV="1">
                  <a:off x="3450" y="2830"/>
                  <a:ext cx="1380" cy="826"/>
                </a:xfrm>
                <a:custGeom>
                  <a:avLst/>
                  <a:gdLst>
                    <a:gd name="T0" fmla="*/ 1 w 43200"/>
                    <a:gd name="T1" fmla="*/ 0 h 42847"/>
                    <a:gd name="T2" fmla="*/ 1 w 43200"/>
                    <a:gd name="T3" fmla="*/ 0 h 42847"/>
                    <a:gd name="T4" fmla="*/ 1 w 43200"/>
                    <a:gd name="T5" fmla="*/ 0 h 42847"/>
                    <a:gd name="T6" fmla="*/ 0 60000 65536"/>
                    <a:gd name="T7" fmla="*/ 0 60000 65536"/>
                    <a:gd name="T8" fmla="*/ 0 60000 65536"/>
                  </a:gdLst>
                  <a:ahLst/>
                  <a:cxnLst>
                    <a:cxn ang="T6">
                      <a:pos x="T0" y="T1"/>
                    </a:cxn>
                    <a:cxn ang="T7">
                      <a:pos x="T2" y="T3"/>
                    </a:cxn>
                    <a:cxn ang="T8">
                      <a:pos x="T4" y="T5"/>
                    </a:cxn>
                  </a:cxnLst>
                  <a:rect l="0" t="0" r="r" b="b"/>
                  <a:pathLst>
                    <a:path w="43200" h="42847" fill="none"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path>
                    <a:path w="43200" h="42847" stroke="0"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lnTo>
                        <a:pt x="21600" y="21600"/>
                      </a:lnTo>
                      <a:lnTo>
                        <a:pt x="17283" y="42764"/>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 name="Arc 105">
                  <a:extLst>
                    <a:ext uri="{FF2B5EF4-FFF2-40B4-BE49-F238E27FC236}">
                      <a16:creationId xmlns:a16="http://schemas.microsoft.com/office/drawing/2014/main" id="{9A856DB8-6127-4CF7-BDA9-E202CED3EAF7}"/>
                    </a:ext>
                  </a:extLst>
                </p:cNvPr>
                <p:cNvSpPr>
                  <a:spLocks noChangeAspect="1"/>
                </p:cNvSpPr>
                <p:nvPr/>
              </p:nvSpPr>
              <p:spPr bwMode="auto">
                <a:xfrm rot="-10542212" flipH="1" flipV="1">
                  <a:off x="3995" y="2837"/>
                  <a:ext cx="276" cy="138"/>
                </a:xfrm>
                <a:custGeom>
                  <a:avLst/>
                  <a:gdLst>
                    <a:gd name="T0" fmla="*/ 0 w 43200"/>
                    <a:gd name="T1" fmla="*/ 0 h 24240"/>
                    <a:gd name="T2" fmla="*/ 0 w 43200"/>
                    <a:gd name="T3" fmla="*/ 0 h 24240"/>
                    <a:gd name="T4" fmla="*/ 0 w 43200"/>
                    <a:gd name="T5" fmla="*/ 0 h 24240"/>
                    <a:gd name="T6" fmla="*/ 0 60000 65536"/>
                    <a:gd name="T7" fmla="*/ 0 60000 65536"/>
                    <a:gd name="T8" fmla="*/ 0 60000 65536"/>
                  </a:gdLst>
                  <a:ahLst/>
                  <a:cxnLst>
                    <a:cxn ang="T6">
                      <a:pos x="T0" y="T1"/>
                    </a:cxn>
                    <a:cxn ang="T7">
                      <a:pos x="T2" y="T3"/>
                    </a:cxn>
                    <a:cxn ang="T8">
                      <a:pos x="T4" y="T5"/>
                    </a:cxn>
                  </a:cxnLst>
                  <a:rect l="0" t="0" r="r" b="b"/>
                  <a:pathLst>
                    <a:path w="43200" h="24240" fill="none"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path>
                    <a:path w="43200" h="24240" stroke="0"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lnTo>
                        <a:pt x="21600" y="2640"/>
                      </a:lnTo>
                      <a:lnTo>
                        <a:pt x="43038" y="-1"/>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Oval 106">
                  <a:extLst>
                    <a:ext uri="{FF2B5EF4-FFF2-40B4-BE49-F238E27FC236}">
                      <a16:creationId xmlns:a16="http://schemas.microsoft.com/office/drawing/2014/main" id="{D88C0329-2290-46DF-B647-94FFE6C5D0DC}"/>
                    </a:ext>
                  </a:extLst>
                </p:cNvPr>
                <p:cNvSpPr>
                  <a:spLocks noChangeAspect="1" noChangeArrowheads="1"/>
                </p:cNvSpPr>
                <p:nvPr/>
              </p:nvSpPr>
              <p:spPr bwMode="auto">
                <a:xfrm>
                  <a:off x="4091" y="2795"/>
                  <a:ext cx="81" cy="8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7" name="Oval 107">
                  <a:extLst>
                    <a:ext uri="{FF2B5EF4-FFF2-40B4-BE49-F238E27FC236}">
                      <a16:creationId xmlns:a16="http://schemas.microsoft.com/office/drawing/2014/main" id="{B0A8E170-B9ED-4760-8B03-76FC09D4C7DD}"/>
                    </a:ext>
                  </a:extLst>
                </p:cNvPr>
                <p:cNvSpPr>
                  <a:spLocks noChangeAspect="1" noChangeArrowheads="1"/>
                </p:cNvSpPr>
                <p:nvPr/>
              </p:nvSpPr>
              <p:spPr bwMode="auto">
                <a:xfrm>
                  <a:off x="4014" y="2894"/>
                  <a:ext cx="81" cy="82"/>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sp>
            <p:nvSpPr>
              <p:cNvPr id="12" name="Text Box 108">
                <a:extLst>
                  <a:ext uri="{FF2B5EF4-FFF2-40B4-BE49-F238E27FC236}">
                    <a16:creationId xmlns:a16="http://schemas.microsoft.com/office/drawing/2014/main" id="{B88BDF14-4763-4669-BB76-FAC5BCFD24D0}"/>
                  </a:ext>
                </a:extLst>
              </p:cNvPr>
              <p:cNvSpPr txBox="1">
                <a:spLocks noChangeAspect="1" noChangeArrowheads="1"/>
              </p:cNvSpPr>
              <p:nvPr/>
            </p:nvSpPr>
            <p:spPr bwMode="auto">
              <a:xfrm>
                <a:off x="3483" y="2825"/>
                <a:ext cx="19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sz="2400" dirty="0">
                    <a:latin typeface="Times New Roman" panose="02020603050405020304" pitchFamily="18" charset="0"/>
                  </a:rPr>
                  <a:t>x</a:t>
                </a:r>
              </a:p>
            </p:txBody>
          </p:sp>
          <p:sp>
            <p:nvSpPr>
              <p:cNvPr id="13" name="Text Box 109">
                <a:extLst>
                  <a:ext uri="{FF2B5EF4-FFF2-40B4-BE49-F238E27FC236}">
                    <a16:creationId xmlns:a16="http://schemas.microsoft.com/office/drawing/2014/main" id="{1B94A21C-E1EA-4C3A-AFA9-BBF61FEAE6D0}"/>
                  </a:ext>
                </a:extLst>
              </p:cNvPr>
              <p:cNvSpPr txBox="1">
                <a:spLocks noChangeAspect="1" noChangeArrowheads="1"/>
              </p:cNvSpPr>
              <p:nvPr/>
            </p:nvSpPr>
            <p:spPr bwMode="auto">
              <a:xfrm>
                <a:off x="3426" y="3083"/>
                <a:ext cx="13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1" hangingPunct="1">
                  <a:defRPr/>
                </a:pPr>
                <a:r>
                  <a:rPr lang="en-US" altLang="zh-TW" sz="2400">
                    <a:solidFill>
                      <a:srgbClr val="FF3300"/>
                    </a:solidFill>
                    <a:latin typeface="Times New Roman" panose="02020603050405020304" pitchFamily="18" charset="0"/>
                  </a:rPr>
                  <a:t>s</a:t>
                </a:r>
              </a:p>
            </p:txBody>
          </p:sp>
        </p:grpSp>
        <p:sp>
          <p:nvSpPr>
            <p:cNvPr id="9" name="Text Box 129">
              <a:extLst>
                <a:ext uri="{FF2B5EF4-FFF2-40B4-BE49-F238E27FC236}">
                  <a16:creationId xmlns:a16="http://schemas.microsoft.com/office/drawing/2014/main" id="{2373D663-0D49-435A-9353-1F39246C631F}"/>
                </a:ext>
              </a:extLst>
            </p:cNvPr>
            <p:cNvSpPr txBox="1">
              <a:spLocks noChangeArrowheads="1"/>
            </p:cNvSpPr>
            <p:nvPr/>
          </p:nvSpPr>
          <p:spPr bwMode="auto">
            <a:xfrm>
              <a:off x="793" y="2977"/>
              <a:ext cx="122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2000" dirty="0">
                  <a:solidFill>
                    <a:srgbClr val="0070C0"/>
                  </a:solidFill>
                </a:rPr>
                <a:t>CPV (Cauchy)</a:t>
              </a:r>
            </a:p>
          </p:txBody>
        </p:sp>
        <p:graphicFrame>
          <p:nvGraphicFramePr>
            <p:cNvPr id="10" name="Object 137">
              <a:extLst>
                <a:ext uri="{FF2B5EF4-FFF2-40B4-BE49-F238E27FC236}">
                  <a16:creationId xmlns:a16="http://schemas.microsoft.com/office/drawing/2014/main" id="{E3C4DDFC-AF4A-4005-AD83-544AE84E85DF}"/>
                </a:ext>
              </a:extLst>
            </p:cNvPr>
            <p:cNvGraphicFramePr>
              <a:graphicFrameLocks noChangeAspect="1"/>
            </p:cNvGraphicFramePr>
            <p:nvPr/>
          </p:nvGraphicFramePr>
          <p:xfrm>
            <a:off x="837" y="3176"/>
            <a:ext cx="1181" cy="390"/>
          </p:xfrm>
          <a:graphic>
            <a:graphicData uri="http://schemas.openxmlformats.org/presentationml/2006/ole">
              <mc:AlternateContent xmlns:mc="http://schemas.openxmlformats.org/markup-compatibility/2006">
                <mc:Choice xmlns:v="urn:schemas-microsoft-com:vml" Requires="v">
                  <p:oleObj spid="_x0000_s2648" name="Equation" r:id="rId3" imgW="1422400" imgH="469900" progId="Equation.DSMT4">
                    <p:embed/>
                  </p:oleObj>
                </mc:Choice>
                <mc:Fallback>
                  <p:oleObj name="Equation" r:id="rId3" imgW="1422400" imgH="469900" progId="Equation.DSMT4">
                    <p:embed/>
                    <p:pic>
                      <p:nvPicPr>
                        <p:cNvPr id="10" name="Object 137">
                          <a:extLst>
                            <a:ext uri="{FF2B5EF4-FFF2-40B4-BE49-F238E27FC236}">
                              <a16:creationId xmlns:a16="http://schemas.microsoft.com/office/drawing/2014/main" id="{E3C4DDFC-AF4A-4005-AD83-544AE84E8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 y="3176"/>
                          <a:ext cx="1181" cy="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5" name="Group 147">
            <a:extLst>
              <a:ext uri="{FF2B5EF4-FFF2-40B4-BE49-F238E27FC236}">
                <a16:creationId xmlns:a16="http://schemas.microsoft.com/office/drawing/2014/main" id="{96917203-C4C0-46D1-946E-35E5D6C029F9}"/>
              </a:ext>
            </a:extLst>
          </p:cNvPr>
          <p:cNvGrpSpPr>
            <a:grpSpLocks/>
          </p:cNvGrpSpPr>
          <p:nvPr/>
        </p:nvGrpSpPr>
        <p:grpSpPr bwMode="auto">
          <a:xfrm>
            <a:off x="33341" y="1443037"/>
            <a:ext cx="8639175" cy="1223962"/>
            <a:chOff x="488" y="1344"/>
            <a:chExt cx="5023" cy="771"/>
          </a:xfrm>
        </p:grpSpPr>
        <p:sp>
          <p:nvSpPr>
            <p:cNvPr id="26" name="AutoShape 38">
              <a:extLst>
                <a:ext uri="{FF2B5EF4-FFF2-40B4-BE49-F238E27FC236}">
                  <a16:creationId xmlns:a16="http://schemas.microsoft.com/office/drawing/2014/main" id="{FECACF99-18C2-44C4-83EC-9167E910B923}"/>
                </a:ext>
              </a:extLst>
            </p:cNvPr>
            <p:cNvSpPr>
              <a:spLocks noChangeArrowheads="1"/>
            </p:cNvSpPr>
            <p:nvPr/>
          </p:nvSpPr>
          <p:spPr bwMode="auto">
            <a:xfrm>
              <a:off x="1428" y="1344"/>
              <a:ext cx="4083" cy="771"/>
            </a:xfrm>
            <a:prstGeom prst="wedgeRectCallout">
              <a:avLst>
                <a:gd name="adj1" fmla="val -29968"/>
                <a:gd name="adj2" fmla="val 75032"/>
              </a:avLst>
            </a:prstGeom>
            <a:noFill/>
            <a:ln w="57150">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aphicFrame>
          <p:nvGraphicFramePr>
            <p:cNvPr id="27" name="Object 112">
              <a:extLst>
                <a:ext uri="{FF2B5EF4-FFF2-40B4-BE49-F238E27FC236}">
                  <a16:creationId xmlns:a16="http://schemas.microsoft.com/office/drawing/2014/main" id="{B443C959-A6AE-4DB5-8DAC-A0AB01ED2024}"/>
                </a:ext>
              </a:extLst>
            </p:cNvPr>
            <p:cNvGraphicFramePr>
              <a:graphicFrameLocks noChangeAspect="1"/>
            </p:cNvGraphicFramePr>
            <p:nvPr/>
          </p:nvGraphicFramePr>
          <p:xfrm>
            <a:off x="1524" y="1354"/>
            <a:ext cx="3805" cy="398"/>
          </p:xfrm>
          <a:graphic>
            <a:graphicData uri="http://schemas.openxmlformats.org/presentationml/2006/ole">
              <mc:AlternateContent xmlns:mc="http://schemas.openxmlformats.org/markup-compatibility/2006">
                <mc:Choice xmlns:v="urn:schemas-microsoft-com:vml" Requires="v">
                  <p:oleObj spid="_x0000_s2649" name="Equation" r:id="rId5" imgW="4749800" imgH="495300" progId="Equation.DSMT4">
                    <p:embed/>
                  </p:oleObj>
                </mc:Choice>
                <mc:Fallback>
                  <p:oleObj name="Equation" r:id="rId5" imgW="4749800" imgH="495300" progId="Equation.DSMT4">
                    <p:embed/>
                    <p:pic>
                      <p:nvPicPr>
                        <p:cNvPr id="27" name="Object 112">
                          <a:extLst>
                            <a:ext uri="{FF2B5EF4-FFF2-40B4-BE49-F238E27FC236}">
                              <a16:creationId xmlns:a16="http://schemas.microsoft.com/office/drawing/2014/main" id="{B443C959-A6AE-4DB5-8DAC-A0AB01ED2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 y="1354"/>
                          <a:ext cx="3805" cy="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Text Box 135">
              <a:extLst>
                <a:ext uri="{FF2B5EF4-FFF2-40B4-BE49-F238E27FC236}">
                  <a16:creationId xmlns:a16="http://schemas.microsoft.com/office/drawing/2014/main" id="{A76E3C8E-329A-4705-A40D-C72137B21A7B}"/>
                </a:ext>
              </a:extLst>
            </p:cNvPr>
            <p:cNvSpPr txBox="1">
              <a:spLocks noChangeArrowheads="1"/>
            </p:cNvSpPr>
            <p:nvPr/>
          </p:nvSpPr>
          <p:spPr bwMode="auto">
            <a:xfrm>
              <a:off x="488" y="1487"/>
              <a:ext cx="108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solidFill>
                    <a:srgbClr val="00B050"/>
                  </a:solidFill>
                </a:rPr>
                <a:t>(Kisu, 1988)</a:t>
              </a:r>
            </a:p>
          </p:txBody>
        </p:sp>
      </p:grpSp>
      <p:grpSp>
        <p:nvGrpSpPr>
          <p:cNvPr id="29" name="Group 131">
            <a:extLst>
              <a:ext uri="{FF2B5EF4-FFF2-40B4-BE49-F238E27FC236}">
                <a16:creationId xmlns:a16="http://schemas.microsoft.com/office/drawing/2014/main" id="{A10C0014-EC6F-433C-A005-7BDF4B12D1F6}"/>
              </a:ext>
            </a:extLst>
          </p:cNvPr>
          <p:cNvGrpSpPr>
            <a:grpSpLocks/>
          </p:cNvGrpSpPr>
          <p:nvPr/>
        </p:nvGrpSpPr>
        <p:grpSpPr bwMode="auto">
          <a:xfrm>
            <a:off x="3465512" y="3557591"/>
            <a:ext cx="1841500" cy="852487"/>
            <a:chOff x="2598" y="2623"/>
            <a:chExt cx="1116" cy="537"/>
          </a:xfrm>
        </p:grpSpPr>
        <p:sp>
          <p:nvSpPr>
            <p:cNvPr id="30" name="AutoShape 39">
              <a:extLst>
                <a:ext uri="{FF2B5EF4-FFF2-40B4-BE49-F238E27FC236}">
                  <a16:creationId xmlns:a16="http://schemas.microsoft.com/office/drawing/2014/main" id="{71ED82B3-532E-4266-A5AE-BC5B9D33BC45}"/>
                </a:ext>
              </a:extLst>
            </p:cNvPr>
            <p:cNvSpPr>
              <a:spLocks noChangeArrowheads="1"/>
            </p:cNvSpPr>
            <p:nvPr/>
          </p:nvSpPr>
          <p:spPr bwMode="auto">
            <a:xfrm>
              <a:off x="2598" y="2623"/>
              <a:ext cx="1116" cy="537"/>
            </a:xfrm>
            <a:prstGeom prst="wedgeRectCallout">
              <a:avLst>
                <a:gd name="adj1" fmla="val -88528"/>
                <a:gd name="adj2" fmla="val -49398"/>
              </a:avLst>
            </a:prstGeom>
            <a:noFill/>
            <a:ln w="57150">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aphicFrame>
          <p:nvGraphicFramePr>
            <p:cNvPr id="31" name="Object 76">
              <a:extLst>
                <a:ext uri="{FF2B5EF4-FFF2-40B4-BE49-F238E27FC236}">
                  <a16:creationId xmlns:a16="http://schemas.microsoft.com/office/drawing/2014/main" id="{7C5B8FAC-6DE5-4958-A8C9-68D5635227A9}"/>
                </a:ext>
              </a:extLst>
            </p:cNvPr>
            <p:cNvGraphicFramePr>
              <a:graphicFrameLocks noChangeAspect="1"/>
            </p:cNvGraphicFramePr>
            <p:nvPr>
              <p:extLst>
                <p:ext uri="{D42A27DB-BD31-4B8C-83A1-F6EECF244321}">
                  <p14:modId xmlns:p14="http://schemas.microsoft.com/office/powerpoint/2010/main" val="687519477"/>
                </p:ext>
              </p:extLst>
            </p:nvPr>
          </p:nvGraphicFramePr>
          <p:xfrm>
            <a:off x="2745" y="2669"/>
            <a:ext cx="791" cy="420"/>
          </p:xfrm>
          <a:graphic>
            <a:graphicData uri="http://schemas.openxmlformats.org/presentationml/2006/ole">
              <mc:AlternateContent xmlns:mc="http://schemas.openxmlformats.org/markup-compatibility/2006">
                <mc:Choice xmlns:v="urn:schemas-microsoft-com:vml" Requires="v">
                  <p:oleObj spid="_x0000_s2650" name="Equation" r:id="rId7" imgW="812447" imgH="431613" progId="Equation.DSMT4">
                    <p:embed/>
                  </p:oleObj>
                </mc:Choice>
                <mc:Fallback>
                  <p:oleObj name="Equation" r:id="rId7" imgW="812447" imgH="431613" progId="Equation.DSMT4">
                    <p:embed/>
                    <p:pic>
                      <p:nvPicPr>
                        <p:cNvPr id="31" name="Object 76">
                          <a:extLst>
                            <a:ext uri="{FF2B5EF4-FFF2-40B4-BE49-F238E27FC236}">
                              <a16:creationId xmlns:a16="http://schemas.microsoft.com/office/drawing/2014/main" id="{7C5B8FAC-6DE5-4958-A8C9-68D5635227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 y="2669"/>
                          <a:ext cx="791" cy="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2" name="AutoShape 2">
            <a:extLst>
              <a:ext uri="{FF2B5EF4-FFF2-40B4-BE49-F238E27FC236}">
                <a16:creationId xmlns:a16="http://schemas.microsoft.com/office/drawing/2014/main" id="{5066D563-45BF-462E-ACD6-9EE033739658}"/>
              </a:ext>
            </a:extLst>
          </p:cNvPr>
          <p:cNvSpPr txBox="1">
            <a:spLocks noChangeArrowheads="1"/>
          </p:cNvSpPr>
          <p:nvPr/>
        </p:nvSpPr>
        <p:spPr bwMode="auto">
          <a:xfrm>
            <a:off x="-316706" y="-152400"/>
            <a:ext cx="97774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000" baseline="0">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a:defRPr/>
            </a:pPr>
            <a:r>
              <a:rPr lang="en-US" altLang="zh-TW" sz="3200" kern="0" dirty="0">
                <a:cs typeface="Times New Roman" panose="02020603050405020304" pitchFamily="18" charset="0"/>
              </a:rPr>
              <a:t>Who is responsible for the discontinuity of the </a:t>
            </a:r>
          </a:p>
          <a:p>
            <a:pPr>
              <a:defRPr/>
            </a:pPr>
            <a:r>
              <a:rPr lang="en-US" altLang="zh-TW" sz="3200" kern="0" dirty="0">
                <a:cs typeface="Times New Roman" panose="02020603050405020304" pitchFamily="18" charset="0"/>
              </a:rPr>
              <a:t> double-layer potential? (</a:t>
            </a:r>
            <a:r>
              <a:rPr lang="en-US" altLang="zh-TW" sz="3200" kern="0" dirty="0">
                <a:solidFill>
                  <a:srgbClr val="0000FF"/>
                </a:solidFill>
                <a:cs typeface="Times New Roman" panose="02020603050405020304" pitchFamily="18" charset="0"/>
              </a:rPr>
              <a:t>boundary</a:t>
            </a:r>
            <a:r>
              <a:rPr lang="en-US" altLang="zh-TW" sz="3200" kern="0" dirty="0">
                <a:cs typeface="Times New Roman" panose="02020603050405020304" pitchFamily="18" charset="0"/>
              </a:rPr>
              <a:t>,</a:t>
            </a:r>
            <a:r>
              <a:rPr lang="en-US" altLang="zh-TW" sz="3200" kern="0" dirty="0">
                <a:solidFill>
                  <a:srgbClr val="FF6600"/>
                </a:solidFill>
                <a:cs typeface="Times New Roman" panose="02020603050405020304" pitchFamily="18" charset="0"/>
              </a:rPr>
              <a:t> </a:t>
            </a:r>
            <a:r>
              <a:rPr lang="en-US" altLang="zh-TW" sz="3200" kern="0" dirty="0">
                <a:solidFill>
                  <a:srgbClr val="FF0000"/>
                </a:solidFill>
                <a:cs typeface="Times New Roman" panose="02020603050405020304" pitchFamily="18" charset="0"/>
              </a:rPr>
              <a:t>kernel</a:t>
            </a:r>
            <a:r>
              <a:rPr lang="en-US" altLang="zh-TW" sz="3200" kern="0" dirty="0">
                <a:solidFill>
                  <a:srgbClr val="FF6600"/>
                </a:solidFill>
                <a:cs typeface="Times New Roman" panose="02020603050405020304" pitchFamily="18" charset="0"/>
              </a:rPr>
              <a:t> </a:t>
            </a:r>
            <a:r>
              <a:rPr lang="en-US" altLang="zh-TW" sz="3200" kern="0" dirty="0">
                <a:cs typeface="Times New Roman" panose="02020603050405020304" pitchFamily="18" charset="0"/>
              </a:rPr>
              <a:t>or</a:t>
            </a:r>
            <a:r>
              <a:rPr lang="en-US" altLang="zh-TW" sz="3200" kern="0" dirty="0">
                <a:solidFill>
                  <a:srgbClr val="FF6600"/>
                </a:solidFill>
                <a:cs typeface="Times New Roman" panose="02020603050405020304" pitchFamily="18" charset="0"/>
              </a:rPr>
              <a:t> </a:t>
            </a:r>
            <a:r>
              <a:rPr lang="en-US" altLang="zh-TW" sz="3200" kern="0" dirty="0">
                <a:solidFill>
                  <a:srgbClr val="00B050"/>
                </a:solidFill>
                <a:cs typeface="Times New Roman" panose="02020603050405020304" pitchFamily="18" charset="0"/>
              </a:rPr>
              <a:t>density</a:t>
            </a:r>
            <a:r>
              <a:rPr lang="en-US" altLang="zh-TW" sz="3200" kern="0" dirty="0">
                <a:cs typeface="Times New Roman" panose="02020603050405020304" pitchFamily="18" charset="0"/>
              </a:rPr>
              <a:t>?)</a:t>
            </a:r>
          </a:p>
        </p:txBody>
      </p:sp>
      <p:graphicFrame>
        <p:nvGraphicFramePr>
          <p:cNvPr id="33" name="Object 4">
            <a:extLst>
              <a:ext uri="{FF2B5EF4-FFF2-40B4-BE49-F238E27FC236}">
                <a16:creationId xmlns:a16="http://schemas.microsoft.com/office/drawing/2014/main" id="{1C86F06A-AC06-49D7-857B-F8E83B6292EB}"/>
              </a:ext>
            </a:extLst>
          </p:cNvPr>
          <p:cNvGraphicFramePr>
            <a:graphicFrameLocks noChangeAspect="1"/>
          </p:cNvGraphicFramePr>
          <p:nvPr>
            <p:extLst>
              <p:ext uri="{D42A27DB-BD31-4B8C-83A1-F6EECF244321}">
                <p14:modId xmlns:p14="http://schemas.microsoft.com/office/powerpoint/2010/main" val="1508389695"/>
              </p:ext>
            </p:extLst>
          </p:nvPr>
        </p:nvGraphicFramePr>
        <p:xfrm>
          <a:off x="871541" y="2954337"/>
          <a:ext cx="3394075" cy="715962"/>
        </p:xfrm>
        <a:graphic>
          <a:graphicData uri="http://schemas.openxmlformats.org/presentationml/2006/ole">
            <mc:AlternateContent xmlns:mc="http://schemas.openxmlformats.org/markup-compatibility/2006">
              <mc:Choice xmlns:v="urn:schemas-microsoft-com:vml" Requires="v">
                <p:oleObj spid="_x0000_s2651" name="Equation" r:id="rId9" imgW="1612900" imgH="368300" progId="Equation.DSMT4">
                  <p:embed/>
                </p:oleObj>
              </mc:Choice>
              <mc:Fallback>
                <p:oleObj name="Equation" r:id="rId9" imgW="1612900" imgH="368300" progId="Equation.DSMT4">
                  <p:embed/>
                  <p:pic>
                    <p:nvPicPr>
                      <p:cNvPr id="33" name="Object 4">
                        <a:extLst>
                          <a:ext uri="{FF2B5EF4-FFF2-40B4-BE49-F238E27FC236}">
                            <a16:creationId xmlns:a16="http://schemas.microsoft.com/office/drawing/2014/main" id="{1C86F06A-AC06-49D7-857B-F8E83B6292EB}"/>
                          </a:ext>
                        </a:extLst>
                      </p:cNvPr>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541" y="2954337"/>
                        <a:ext cx="3394075"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 name="Text Box 10">
            <a:extLst>
              <a:ext uri="{FF2B5EF4-FFF2-40B4-BE49-F238E27FC236}">
                <a16:creationId xmlns:a16="http://schemas.microsoft.com/office/drawing/2014/main" id="{4288D5C4-C337-4152-8408-861B0241DC9F}"/>
              </a:ext>
            </a:extLst>
          </p:cNvPr>
          <p:cNvSpPr txBox="1">
            <a:spLocks noChangeArrowheads="1"/>
          </p:cNvSpPr>
          <p:nvPr/>
        </p:nvSpPr>
        <p:spPr bwMode="auto">
          <a:xfrm>
            <a:off x="4146550" y="3025774"/>
            <a:ext cx="296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i="1">
                <a:latin typeface="Times New Roman" panose="02020603050405020304" pitchFamily="18" charset="0"/>
              </a:rPr>
              <a:t>p(</a:t>
            </a:r>
            <a:r>
              <a:rPr lang="en-US" altLang="zh-TW" sz="2000">
                <a:latin typeface="Times New Roman" panose="02020603050405020304" pitchFamily="18" charset="0"/>
              </a:rPr>
              <a:t>x</a:t>
            </a:r>
            <a:r>
              <a:rPr lang="en-US" altLang="zh-TW" sz="2000" i="1">
                <a:latin typeface="Times New Roman" panose="02020603050405020304" pitchFamily="18" charset="0"/>
              </a:rPr>
              <a:t>)</a:t>
            </a:r>
            <a:r>
              <a:rPr lang="en-US" altLang="zh-TW" sz="2000">
                <a:latin typeface="Times New Roman" panose="02020603050405020304" pitchFamily="18" charset="0"/>
              </a:rPr>
              <a:t> </a:t>
            </a:r>
            <a:r>
              <a:rPr lang="en-US" altLang="zh-TW" sz="2000"/>
              <a:t>jump from </a:t>
            </a:r>
            <a:r>
              <a:rPr lang="en-US" altLang="zh-TW" sz="2000" i="1">
                <a:latin typeface="Times New Roman" panose="02020603050405020304" pitchFamily="18" charset="0"/>
              </a:rPr>
              <a:t>D</a:t>
            </a:r>
            <a:r>
              <a:rPr lang="en-US" altLang="zh-TW" sz="2000" i="1" baseline="30000">
                <a:latin typeface="Times New Roman" panose="02020603050405020304" pitchFamily="18" charset="0"/>
              </a:rPr>
              <a:t>e</a:t>
            </a:r>
            <a:r>
              <a:rPr lang="en-US" altLang="zh-TW" sz="2000">
                <a:latin typeface="Times New Roman" panose="02020603050405020304" pitchFamily="18" charset="0"/>
              </a:rPr>
              <a:t> </a:t>
            </a:r>
            <a:r>
              <a:rPr lang="en-US" altLang="zh-TW" sz="2000"/>
              <a:t>to</a:t>
            </a:r>
            <a:r>
              <a:rPr lang="en-US" altLang="zh-TW" sz="2000" i="1">
                <a:latin typeface="Times New Roman" panose="02020603050405020304" pitchFamily="18" charset="0"/>
              </a:rPr>
              <a:t> D</a:t>
            </a:r>
            <a:r>
              <a:rPr lang="en-US" altLang="zh-TW" sz="2000" i="1" baseline="30000">
                <a:latin typeface="Times New Roman" panose="02020603050405020304" pitchFamily="18" charset="0"/>
              </a:rPr>
              <a:t>i</a:t>
            </a:r>
            <a:r>
              <a:rPr lang="en-US" altLang="zh-TW" sz="2000">
                <a:latin typeface="Times New Roman" panose="02020603050405020304" pitchFamily="18" charset="0"/>
              </a:rPr>
              <a:t>.</a:t>
            </a:r>
            <a:endParaRPr lang="en-US" altLang="zh-TW" sz="2000"/>
          </a:p>
        </p:txBody>
      </p:sp>
      <p:grpSp>
        <p:nvGrpSpPr>
          <p:cNvPr id="35" name="Group 113">
            <a:extLst>
              <a:ext uri="{FF2B5EF4-FFF2-40B4-BE49-F238E27FC236}">
                <a16:creationId xmlns:a16="http://schemas.microsoft.com/office/drawing/2014/main" id="{7818B178-F53D-4958-A0D6-661D2F5D79FE}"/>
              </a:ext>
            </a:extLst>
          </p:cNvPr>
          <p:cNvGrpSpPr>
            <a:grpSpLocks/>
          </p:cNvGrpSpPr>
          <p:nvPr/>
        </p:nvGrpSpPr>
        <p:grpSpPr bwMode="auto">
          <a:xfrm>
            <a:off x="6904037" y="2865437"/>
            <a:ext cx="2078038" cy="2305050"/>
            <a:chOff x="4353" y="2205"/>
            <a:chExt cx="1209" cy="1452"/>
          </a:xfrm>
        </p:grpSpPr>
        <p:sp>
          <p:nvSpPr>
            <p:cNvPr id="36" name="Oval 11">
              <a:extLst>
                <a:ext uri="{FF2B5EF4-FFF2-40B4-BE49-F238E27FC236}">
                  <a16:creationId xmlns:a16="http://schemas.microsoft.com/office/drawing/2014/main" id="{A728338F-F872-4D13-AD01-D675AD29169E}"/>
                </a:ext>
              </a:extLst>
            </p:cNvPr>
            <p:cNvSpPr>
              <a:spLocks noChangeArrowheads="1"/>
            </p:cNvSpPr>
            <p:nvPr/>
          </p:nvSpPr>
          <p:spPr bwMode="auto">
            <a:xfrm>
              <a:off x="4357" y="2244"/>
              <a:ext cx="1205" cy="120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37" name="Arc 28">
              <a:extLst>
                <a:ext uri="{FF2B5EF4-FFF2-40B4-BE49-F238E27FC236}">
                  <a16:creationId xmlns:a16="http://schemas.microsoft.com/office/drawing/2014/main" id="{0E4A3EFB-1C8D-4C58-8E7A-6DD1222EFE62}"/>
                </a:ext>
              </a:extLst>
            </p:cNvPr>
            <p:cNvSpPr>
              <a:spLocks/>
            </p:cNvSpPr>
            <p:nvPr/>
          </p:nvSpPr>
          <p:spPr bwMode="auto">
            <a:xfrm>
              <a:off x="4353" y="2238"/>
              <a:ext cx="1205" cy="1205"/>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6784" y="5881"/>
                  </a:moveTo>
                  <a:cubicBezTo>
                    <a:pt x="10792" y="2103"/>
                    <a:pt x="16092" y="0"/>
                    <a:pt x="21600" y="0"/>
                  </a:cubicBezTo>
                  <a:cubicBezTo>
                    <a:pt x="33529" y="0"/>
                    <a:pt x="43200" y="9670"/>
                    <a:pt x="43200" y="21600"/>
                  </a:cubicBezTo>
                  <a:cubicBezTo>
                    <a:pt x="43200" y="33529"/>
                    <a:pt x="33529" y="43200"/>
                    <a:pt x="21600" y="43200"/>
                  </a:cubicBezTo>
                  <a:cubicBezTo>
                    <a:pt x="9670" y="43200"/>
                    <a:pt x="0" y="33529"/>
                    <a:pt x="0" y="21600"/>
                  </a:cubicBezTo>
                  <a:cubicBezTo>
                    <a:pt x="0" y="15919"/>
                    <a:pt x="2237" y="10468"/>
                    <a:pt x="6227" y="6425"/>
                  </a:cubicBezTo>
                </a:path>
                <a:path w="43200" h="43200" stroke="0" extrusionOk="0">
                  <a:moveTo>
                    <a:pt x="6784" y="5881"/>
                  </a:moveTo>
                  <a:cubicBezTo>
                    <a:pt x="10792" y="2103"/>
                    <a:pt x="16092" y="0"/>
                    <a:pt x="21600" y="0"/>
                  </a:cubicBezTo>
                  <a:cubicBezTo>
                    <a:pt x="33529" y="0"/>
                    <a:pt x="43200" y="9670"/>
                    <a:pt x="43200" y="21600"/>
                  </a:cubicBezTo>
                  <a:cubicBezTo>
                    <a:pt x="43200" y="33529"/>
                    <a:pt x="33529" y="43200"/>
                    <a:pt x="21600" y="43200"/>
                  </a:cubicBezTo>
                  <a:cubicBezTo>
                    <a:pt x="9670" y="43200"/>
                    <a:pt x="0" y="33529"/>
                    <a:pt x="0" y="21600"/>
                  </a:cubicBezTo>
                  <a:cubicBezTo>
                    <a:pt x="0" y="15919"/>
                    <a:pt x="2237" y="10468"/>
                    <a:pt x="6227" y="6425"/>
                  </a:cubicBezTo>
                  <a:lnTo>
                    <a:pt x="21600" y="21600"/>
                  </a:lnTo>
                  <a:lnTo>
                    <a:pt x="6784" y="5881"/>
                  </a:lnTo>
                  <a:close/>
                </a:path>
              </a:pathLst>
            </a:custGeom>
            <a:noFill/>
            <a:ln w="25400">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38" name="Group 23">
              <a:extLst>
                <a:ext uri="{FF2B5EF4-FFF2-40B4-BE49-F238E27FC236}">
                  <a16:creationId xmlns:a16="http://schemas.microsoft.com/office/drawing/2014/main" id="{61D96AA1-CD2C-4F6B-A57A-2A5FF7700A9F}"/>
                </a:ext>
              </a:extLst>
            </p:cNvPr>
            <p:cNvGrpSpPr>
              <a:grpSpLocks/>
            </p:cNvGrpSpPr>
            <p:nvPr/>
          </p:nvGrpSpPr>
          <p:grpSpPr bwMode="auto">
            <a:xfrm>
              <a:off x="5027" y="2755"/>
              <a:ext cx="209" cy="176"/>
              <a:chOff x="4150" y="2715"/>
              <a:chExt cx="283" cy="239"/>
            </a:xfrm>
          </p:grpSpPr>
          <p:sp>
            <p:nvSpPr>
              <p:cNvPr id="44" name="Oval 13">
                <a:extLst>
                  <a:ext uri="{FF2B5EF4-FFF2-40B4-BE49-F238E27FC236}">
                    <a16:creationId xmlns:a16="http://schemas.microsoft.com/office/drawing/2014/main" id="{57A2C336-CAB9-4D8B-A8B5-AC75F0D97FAC}"/>
                  </a:ext>
                </a:extLst>
              </p:cNvPr>
              <p:cNvSpPr>
                <a:spLocks noChangeAspect="1" noChangeArrowheads="1"/>
              </p:cNvSpPr>
              <p:nvPr/>
            </p:nvSpPr>
            <p:spPr bwMode="auto">
              <a:xfrm>
                <a:off x="4150" y="2750"/>
                <a:ext cx="73" cy="73"/>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45" name="Object 15">
                <a:extLst>
                  <a:ext uri="{FF2B5EF4-FFF2-40B4-BE49-F238E27FC236}">
                    <a16:creationId xmlns:a16="http://schemas.microsoft.com/office/drawing/2014/main" id="{D9978DD8-636E-4ED3-8485-3FB6911E4E22}"/>
                  </a:ext>
                </a:extLst>
              </p:cNvPr>
              <p:cNvGraphicFramePr>
                <a:graphicFrameLocks noChangeAspect="1"/>
              </p:cNvGraphicFramePr>
              <p:nvPr/>
            </p:nvGraphicFramePr>
            <p:xfrm>
              <a:off x="4195" y="2715"/>
              <a:ext cx="238" cy="239"/>
            </p:xfrm>
            <a:graphic>
              <a:graphicData uri="http://schemas.openxmlformats.org/presentationml/2006/ole">
                <mc:AlternateContent xmlns:mc="http://schemas.openxmlformats.org/markup-compatibility/2006">
                  <mc:Choice xmlns:v="urn:schemas-microsoft-com:vml" Requires="v">
                    <p:oleObj spid="_x0000_s2652" name="Equation" r:id="rId11" imgW="126725" imgH="126725" progId="Equation.DSMT4">
                      <p:embed/>
                    </p:oleObj>
                  </mc:Choice>
                  <mc:Fallback>
                    <p:oleObj name="Equation" r:id="rId11" imgW="126725" imgH="126725" progId="Equation.DSMT4">
                      <p:embed/>
                      <p:pic>
                        <p:nvPicPr>
                          <p:cNvPr id="45" name="Object 15">
                            <a:extLst>
                              <a:ext uri="{FF2B5EF4-FFF2-40B4-BE49-F238E27FC236}">
                                <a16:creationId xmlns:a16="http://schemas.microsoft.com/office/drawing/2014/main" id="{D9978DD8-636E-4ED3-8485-3FB6911E4E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5" y="2715"/>
                            <a:ext cx="238" cy="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9" name="Group 22">
              <a:extLst>
                <a:ext uri="{FF2B5EF4-FFF2-40B4-BE49-F238E27FC236}">
                  <a16:creationId xmlns:a16="http://schemas.microsoft.com/office/drawing/2014/main" id="{2F2DA5AC-2B36-49BA-88FC-ED35696C34DA}"/>
                </a:ext>
              </a:extLst>
            </p:cNvPr>
            <p:cNvGrpSpPr>
              <a:grpSpLocks/>
            </p:cNvGrpSpPr>
            <p:nvPr/>
          </p:nvGrpSpPr>
          <p:grpSpPr bwMode="auto">
            <a:xfrm>
              <a:off x="5240" y="2205"/>
              <a:ext cx="182" cy="193"/>
              <a:chOff x="5012" y="2251"/>
              <a:chExt cx="247" cy="262"/>
            </a:xfrm>
          </p:grpSpPr>
          <p:sp>
            <p:nvSpPr>
              <p:cNvPr id="42" name="Oval 12">
                <a:extLst>
                  <a:ext uri="{FF2B5EF4-FFF2-40B4-BE49-F238E27FC236}">
                    <a16:creationId xmlns:a16="http://schemas.microsoft.com/office/drawing/2014/main" id="{0E650553-2244-4C33-90D9-9971EEB1A32A}"/>
                  </a:ext>
                </a:extLst>
              </p:cNvPr>
              <p:cNvSpPr>
                <a:spLocks noChangeAspect="1" noChangeArrowheads="1"/>
              </p:cNvSpPr>
              <p:nvPr/>
            </p:nvSpPr>
            <p:spPr bwMode="auto">
              <a:xfrm>
                <a:off x="5012" y="2375"/>
                <a:ext cx="73" cy="73"/>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43" name="Object 16">
                <a:extLst>
                  <a:ext uri="{FF2B5EF4-FFF2-40B4-BE49-F238E27FC236}">
                    <a16:creationId xmlns:a16="http://schemas.microsoft.com/office/drawing/2014/main" id="{928CA8BA-41BA-4D2B-BF82-47AE8C11B0D2}"/>
                  </a:ext>
                </a:extLst>
              </p:cNvPr>
              <p:cNvGraphicFramePr>
                <a:graphicFrameLocks noChangeAspect="1"/>
              </p:cNvGraphicFramePr>
              <p:nvPr/>
            </p:nvGraphicFramePr>
            <p:xfrm>
              <a:off x="5069" y="2251"/>
              <a:ext cx="190" cy="262"/>
            </p:xfrm>
            <a:graphic>
              <a:graphicData uri="http://schemas.openxmlformats.org/presentationml/2006/ole">
                <mc:AlternateContent xmlns:mc="http://schemas.openxmlformats.org/markup-compatibility/2006">
                  <mc:Choice xmlns:v="urn:schemas-microsoft-com:vml" Requires="v">
                    <p:oleObj spid="_x0000_s2653" name="Equation" r:id="rId13" imgW="101556" imgH="139639" progId="Equation.DSMT4">
                      <p:embed/>
                    </p:oleObj>
                  </mc:Choice>
                  <mc:Fallback>
                    <p:oleObj name="Equation" r:id="rId13" imgW="101556" imgH="139639" progId="Equation.DSMT4">
                      <p:embed/>
                      <p:pic>
                        <p:nvPicPr>
                          <p:cNvPr id="43" name="Object 16">
                            <a:extLst>
                              <a:ext uri="{FF2B5EF4-FFF2-40B4-BE49-F238E27FC236}">
                                <a16:creationId xmlns:a16="http://schemas.microsoft.com/office/drawing/2014/main" id="{928CA8BA-41BA-4D2B-BF82-47AE8C11B0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9" y="2251"/>
                            <a:ext cx="190" cy="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0" name="Object 17">
              <a:extLst>
                <a:ext uri="{FF2B5EF4-FFF2-40B4-BE49-F238E27FC236}">
                  <a16:creationId xmlns:a16="http://schemas.microsoft.com/office/drawing/2014/main" id="{8A229981-E69E-4429-BA6A-FD325D217558}"/>
                </a:ext>
              </a:extLst>
            </p:cNvPr>
            <p:cNvGraphicFramePr>
              <a:graphicFrameLocks noChangeAspect="1"/>
            </p:cNvGraphicFramePr>
            <p:nvPr/>
          </p:nvGraphicFramePr>
          <p:xfrm>
            <a:off x="4524" y="2747"/>
            <a:ext cx="281" cy="264"/>
          </p:xfrm>
          <a:graphic>
            <a:graphicData uri="http://schemas.openxmlformats.org/presentationml/2006/ole">
              <mc:AlternateContent xmlns:mc="http://schemas.openxmlformats.org/markup-compatibility/2006">
                <mc:Choice xmlns:v="urn:schemas-microsoft-com:vml" Requires="v">
                  <p:oleObj spid="_x0000_s2654" name="Equation" r:id="rId15" imgW="203112" imgH="190417" progId="Equation.DSMT4">
                    <p:embed/>
                  </p:oleObj>
                </mc:Choice>
                <mc:Fallback>
                  <p:oleObj name="Equation" r:id="rId15" imgW="203112" imgH="190417" progId="Equation.DSMT4">
                    <p:embed/>
                    <p:pic>
                      <p:nvPicPr>
                        <p:cNvPr id="40" name="Object 17">
                          <a:extLst>
                            <a:ext uri="{FF2B5EF4-FFF2-40B4-BE49-F238E27FC236}">
                              <a16:creationId xmlns:a16="http://schemas.microsoft.com/office/drawing/2014/main" id="{8A229981-E69E-4429-BA6A-FD325D2175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24" y="2747"/>
                          <a:ext cx="281"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18">
              <a:extLst>
                <a:ext uri="{FF2B5EF4-FFF2-40B4-BE49-F238E27FC236}">
                  <a16:creationId xmlns:a16="http://schemas.microsoft.com/office/drawing/2014/main" id="{296379F5-B636-4BB4-8A24-CFAD2DD682F8}"/>
                </a:ext>
              </a:extLst>
            </p:cNvPr>
            <p:cNvGraphicFramePr>
              <a:graphicFrameLocks noChangeAspect="1"/>
            </p:cNvGraphicFramePr>
            <p:nvPr/>
          </p:nvGraphicFramePr>
          <p:xfrm>
            <a:off x="5148" y="3394"/>
            <a:ext cx="298" cy="263"/>
          </p:xfrm>
          <a:graphic>
            <a:graphicData uri="http://schemas.openxmlformats.org/presentationml/2006/ole">
              <mc:AlternateContent xmlns:mc="http://schemas.openxmlformats.org/markup-compatibility/2006">
                <mc:Choice xmlns:v="urn:schemas-microsoft-com:vml" Requires="v">
                  <p:oleObj spid="_x0000_s2655" name="Equation" r:id="rId17" imgW="215713" imgH="190335" progId="Equation.DSMT4">
                    <p:embed/>
                  </p:oleObj>
                </mc:Choice>
                <mc:Fallback>
                  <p:oleObj name="Equation" r:id="rId17" imgW="215713" imgH="190335" progId="Equation.DSMT4">
                    <p:embed/>
                    <p:pic>
                      <p:nvPicPr>
                        <p:cNvPr id="41" name="Object 18">
                          <a:extLst>
                            <a:ext uri="{FF2B5EF4-FFF2-40B4-BE49-F238E27FC236}">
                              <a16:creationId xmlns:a16="http://schemas.microsoft.com/office/drawing/2014/main" id="{296379F5-B636-4BB4-8A24-CFAD2DD682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48" y="3394"/>
                          <a:ext cx="298" cy="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6" name="Oval 31">
            <a:hlinkClick r:id="rId19" action="ppaction://hlinksldjump"/>
            <a:extLst>
              <a:ext uri="{FF2B5EF4-FFF2-40B4-BE49-F238E27FC236}">
                <a16:creationId xmlns:a16="http://schemas.microsoft.com/office/drawing/2014/main" id="{FE38430F-D02C-46E4-A2BC-940B2219BC2E}"/>
              </a:ext>
            </a:extLst>
          </p:cNvPr>
          <p:cNvSpPr>
            <a:spLocks noChangeAspect="1" noChangeArrowheads="1"/>
          </p:cNvSpPr>
          <p:nvPr/>
        </p:nvSpPr>
        <p:spPr bwMode="auto">
          <a:xfrm>
            <a:off x="1766887" y="3386141"/>
            <a:ext cx="312738" cy="288925"/>
          </a:xfrm>
          <a:prstGeom prst="ellipse">
            <a:avLst/>
          </a:prstGeom>
          <a:noFill/>
          <a:ln w="38100">
            <a:solidFill>
              <a:srgbClr val="0070C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47" name="Oval 32">
            <a:hlinkClick r:id="" action="ppaction://noaction"/>
            <a:extLst>
              <a:ext uri="{FF2B5EF4-FFF2-40B4-BE49-F238E27FC236}">
                <a16:creationId xmlns:a16="http://schemas.microsoft.com/office/drawing/2014/main" id="{6EF3517B-7BA5-4646-8D01-E2AF265E3DA3}"/>
              </a:ext>
            </a:extLst>
          </p:cNvPr>
          <p:cNvSpPr>
            <a:spLocks noChangeAspect="1" noChangeArrowheads="1"/>
          </p:cNvSpPr>
          <p:nvPr/>
        </p:nvSpPr>
        <p:spPr bwMode="auto">
          <a:xfrm>
            <a:off x="2000254" y="2811462"/>
            <a:ext cx="858837" cy="792162"/>
          </a:xfrm>
          <a:prstGeom prst="ellipse">
            <a:avLst/>
          </a:prstGeom>
          <a:noFill/>
          <a:ln w="38100">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48" name="Oval 33">
            <a:hlinkClick r:id="rId20" action="ppaction://hlinksldjump"/>
            <a:extLst>
              <a:ext uri="{FF2B5EF4-FFF2-40B4-BE49-F238E27FC236}">
                <a16:creationId xmlns:a16="http://schemas.microsoft.com/office/drawing/2014/main" id="{6C9BDC49-E987-4B14-A205-71DC07CA9ACC}"/>
              </a:ext>
            </a:extLst>
          </p:cNvPr>
          <p:cNvSpPr>
            <a:spLocks noChangeAspect="1" noChangeArrowheads="1"/>
          </p:cNvSpPr>
          <p:nvPr/>
        </p:nvSpPr>
        <p:spPr bwMode="auto">
          <a:xfrm>
            <a:off x="2859087" y="2954341"/>
            <a:ext cx="546100" cy="504825"/>
          </a:xfrm>
          <a:prstGeom prst="ellipse">
            <a:avLst/>
          </a:prstGeom>
          <a:noFill/>
          <a:ln w="38100">
            <a:solidFill>
              <a:srgbClr val="00B05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pic>
        <p:nvPicPr>
          <p:cNvPr id="49" name="Picture 59">
            <a:extLst>
              <a:ext uri="{FF2B5EF4-FFF2-40B4-BE49-F238E27FC236}">
                <a16:creationId xmlns:a16="http://schemas.microsoft.com/office/drawing/2014/main" id="{7F4C02B9-9AD1-4B50-BBEB-5C72D0D20F54}"/>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6640512" y="4913312"/>
            <a:ext cx="1562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0">
            <a:extLst>
              <a:ext uri="{FF2B5EF4-FFF2-40B4-BE49-F238E27FC236}">
                <a16:creationId xmlns:a16="http://schemas.microsoft.com/office/drawing/2014/main" id="{510E9EFB-184F-4FBF-888F-8CB4F1B7F376}"/>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6640512" y="4899024"/>
            <a:ext cx="1562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Oval 61">
            <a:extLst>
              <a:ext uri="{FF2B5EF4-FFF2-40B4-BE49-F238E27FC236}">
                <a16:creationId xmlns:a16="http://schemas.microsoft.com/office/drawing/2014/main" id="{0EA2364F-B0A5-433A-A3BB-AD65C1C19DC9}"/>
              </a:ext>
            </a:extLst>
          </p:cNvPr>
          <p:cNvSpPr>
            <a:spLocks noChangeAspect="1" noChangeArrowheads="1"/>
          </p:cNvSpPr>
          <p:nvPr/>
        </p:nvSpPr>
        <p:spPr bwMode="auto">
          <a:xfrm>
            <a:off x="7027862" y="5238749"/>
            <a:ext cx="768350" cy="674688"/>
          </a:xfrm>
          <a:prstGeom prst="ellipse">
            <a:avLst/>
          </a:prstGeom>
          <a:noFill/>
          <a:ln w="38100">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nvGrpSpPr>
          <p:cNvPr id="52" name="Group 62">
            <a:extLst>
              <a:ext uri="{FF2B5EF4-FFF2-40B4-BE49-F238E27FC236}">
                <a16:creationId xmlns:a16="http://schemas.microsoft.com/office/drawing/2014/main" id="{59DD384B-83AE-4161-B042-AE27DCCDB96A}"/>
              </a:ext>
            </a:extLst>
          </p:cNvPr>
          <p:cNvGrpSpPr>
            <a:grpSpLocks/>
          </p:cNvGrpSpPr>
          <p:nvPr/>
        </p:nvGrpSpPr>
        <p:grpSpPr bwMode="auto">
          <a:xfrm>
            <a:off x="7381875" y="4872037"/>
            <a:ext cx="882650" cy="690562"/>
            <a:chOff x="4444" y="924"/>
            <a:chExt cx="1316" cy="1117"/>
          </a:xfrm>
        </p:grpSpPr>
        <p:sp>
          <p:nvSpPr>
            <p:cNvPr id="53" name="Line 63">
              <a:extLst>
                <a:ext uri="{FF2B5EF4-FFF2-40B4-BE49-F238E27FC236}">
                  <a16:creationId xmlns:a16="http://schemas.microsoft.com/office/drawing/2014/main" id="{371E3AD8-44F5-4B03-AD00-C9DDA8C14320}"/>
                </a:ext>
              </a:extLst>
            </p:cNvPr>
            <p:cNvSpPr>
              <a:spLocks noChangeAspect="1" noChangeShapeType="1"/>
            </p:cNvSpPr>
            <p:nvPr/>
          </p:nvSpPr>
          <p:spPr bwMode="auto">
            <a:xfrm>
              <a:off x="4444" y="2041"/>
              <a:ext cx="1316" cy="0"/>
            </a:xfrm>
            <a:prstGeom prst="line">
              <a:avLst/>
            </a:prstGeom>
            <a:noFill/>
            <a:ln w="12700">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4" name="Line 64">
              <a:extLst>
                <a:ext uri="{FF2B5EF4-FFF2-40B4-BE49-F238E27FC236}">
                  <a16:creationId xmlns:a16="http://schemas.microsoft.com/office/drawing/2014/main" id="{D8331391-3606-414C-BEA7-44FEAF94327D}"/>
                </a:ext>
              </a:extLst>
            </p:cNvPr>
            <p:cNvSpPr>
              <a:spLocks noChangeAspect="1" noChangeShapeType="1"/>
            </p:cNvSpPr>
            <p:nvPr/>
          </p:nvSpPr>
          <p:spPr bwMode="auto">
            <a:xfrm flipV="1">
              <a:off x="4460" y="924"/>
              <a:ext cx="0" cy="1111"/>
            </a:xfrm>
            <a:prstGeom prst="line">
              <a:avLst/>
            </a:prstGeom>
            <a:noFill/>
            <a:ln w="12700">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55" name="Group 65">
            <a:extLst>
              <a:ext uri="{FF2B5EF4-FFF2-40B4-BE49-F238E27FC236}">
                <a16:creationId xmlns:a16="http://schemas.microsoft.com/office/drawing/2014/main" id="{872E5D09-B10E-4BA1-8E5A-14BF79F45F4C}"/>
              </a:ext>
            </a:extLst>
          </p:cNvPr>
          <p:cNvGrpSpPr>
            <a:grpSpLocks/>
          </p:cNvGrpSpPr>
          <p:nvPr/>
        </p:nvGrpSpPr>
        <p:grpSpPr bwMode="auto">
          <a:xfrm>
            <a:off x="7585079" y="5232403"/>
            <a:ext cx="458787" cy="149225"/>
            <a:chOff x="4733" y="1487"/>
            <a:chExt cx="682" cy="241"/>
          </a:xfrm>
        </p:grpSpPr>
        <p:sp>
          <p:nvSpPr>
            <p:cNvPr id="56" name="Oval 66">
              <a:extLst>
                <a:ext uri="{FF2B5EF4-FFF2-40B4-BE49-F238E27FC236}">
                  <a16:creationId xmlns:a16="http://schemas.microsoft.com/office/drawing/2014/main" id="{40992917-E7AB-45C4-A699-10405D5F4870}"/>
                </a:ext>
              </a:extLst>
            </p:cNvPr>
            <p:cNvSpPr>
              <a:spLocks noChangeAspect="1" noChangeArrowheads="1"/>
            </p:cNvSpPr>
            <p:nvPr/>
          </p:nvSpPr>
          <p:spPr bwMode="auto">
            <a:xfrm>
              <a:off x="4733" y="1536"/>
              <a:ext cx="77" cy="73"/>
            </a:xfrm>
            <a:prstGeom prst="ellipse">
              <a:avLst/>
            </a:prstGeom>
            <a:solidFill>
              <a:srgbClr val="FF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57" name="Object 67">
              <a:extLst>
                <a:ext uri="{FF2B5EF4-FFF2-40B4-BE49-F238E27FC236}">
                  <a16:creationId xmlns:a16="http://schemas.microsoft.com/office/drawing/2014/main" id="{270175F5-14BB-48F5-AEFD-25CFA51C96FE}"/>
                </a:ext>
              </a:extLst>
            </p:cNvPr>
            <p:cNvGraphicFramePr>
              <a:graphicFrameLocks noChangeAspect="1"/>
            </p:cNvGraphicFramePr>
            <p:nvPr/>
          </p:nvGraphicFramePr>
          <p:xfrm>
            <a:off x="4889" y="1487"/>
            <a:ext cx="526" cy="241"/>
          </p:xfrm>
          <a:graphic>
            <a:graphicData uri="http://schemas.openxmlformats.org/presentationml/2006/ole">
              <mc:AlternateContent xmlns:mc="http://schemas.openxmlformats.org/markup-compatibility/2006">
                <mc:Choice xmlns:v="urn:schemas-microsoft-com:vml" Requires="v">
                  <p:oleObj spid="_x0000_s2656" name="Equation" r:id="rId23" imgW="368140" imgH="177723" progId="Equation.DSMT4">
                    <p:embed/>
                  </p:oleObj>
                </mc:Choice>
                <mc:Fallback>
                  <p:oleObj name="Equation" r:id="rId23" imgW="368140" imgH="177723" progId="Equation.DSMT4">
                    <p:embed/>
                    <p:pic>
                      <p:nvPicPr>
                        <p:cNvPr id="57" name="Object 67">
                          <a:extLst>
                            <a:ext uri="{FF2B5EF4-FFF2-40B4-BE49-F238E27FC236}">
                              <a16:creationId xmlns:a16="http://schemas.microsoft.com/office/drawing/2014/main" id="{270175F5-14BB-48F5-AEFD-25CFA51C96F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89" y="1487"/>
                          <a:ext cx="526" cy="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8" name="Group 68">
            <a:extLst>
              <a:ext uri="{FF2B5EF4-FFF2-40B4-BE49-F238E27FC236}">
                <a16:creationId xmlns:a16="http://schemas.microsoft.com/office/drawing/2014/main" id="{6F5F1BF3-1C29-4181-9F20-BD71A0B3ADA0}"/>
              </a:ext>
            </a:extLst>
          </p:cNvPr>
          <p:cNvGrpSpPr>
            <a:grpSpLocks/>
          </p:cNvGrpSpPr>
          <p:nvPr/>
        </p:nvGrpSpPr>
        <p:grpSpPr bwMode="auto">
          <a:xfrm>
            <a:off x="7227887" y="5602291"/>
            <a:ext cx="431800" cy="147637"/>
            <a:chOff x="4272" y="2754"/>
            <a:chExt cx="577" cy="224"/>
          </a:xfrm>
        </p:grpSpPr>
        <p:graphicFrame>
          <p:nvGraphicFramePr>
            <p:cNvPr id="59" name="Object 69">
              <a:extLst>
                <a:ext uri="{FF2B5EF4-FFF2-40B4-BE49-F238E27FC236}">
                  <a16:creationId xmlns:a16="http://schemas.microsoft.com/office/drawing/2014/main" id="{7D374DDA-AD30-4FA5-B7A5-D92C31411031}"/>
                </a:ext>
              </a:extLst>
            </p:cNvPr>
            <p:cNvGraphicFramePr>
              <a:graphicFrameLocks noChangeAspect="1"/>
            </p:cNvGraphicFramePr>
            <p:nvPr/>
          </p:nvGraphicFramePr>
          <p:xfrm>
            <a:off x="4368" y="2754"/>
            <a:ext cx="481" cy="224"/>
          </p:xfrm>
          <a:graphic>
            <a:graphicData uri="http://schemas.openxmlformats.org/presentationml/2006/ole">
              <mc:AlternateContent xmlns:mc="http://schemas.openxmlformats.org/markup-compatibility/2006">
                <mc:Choice xmlns:v="urn:schemas-microsoft-com:vml" Requires="v">
                  <p:oleObj spid="_x0000_s2657" name="Equation" r:id="rId25" imgW="380670" imgH="177646" progId="Equation.DSMT4">
                    <p:embed/>
                  </p:oleObj>
                </mc:Choice>
                <mc:Fallback>
                  <p:oleObj name="Equation" r:id="rId25" imgW="380670" imgH="177646" progId="Equation.DSMT4">
                    <p:embed/>
                    <p:pic>
                      <p:nvPicPr>
                        <p:cNvPr id="59" name="Object 69">
                          <a:extLst>
                            <a:ext uri="{FF2B5EF4-FFF2-40B4-BE49-F238E27FC236}">
                              <a16:creationId xmlns:a16="http://schemas.microsoft.com/office/drawing/2014/main" id="{7D374DDA-AD30-4FA5-B7A5-D92C314110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8" y="2754"/>
                          <a:ext cx="481" cy="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 name="Oval 70">
              <a:extLst>
                <a:ext uri="{FF2B5EF4-FFF2-40B4-BE49-F238E27FC236}">
                  <a16:creationId xmlns:a16="http://schemas.microsoft.com/office/drawing/2014/main" id="{D6C7EF3C-DD36-44BD-BE31-CEF14FD1F4F2}"/>
                </a:ext>
              </a:extLst>
            </p:cNvPr>
            <p:cNvSpPr>
              <a:spLocks noChangeAspect="1" noChangeArrowheads="1"/>
            </p:cNvSpPr>
            <p:nvPr/>
          </p:nvSpPr>
          <p:spPr bwMode="auto">
            <a:xfrm>
              <a:off x="4272" y="2832"/>
              <a:ext cx="68" cy="68"/>
            </a:xfrm>
            <a:prstGeom prst="ellipse">
              <a:avLst/>
            </a:prstGeom>
            <a:solidFill>
              <a:srgbClr val="00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grpSp>
        <p:nvGrpSpPr>
          <p:cNvPr id="61" name="Group 71">
            <a:extLst>
              <a:ext uri="{FF2B5EF4-FFF2-40B4-BE49-F238E27FC236}">
                <a16:creationId xmlns:a16="http://schemas.microsoft.com/office/drawing/2014/main" id="{4E756CDC-1443-40E6-AC40-7D6776F79D4F}"/>
              </a:ext>
            </a:extLst>
          </p:cNvPr>
          <p:cNvGrpSpPr>
            <a:grpSpLocks/>
          </p:cNvGrpSpPr>
          <p:nvPr/>
        </p:nvGrpSpPr>
        <p:grpSpPr bwMode="auto">
          <a:xfrm>
            <a:off x="7759700" y="5006974"/>
            <a:ext cx="431800" cy="147638"/>
            <a:chOff x="4320" y="1968"/>
            <a:chExt cx="577" cy="224"/>
          </a:xfrm>
        </p:grpSpPr>
        <p:graphicFrame>
          <p:nvGraphicFramePr>
            <p:cNvPr id="62" name="Object 72">
              <a:extLst>
                <a:ext uri="{FF2B5EF4-FFF2-40B4-BE49-F238E27FC236}">
                  <a16:creationId xmlns:a16="http://schemas.microsoft.com/office/drawing/2014/main" id="{DC275D11-3E34-46FF-A9DE-59A2FAE89C27}"/>
                </a:ext>
              </a:extLst>
            </p:cNvPr>
            <p:cNvGraphicFramePr>
              <a:graphicFrameLocks noChangeAspect="1"/>
            </p:cNvGraphicFramePr>
            <p:nvPr/>
          </p:nvGraphicFramePr>
          <p:xfrm>
            <a:off x="4416" y="1968"/>
            <a:ext cx="481" cy="224"/>
          </p:xfrm>
          <a:graphic>
            <a:graphicData uri="http://schemas.openxmlformats.org/presentationml/2006/ole">
              <mc:AlternateContent xmlns:mc="http://schemas.openxmlformats.org/markup-compatibility/2006">
                <mc:Choice xmlns:v="urn:schemas-microsoft-com:vml" Requires="v">
                  <p:oleObj spid="_x0000_s2658" name="Equation" r:id="rId27" imgW="380670" imgH="177646" progId="Equation.DSMT4">
                    <p:embed/>
                  </p:oleObj>
                </mc:Choice>
                <mc:Fallback>
                  <p:oleObj name="Equation" r:id="rId27" imgW="380670" imgH="177646" progId="Equation.DSMT4">
                    <p:embed/>
                    <p:pic>
                      <p:nvPicPr>
                        <p:cNvPr id="62" name="Object 72">
                          <a:extLst>
                            <a:ext uri="{FF2B5EF4-FFF2-40B4-BE49-F238E27FC236}">
                              <a16:creationId xmlns:a16="http://schemas.microsoft.com/office/drawing/2014/main" id="{DC275D11-3E34-46FF-A9DE-59A2FAE89C2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16" y="1968"/>
                          <a:ext cx="481" cy="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 name="Oval 73">
              <a:extLst>
                <a:ext uri="{FF2B5EF4-FFF2-40B4-BE49-F238E27FC236}">
                  <a16:creationId xmlns:a16="http://schemas.microsoft.com/office/drawing/2014/main" id="{2A6D9D7F-6119-4E03-92F5-E18A3BD4E860}"/>
                </a:ext>
              </a:extLst>
            </p:cNvPr>
            <p:cNvSpPr>
              <a:spLocks noChangeAspect="1" noChangeArrowheads="1"/>
            </p:cNvSpPr>
            <p:nvPr/>
          </p:nvSpPr>
          <p:spPr bwMode="auto">
            <a:xfrm>
              <a:off x="4320" y="2046"/>
              <a:ext cx="68" cy="68"/>
            </a:xfrm>
            <a:prstGeom prst="ellipse">
              <a:avLst/>
            </a:prstGeom>
            <a:solidFill>
              <a:srgbClr val="00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grpSp>
        <p:nvGrpSpPr>
          <p:cNvPr id="64" name="Group 139">
            <a:extLst>
              <a:ext uri="{FF2B5EF4-FFF2-40B4-BE49-F238E27FC236}">
                <a16:creationId xmlns:a16="http://schemas.microsoft.com/office/drawing/2014/main" id="{B9300F6F-3C22-4703-ADB7-6E3923B4C369}"/>
              </a:ext>
            </a:extLst>
          </p:cNvPr>
          <p:cNvGrpSpPr>
            <a:grpSpLocks/>
          </p:cNvGrpSpPr>
          <p:nvPr/>
        </p:nvGrpSpPr>
        <p:grpSpPr bwMode="auto">
          <a:xfrm>
            <a:off x="1844675" y="2019303"/>
            <a:ext cx="6513512" cy="608013"/>
            <a:chOff x="1561" y="1708"/>
            <a:chExt cx="3788" cy="383"/>
          </a:xfrm>
        </p:grpSpPr>
        <p:graphicFrame>
          <p:nvGraphicFramePr>
            <p:cNvPr id="65" name="Object 118">
              <a:extLst>
                <a:ext uri="{FF2B5EF4-FFF2-40B4-BE49-F238E27FC236}">
                  <a16:creationId xmlns:a16="http://schemas.microsoft.com/office/drawing/2014/main" id="{34F6DB4F-66AB-4B8F-88B9-1270F7EA13AF}"/>
                </a:ext>
              </a:extLst>
            </p:cNvPr>
            <p:cNvGraphicFramePr>
              <a:graphicFrameLocks noChangeAspect="1"/>
            </p:cNvGraphicFramePr>
            <p:nvPr/>
          </p:nvGraphicFramePr>
          <p:xfrm>
            <a:off x="2736" y="1708"/>
            <a:ext cx="2613" cy="383"/>
          </p:xfrm>
          <a:graphic>
            <a:graphicData uri="http://schemas.openxmlformats.org/presentationml/2006/ole">
              <mc:AlternateContent xmlns:mc="http://schemas.openxmlformats.org/markup-compatibility/2006">
                <mc:Choice xmlns:v="urn:schemas-microsoft-com:vml" Requires="v">
                  <p:oleObj spid="_x0000_s2659" name="Equation" r:id="rId29" imgW="3479800" imgH="508000" progId="Equation.DSMT4">
                    <p:embed/>
                  </p:oleObj>
                </mc:Choice>
                <mc:Fallback>
                  <p:oleObj name="Equation" r:id="rId29" imgW="3479800" imgH="508000" progId="Equation.DSMT4">
                    <p:embed/>
                    <p:pic>
                      <p:nvPicPr>
                        <p:cNvPr id="65" name="Object 118">
                          <a:extLst>
                            <a:ext uri="{FF2B5EF4-FFF2-40B4-BE49-F238E27FC236}">
                              <a16:creationId xmlns:a16="http://schemas.microsoft.com/office/drawing/2014/main" id="{34F6DB4F-66AB-4B8F-88B9-1270F7EA13A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36" y="1708"/>
                          <a:ext cx="2613"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Text Box 119">
              <a:extLst>
                <a:ext uri="{FF2B5EF4-FFF2-40B4-BE49-F238E27FC236}">
                  <a16:creationId xmlns:a16="http://schemas.microsoft.com/office/drawing/2014/main" id="{4166E739-BB8A-4807-BB3E-4AC89FA49665}"/>
                </a:ext>
              </a:extLst>
            </p:cNvPr>
            <p:cNvSpPr txBox="1">
              <a:spLocks noChangeArrowheads="1"/>
            </p:cNvSpPr>
            <p:nvPr/>
          </p:nvSpPr>
          <p:spPr bwMode="auto">
            <a:xfrm>
              <a:off x="1561" y="1760"/>
              <a:ext cx="131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B050"/>
                  </a:solidFill>
                </a:rPr>
                <a:t>Gauss’ theorem</a:t>
              </a:r>
            </a:p>
          </p:txBody>
        </p:sp>
      </p:grpSp>
      <p:grpSp>
        <p:nvGrpSpPr>
          <p:cNvPr id="67" name="Group 128">
            <a:extLst>
              <a:ext uri="{FF2B5EF4-FFF2-40B4-BE49-F238E27FC236}">
                <a16:creationId xmlns:a16="http://schemas.microsoft.com/office/drawing/2014/main" id="{2633B15F-8DB0-4C0B-86D0-AEF1AEBCC197}"/>
              </a:ext>
            </a:extLst>
          </p:cNvPr>
          <p:cNvGrpSpPr>
            <a:grpSpLocks/>
          </p:cNvGrpSpPr>
          <p:nvPr/>
        </p:nvGrpSpPr>
        <p:grpSpPr bwMode="auto">
          <a:xfrm>
            <a:off x="90491" y="2306641"/>
            <a:ext cx="1560513" cy="1944687"/>
            <a:chOff x="521" y="1570"/>
            <a:chExt cx="908" cy="1225"/>
          </a:xfrm>
        </p:grpSpPr>
        <p:sp>
          <p:nvSpPr>
            <p:cNvPr id="68" name="AutoShape 126">
              <a:extLst>
                <a:ext uri="{FF2B5EF4-FFF2-40B4-BE49-F238E27FC236}">
                  <a16:creationId xmlns:a16="http://schemas.microsoft.com/office/drawing/2014/main" id="{9C6A480C-0BE7-4725-BD50-9C5100003791}"/>
                </a:ext>
              </a:extLst>
            </p:cNvPr>
            <p:cNvSpPr>
              <a:spLocks noChangeArrowheads="1"/>
            </p:cNvSpPr>
            <p:nvPr/>
          </p:nvSpPr>
          <p:spPr bwMode="auto">
            <a:xfrm rot="16200000" flipH="1">
              <a:off x="339" y="1752"/>
              <a:ext cx="1225" cy="862"/>
            </a:xfrm>
            <a:custGeom>
              <a:avLst/>
              <a:gdLst>
                <a:gd name="T0" fmla="*/ 3 w 21600"/>
                <a:gd name="T1" fmla="*/ 0 h 21600"/>
                <a:gd name="T2" fmla="*/ 3 w 21600"/>
                <a:gd name="T3" fmla="*/ 1 h 21600"/>
                <a:gd name="T4" fmla="*/ 1 w 21600"/>
                <a:gd name="T5" fmla="*/ 1 h 21600"/>
                <a:gd name="T6" fmla="*/ 4 w 21600"/>
                <a:gd name="T7" fmla="*/ 0 h 21600"/>
                <a:gd name="T8" fmla="*/ 17694720 60000 65536"/>
                <a:gd name="T9" fmla="*/ 5898240 60000 65536"/>
                <a:gd name="T10" fmla="*/ 5898240 60000 65536"/>
                <a:gd name="T11" fmla="*/ 0 60000 65536"/>
                <a:gd name="T12" fmla="*/ 12431 w 21600"/>
                <a:gd name="T13" fmla="*/ 2907 h 21600"/>
                <a:gd name="T14" fmla="*/ 18232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9" name="Text Box 127">
              <a:extLst>
                <a:ext uri="{FF2B5EF4-FFF2-40B4-BE49-F238E27FC236}">
                  <a16:creationId xmlns:a16="http://schemas.microsoft.com/office/drawing/2014/main" id="{933D640D-E801-428E-96CC-BDA3ACDFC80C}"/>
                </a:ext>
              </a:extLst>
            </p:cNvPr>
            <p:cNvSpPr txBox="1">
              <a:spLocks noChangeArrowheads="1"/>
            </p:cNvSpPr>
            <p:nvPr/>
          </p:nvSpPr>
          <p:spPr bwMode="auto">
            <a:xfrm>
              <a:off x="703" y="1570"/>
              <a:ext cx="7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lang="en-US" altLang="zh-TW" sz="1800"/>
                <a:t>Residue Theorem </a:t>
              </a:r>
            </a:p>
          </p:txBody>
        </p:sp>
      </p:grpSp>
      <p:sp>
        <p:nvSpPr>
          <p:cNvPr id="70" name="文字方塊 69">
            <a:extLst>
              <a:ext uri="{FF2B5EF4-FFF2-40B4-BE49-F238E27FC236}">
                <a16:creationId xmlns:a16="http://schemas.microsoft.com/office/drawing/2014/main" id="{1EA784AB-0E39-4B54-BC1C-4745B9F89B04}"/>
              </a:ext>
            </a:extLst>
          </p:cNvPr>
          <p:cNvSpPr txBox="1">
            <a:spLocks noChangeArrowheads="1"/>
          </p:cNvSpPr>
          <p:nvPr/>
        </p:nvSpPr>
        <p:spPr bwMode="auto">
          <a:xfrm>
            <a:off x="2" y="598738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rPr>
              <a:t>山不轉。路轉。</a:t>
            </a:r>
          </a:p>
        </p:txBody>
      </p:sp>
      <p:sp>
        <p:nvSpPr>
          <p:cNvPr id="71" name="文字方塊 70">
            <a:extLst>
              <a:ext uri="{FF2B5EF4-FFF2-40B4-BE49-F238E27FC236}">
                <a16:creationId xmlns:a16="http://schemas.microsoft.com/office/drawing/2014/main" id="{4D00BA20-3694-4FA9-880B-61DAFABE6F1B}"/>
              </a:ext>
            </a:extLst>
          </p:cNvPr>
          <p:cNvSpPr txBox="1">
            <a:spLocks noChangeArrowheads="1"/>
          </p:cNvSpPr>
          <p:nvPr/>
        </p:nvSpPr>
        <p:spPr bwMode="auto">
          <a:xfrm>
            <a:off x="3305206" y="5975349"/>
            <a:ext cx="291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rPr>
              <a:t>山不轉。路不轉。人轉。</a:t>
            </a:r>
          </a:p>
        </p:txBody>
      </p:sp>
      <p:sp>
        <p:nvSpPr>
          <p:cNvPr id="72" name="內容版面配置區 2">
            <a:extLst>
              <a:ext uri="{FF2B5EF4-FFF2-40B4-BE49-F238E27FC236}">
                <a16:creationId xmlns:a16="http://schemas.microsoft.com/office/drawing/2014/main" id="{B6913D18-DFFD-47E6-BA57-1FD695E19799}"/>
              </a:ext>
            </a:extLst>
          </p:cNvPr>
          <p:cNvSpPr txBox="1">
            <a:spLocks/>
          </p:cNvSpPr>
          <p:nvPr/>
        </p:nvSpPr>
        <p:spPr>
          <a:xfrm>
            <a:off x="3925887" y="5640387"/>
            <a:ext cx="2597150" cy="495300"/>
          </a:xfrm>
          <a:prstGeom prst="rect">
            <a:avLst/>
          </a:prstGeom>
        </p:spPr>
        <p:txBody>
          <a:bodyPr vert="horz" lIns="91440" tIns="45720" rIns="91440" bIns="45720" rtlCol="0">
            <a:norm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a:solidFill>
                  <a:srgbClr val="FF0000"/>
                </a:solidFill>
              </a:rPr>
              <a:t>discontinuity</a:t>
            </a:r>
            <a:endParaRPr lang="zh-TW" altLang="en-US" sz="2000" dirty="0">
              <a:solidFill>
                <a:srgbClr val="FF0000"/>
              </a:solidFill>
            </a:endParaRPr>
          </a:p>
        </p:txBody>
      </p:sp>
      <p:sp>
        <p:nvSpPr>
          <p:cNvPr id="73" name="文字方塊 72">
            <a:extLst>
              <a:ext uri="{FF2B5EF4-FFF2-40B4-BE49-F238E27FC236}">
                <a16:creationId xmlns:a16="http://schemas.microsoft.com/office/drawing/2014/main" id="{2C16B4DA-402B-4126-8EFE-7F2D9CBB35E7}"/>
              </a:ext>
            </a:extLst>
          </p:cNvPr>
          <p:cNvSpPr txBox="1">
            <a:spLocks noChangeArrowheads="1"/>
          </p:cNvSpPr>
          <p:nvPr/>
        </p:nvSpPr>
        <p:spPr bwMode="auto">
          <a:xfrm>
            <a:off x="4602960" y="795341"/>
            <a:ext cx="5438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800" dirty="0">
                <a:latin typeface="標楷體" panose="03000509000000000000" pitchFamily="65" charset="-120"/>
                <a:ea typeface="標楷體" panose="03000509000000000000" pitchFamily="65" charset="-120"/>
              </a:rPr>
              <a:t>邊界密度函數的解析延拓。</a:t>
            </a:r>
            <a:endParaRPr lang="en-US" altLang="zh-TW" sz="1800" dirty="0">
              <a:latin typeface="標楷體" panose="03000509000000000000" pitchFamily="65" charset="-120"/>
              <a:ea typeface="標楷體" panose="03000509000000000000" pitchFamily="65" charset="-120"/>
            </a:endParaRPr>
          </a:p>
          <a:p>
            <a:pPr algn="ctr" eaLnBrk="1" hangingPunct="1">
              <a:spcBef>
                <a:spcPct val="0"/>
              </a:spcBef>
              <a:buFontTx/>
              <a:buNone/>
            </a:pPr>
            <a:r>
              <a:rPr lang="en-US" altLang="zh-TW" sz="1800" dirty="0">
                <a:solidFill>
                  <a:srgbClr val="00B050"/>
                </a:solidFill>
              </a:rPr>
              <a:t> (Taylor expansion)</a:t>
            </a:r>
          </a:p>
          <a:p>
            <a:pPr eaLnBrk="1" hangingPunct="1">
              <a:spcBef>
                <a:spcPct val="0"/>
              </a:spcBef>
              <a:buFontTx/>
              <a:buNone/>
            </a:pPr>
            <a:endParaRPr lang="zh-TW" altLang="en-US" sz="1800" dirty="0">
              <a:latin typeface="標楷體" panose="03000509000000000000" pitchFamily="65" charset="-120"/>
              <a:ea typeface="標楷體" panose="03000509000000000000" pitchFamily="65" charset="-120"/>
            </a:endParaRPr>
          </a:p>
        </p:txBody>
      </p:sp>
      <p:graphicFrame>
        <p:nvGraphicFramePr>
          <p:cNvPr id="74" name="Object 76">
            <a:extLst>
              <a:ext uri="{FF2B5EF4-FFF2-40B4-BE49-F238E27FC236}">
                <a16:creationId xmlns:a16="http://schemas.microsoft.com/office/drawing/2014/main" id="{E033BC1D-8B0F-4F30-9A07-04794A931708}"/>
              </a:ext>
            </a:extLst>
          </p:cNvPr>
          <p:cNvGraphicFramePr>
            <a:graphicFrameLocks noChangeAspect="1"/>
          </p:cNvGraphicFramePr>
          <p:nvPr>
            <p:extLst>
              <p:ext uri="{D42A27DB-BD31-4B8C-83A1-F6EECF244321}">
                <p14:modId xmlns:p14="http://schemas.microsoft.com/office/powerpoint/2010/main" val="3477754729"/>
              </p:ext>
            </p:extLst>
          </p:nvPr>
        </p:nvGraphicFramePr>
        <p:xfrm>
          <a:off x="3449637" y="4486278"/>
          <a:ext cx="2408238" cy="771525"/>
        </p:xfrm>
        <a:graphic>
          <a:graphicData uri="http://schemas.openxmlformats.org/presentationml/2006/ole">
            <mc:AlternateContent xmlns:mc="http://schemas.openxmlformats.org/markup-compatibility/2006">
              <mc:Choice xmlns:v="urn:schemas-microsoft-com:vml" Requires="v">
                <p:oleObj spid="_x0000_s2660" name="Equation" r:id="rId31" imgW="1498320" imgH="507960" progId="Equation.DSMT4">
                  <p:embed/>
                </p:oleObj>
              </mc:Choice>
              <mc:Fallback>
                <p:oleObj name="Equation" r:id="rId31" imgW="1498320" imgH="507960" progId="Equation.DSMT4">
                  <p:embed/>
                  <p:pic>
                    <p:nvPicPr>
                      <p:cNvPr id="74"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49637" y="4486278"/>
                        <a:ext cx="24082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 name="圖片 74">
            <a:extLst>
              <a:ext uri="{FF2B5EF4-FFF2-40B4-BE49-F238E27FC236}">
                <a16:creationId xmlns:a16="http://schemas.microsoft.com/office/drawing/2014/main" id="{84318BF3-DFFF-40B0-B997-ACCAF537A7E2}"/>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362329" y="5011741"/>
            <a:ext cx="9477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內容版面配置區 2">
            <a:extLst>
              <a:ext uri="{FF2B5EF4-FFF2-40B4-BE49-F238E27FC236}">
                <a16:creationId xmlns:a16="http://schemas.microsoft.com/office/drawing/2014/main" id="{DEAC815B-5B6E-4006-88A1-F693CA772BC3}"/>
              </a:ext>
            </a:extLst>
          </p:cNvPr>
          <p:cNvSpPr txBox="1">
            <a:spLocks/>
          </p:cNvSpPr>
          <p:nvPr/>
        </p:nvSpPr>
        <p:spPr>
          <a:xfrm>
            <a:off x="4353421" y="5125640"/>
            <a:ext cx="1975913" cy="431800"/>
          </a:xfrm>
          <a:prstGeom prst="rect">
            <a:avLst/>
          </a:prstGeom>
        </p:spPr>
        <p:txBody>
          <a:bodyPr vert="horz" lIns="91440" tIns="45720" rIns="91440" bIns="45720" rtlCol="0">
            <a:no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TW" sz="1800" dirty="0">
                <a:solidFill>
                  <a:srgbClr val="FF0000"/>
                </a:solidFill>
              </a:rPr>
              <a:t>Degenerate kernel</a:t>
            </a:r>
            <a:endParaRPr lang="zh-TW" altLang="en-US" sz="1800" dirty="0">
              <a:solidFill>
                <a:srgbClr val="FF0000"/>
              </a:solidFill>
            </a:endParaRPr>
          </a:p>
        </p:txBody>
      </p:sp>
      <p:sp>
        <p:nvSpPr>
          <p:cNvPr id="77" name="內容版面配置區 2">
            <a:extLst>
              <a:ext uri="{FF2B5EF4-FFF2-40B4-BE49-F238E27FC236}">
                <a16:creationId xmlns:a16="http://schemas.microsoft.com/office/drawing/2014/main" id="{CEE3113D-30EF-447A-87A1-4D0A541C763D}"/>
              </a:ext>
            </a:extLst>
          </p:cNvPr>
          <p:cNvSpPr txBox="1">
            <a:spLocks/>
          </p:cNvSpPr>
          <p:nvPr/>
        </p:nvSpPr>
        <p:spPr>
          <a:xfrm>
            <a:off x="1466390" y="5932689"/>
            <a:ext cx="1832155" cy="393298"/>
          </a:xfrm>
          <a:prstGeom prst="rect">
            <a:avLst/>
          </a:prstGeom>
        </p:spPr>
        <p:txBody>
          <a:bodyPr vert="horz" lIns="91440" tIns="45720" rIns="91440" bIns="45720" rtlCol="0">
            <a:no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TW" sz="1800" dirty="0">
                <a:solidFill>
                  <a:srgbClr val="0000FF"/>
                </a:solidFill>
              </a:rPr>
              <a:t>Bump contour</a:t>
            </a:r>
            <a:endParaRPr lang="zh-TW" altLang="en-US" sz="1800" dirty="0">
              <a:solidFill>
                <a:srgbClr val="0000FF"/>
              </a:solidFill>
            </a:endParaRPr>
          </a:p>
        </p:txBody>
      </p:sp>
    </p:spTree>
    <p:extLst>
      <p:ext uri="{BB962C8B-B14F-4D97-AF65-F5344CB8AC3E}">
        <p14:creationId xmlns:p14="http://schemas.microsoft.com/office/powerpoint/2010/main" val="212084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A3BE049-1B8F-4976-9551-1DF7DEF8EEF8}"/>
                  </a:ext>
                </a:extLst>
              </p:cNvPr>
              <p:cNvSpPr/>
              <p:nvPr/>
            </p:nvSpPr>
            <p:spPr>
              <a:xfrm>
                <a:off x="286473" y="4867856"/>
                <a:ext cx="8571061" cy="809709"/>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000">
                          <a:solidFill>
                            <a:prstClr val="black"/>
                          </a:solidFill>
                          <a:latin typeface="Cambria Math" panose="02040503050406030204" pitchFamily="18" charset="0"/>
                        </a:rPr>
                        <m:t>0=</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𝑇</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b="1"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𝑈</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sSub>
                                <m:sSubPr>
                                  <m:ctrlP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000" i="1">
                                      <a:solidFill>
                                        <a:prstClr val="black"/>
                                      </a:solidFill>
                                      <a:latin typeface="Cambria Math" panose="02040503050406030204" pitchFamily="18" charset="0"/>
                                    </a:rPr>
                                    <m:t>𝑤</m:t>
                                  </m:r>
                                </m:e>
                                <m:sub>
                                  <m: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𝐵</m:t>
                      </m:r>
                    </m:oMath>
                  </m:oMathPara>
                </a14:m>
                <a:endParaRPr kumimoji="0" lang="zh-TW" altLang="en-US" sz="2000" dirty="0">
                  <a:solidFill>
                    <a:prstClr val="black"/>
                  </a:solidFill>
                  <a:latin typeface="Times New Roman"/>
                  <a:ea typeface="標楷體"/>
                </a:endParaRPr>
              </a:p>
            </p:txBody>
          </p:sp>
        </mc:Choice>
        <mc:Fallback xmlns="">
          <p:sp>
            <p:nvSpPr>
              <p:cNvPr id="5" name="矩形 4">
                <a:extLst>
                  <a:ext uri="{FF2B5EF4-FFF2-40B4-BE49-F238E27FC236}">
                    <a16:creationId xmlns:a16="http://schemas.microsoft.com/office/drawing/2014/main" id="{AA3BE049-1B8F-4976-9551-1DF7DEF8EEF8}"/>
                  </a:ext>
                </a:extLst>
              </p:cNvPr>
              <p:cNvSpPr>
                <a:spLocks noRot="1" noChangeAspect="1" noMove="1" noResize="1" noEditPoints="1" noAdjustHandles="1" noChangeArrowheads="1" noChangeShapeType="1" noTextEdit="1"/>
              </p:cNvSpPr>
              <p:nvPr/>
            </p:nvSpPr>
            <p:spPr>
              <a:xfrm>
                <a:off x="286473" y="4867856"/>
                <a:ext cx="8571061" cy="809709"/>
              </a:xfrm>
              <a:prstGeom prst="rect">
                <a:avLst/>
              </a:prstGeom>
              <a:blipFill>
                <a:blip r:embed="rId2"/>
                <a:stretch>
                  <a:fillRect/>
                </a:stretch>
              </a:blipFill>
              <a:ln w="19050">
                <a:solidFill>
                  <a:srgbClr val="00B0F0"/>
                </a:solidFill>
              </a:ln>
            </p:spPr>
            <p:txBody>
              <a:bodyPr/>
              <a:lstStyle/>
              <a:p>
                <a:r>
                  <a:rPr lang="zh-TW" altLang="en-US">
                    <a:noFill/>
                  </a:rPr>
                  <a:t> </a:t>
                </a:r>
              </a:p>
            </p:txBody>
          </p:sp>
        </mc:Fallback>
      </mc:AlternateContent>
      <p:sp>
        <p:nvSpPr>
          <p:cNvPr id="6" name="箭號: 向右 5">
            <a:extLst>
              <a:ext uri="{FF2B5EF4-FFF2-40B4-BE49-F238E27FC236}">
                <a16:creationId xmlns:a16="http://schemas.microsoft.com/office/drawing/2014/main" id="{5A20C705-899B-4290-87E3-DAD62F480950}"/>
              </a:ext>
            </a:extLst>
          </p:cNvPr>
          <p:cNvSpPr/>
          <p:nvPr/>
        </p:nvSpPr>
        <p:spPr>
          <a:xfrm rot="5400000">
            <a:off x="4167029" y="4213390"/>
            <a:ext cx="646317" cy="39223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D307AA0-F8BF-424E-8B11-5DEAFD47A1F1}"/>
                  </a:ext>
                </a:extLst>
              </p:cNvPr>
              <p:cNvSpPr/>
              <p:nvPr/>
            </p:nvSpPr>
            <p:spPr>
              <a:xfrm>
                <a:off x="1478879" y="1356027"/>
                <a:ext cx="5937138" cy="446404"/>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d>
                        <m:dPr>
                          <m:ctrlPr>
                            <a:rPr kumimoji="0" lang="zh-TW" altLang="en-US" sz="2000" i="1">
                              <a:solidFill>
                                <a:prstClr val="black"/>
                              </a:solidFill>
                              <a:latin typeface="Cambria Math" panose="02040503050406030204" pitchFamily="18" charset="0"/>
                            </a:rPr>
                          </m:ctrlPr>
                        </m:dPr>
                        <m:e>
                          <m:sSub>
                            <m:sSubPr>
                              <m:ctrlPr>
                                <a:rPr kumimoji="0" lang="zh-TW" altLang="en-US" sz="2000" i="1">
                                  <a:solidFill>
                                    <a:prstClr val="black"/>
                                  </a:solidFill>
                                  <a:latin typeface="Cambria Math" panose="02040503050406030204" pitchFamily="18" charset="0"/>
                                </a:rPr>
                              </m:ctrlPr>
                            </m:sSubPr>
                            <m:e>
                              <m:r>
                                <a:rPr kumimoji="0" lang="en-US" altLang="zh-TW" sz="2000" i="1">
                                  <a:solidFill>
                                    <a:prstClr val="black"/>
                                  </a:solidFill>
                                  <a:latin typeface="Cambria Math" panose="02040503050406030204" pitchFamily="18" charset="0"/>
                                </a:rPr>
                                <m:t>𝑠</m:t>
                              </m:r>
                            </m:e>
                            <m:sub>
                              <m:r>
                                <a:rPr kumimoji="0" lang="en-US" altLang="zh-TW" sz="2000" i="1">
                                  <a:solidFill>
                                    <a:prstClr val="black"/>
                                  </a:solidFill>
                                  <a:latin typeface="Cambria Math" panose="02040503050406030204" pitchFamily="18" charset="0"/>
                                </a:rPr>
                                <m:t>𝑥</m:t>
                              </m:r>
                            </m:sub>
                          </m:sSub>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𝑥</m:t>
                          </m:r>
                        </m:e>
                      </m:d>
                      <m:sSub>
                        <m:sSubPr>
                          <m:ctrlPr>
                            <a:rPr kumimoji="0" lang="zh-TW" altLang="en-US" sz="2000" i="1">
                              <a:solidFill>
                                <a:prstClr val="black"/>
                              </a:solidFill>
                              <a:latin typeface="Cambria Math" panose="02040503050406030204" pitchFamily="18" charset="0"/>
                            </a:rPr>
                          </m:ctrlPr>
                        </m:sSubPr>
                        <m:e>
                          <m:r>
                            <a:rPr kumimoji="0" lang="zh-TW" altLang="en-US" sz="2000" i="1">
                              <a:solidFill>
                                <a:prstClr val="black"/>
                              </a:solidFill>
                              <a:latin typeface="Cambria Math" panose="02040503050406030204" pitchFamily="18" charset="0"/>
                            </a:rPr>
                            <m:t>𝑛</m:t>
                          </m:r>
                        </m:e>
                        <m:sub>
                          <m:r>
                            <a:rPr kumimoji="0" lang="zh-TW" altLang="en-US" sz="2000" i="1">
                              <a:solidFill>
                                <a:prstClr val="black"/>
                              </a:solidFill>
                              <a:latin typeface="Cambria Math" panose="02040503050406030204" pitchFamily="18" charset="0"/>
                            </a:rPr>
                            <m:t>𝑥</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d>
                        <m:dPr>
                          <m:ctrlPr>
                            <a:rPr kumimoji="0" lang="zh-TW" altLang="en-US" sz="2000" i="1">
                              <a:solidFill>
                                <a:prstClr val="black"/>
                              </a:solidFill>
                              <a:latin typeface="Cambria Math" panose="02040503050406030204" pitchFamily="18" charset="0"/>
                            </a:rPr>
                          </m:ctrlPr>
                        </m:dPr>
                        <m:e>
                          <m:sSub>
                            <m:sSubPr>
                              <m:ctrlPr>
                                <a:rPr kumimoji="0" lang="zh-TW" altLang="en-US" sz="2000" i="1">
                                  <a:solidFill>
                                    <a:prstClr val="black"/>
                                  </a:solidFill>
                                  <a:latin typeface="Cambria Math" panose="02040503050406030204" pitchFamily="18" charset="0"/>
                                </a:rPr>
                              </m:ctrlPr>
                            </m:sSubPr>
                            <m:e>
                              <m:r>
                                <a:rPr kumimoji="0" lang="en-US" altLang="zh-TW" sz="2000" i="1">
                                  <a:solidFill>
                                    <a:prstClr val="black"/>
                                  </a:solidFill>
                                  <a:latin typeface="Cambria Math" panose="02040503050406030204" pitchFamily="18" charset="0"/>
                                </a:rPr>
                                <m:t>𝑠</m:t>
                              </m:r>
                            </m:e>
                            <m:sub>
                              <m:r>
                                <a:rPr kumimoji="0" lang="en-US" altLang="zh-TW" sz="2000" i="1">
                                  <a:solidFill>
                                    <a:prstClr val="black"/>
                                  </a:solidFill>
                                  <a:latin typeface="Cambria Math" panose="02040503050406030204" pitchFamily="18" charset="0"/>
                                </a:rPr>
                                <m:t>𝑦</m:t>
                              </m:r>
                            </m:sub>
                          </m:sSub>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𝑦</m:t>
                          </m:r>
                        </m:e>
                      </m:d>
                      <m:sSub>
                        <m:sSubPr>
                          <m:ctrlPr>
                            <a:rPr kumimoji="0" lang="zh-TW" altLang="en-US" sz="2000" i="1">
                              <a:solidFill>
                                <a:prstClr val="black"/>
                              </a:solidFill>
                              <a:latin typeface="Cambria Math" panose="02040503050406030204" pitchFamily="18" charset="0"/>
                            </a:rPr>
                          </m:ctrlPr>
                        </m:sSubPr>
                        <m:e>
                          <m:r>
                            <a:rPr kumimoji="0" lang="zh-TW" altLang="en-US" sz="2000" i="1">
                              <a:solidFill>
                                <a:prstClr val="black"/>
                              </a:solidFill>
                              <a:latin typeface="Cambria Math" panose="02040503050406030204" pitchFamily="18" charset="0"/>
                            </a:rPr>
                            <m:t>𝑛</m:t>
                          </m:r>
                        </m:e>
                        <m:sub>
                          <m:r>
                            <a:rPr kumimoji="0" lang="zh-TW" altLang="en-US" sz="2000" i="1">
                              <a:solidFill>
                                <a:prstClr val="black"/>
                              </a:solidFill>
                              <a:latin typeface="Cambria Math" panose="02040503050406030204" pitchFamily="18" charset="0"/>
                            </a:rPr>
                            <m:t>𝑦</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oMath>
                  </m:oMathPara>
                </a14:m>
                <a:endParaRPr kumimoji="0" lang="zh-TW" altLang="en-US" sz="2000" dirty="0">
                  <a:solidFill>
                    <a:prstClr val="black"/>
                  </a:solidFill>
                  <a:latin typeface="Times New Roman"/>
                  <a:ea typeface="標楷體"/>
                </a:endParaRPr>
              </a:p>
            </p:txBody>
          </p:sp>
        </mc:Choice>
        <mc:Fallback xmlns="">
          <p:sp>
            <p:nvSpPr>
              <p:cNvPr id="7" name="矩形 6">
                <a:extLst>
                  <a:ext uri="{FF2B5EF4-FFF2-40B4-BE49-F238E27FC236}">
                    <a16:creationId xmlns:a16="http://schemas.microsoft.com/office/drawing/2014/main" id="{0D307AA0-F8BF-424E-8B11-5DEAFD47A1F1}"/>
                  </a:ext>
                </a:extLst>
              </p:cNvPr>
              <p:cNvSpPr>
                <a:spLocks noRot="1" noChangeAspect="1" noMove="1" noResize="1" noEditPoints="1" noAdjustHandles="1" noChangeArrowheads="1" noChangeShapeType="1" noTextEdit="1"/>
              </p:cNvSpPr>
              <p:nvPr/>
            </p:nvSpPr>
            <p:spPr>
              <a:xfrm>
                <a:off x="1478879" y="1356027"/>
                <a:ext cx="5937138" cy="446404"/>
              </a:xfrm>
              <a:prstGeom prst="rect">
                <a:avLst/>
              </a:prstGeom>
              <a:blipFill>
                <a:blip r:embed="rId3"/>
                <a:stretch>
                  <a:fillRect b="-5195"/>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B381B12-9D3B-4BA1-AE57-B8B9367B1205}"/>
                  </a:ext>
                </a:extLst>
              </p:cNvPr>
              <p:cNvSpPr/>
              <p:nvPr/>
            </p:nvSpPr>
            <p:spPr>
              <a:xfrm>
                <a:off x="1981926" y="1821890"/>
                <a:ext cx="4767395" cy="424283"/>
              </a:xfrm>
              <a:prstGeom prst="rect">
                <a:avLst/>
              </a:prstGeom>
            </p:spPr>
            <p:txBody>
              <a:bodyPr wrap="none">
                <a:spAutoFit/>
              </a:bodyPr>
              <a:lstStyle/>
              <a:p>
                <a:pPr indent="127000" algn="just" eaLnBrk="1" fontAlgn="auto" hangingPunct="1">
                  <a:spcBef>
                    <a:spcPts val="0"/>
                  </a:spcBef>
                  <a:spcAft>
                    <a:spcPts val="0"/>
                  </a:spcAft>
                </a:pPr>
                <a:r>
                  <a:rPr kumimoji="0" lang="en-US" altLang="zh-TW" sz="2000" kern="100" dirty="0">
                    <a:solidFill>
                      <a:prstClr val="black"/>
                    </a:solidFill>
                    <a:latin typeface="Times New Roman" panose="02020603050405020304" pitchFamily="18" charset="0"/>
                    <a:ea typeface="標楷體" panose="03000509000000000000" pitchFamily="65" charset="-120"/>
                  </a:rPr>
                  <a:t>w</a:t>
                </a:r>
                <a14:m>
                  <m:oMath xmlns:m="http://schemas.openxmlformats.org/officeDocument/2006/math">
                    <m:r>
                      <m:rPr>
                        <m:sty m:val="p"/>
                      </m:rPr>
                      <a:rPr kumimoji="0" lang="en-US" altLang="zh-TW" sz="2000" kern="100">
                        <a:solidFill>
                          <a:prstClr val="black"/>
                        </a:solidFill>
                        <a:latin typeface="Cambria Math" panose="02040503050406030204" pitchFamily="18" charset="0"/>
                        <a:ea typeface="標楷體" panose="03000509000000000000" pitchFamily="65" charset="-120"/>
                      </a:rPr>
                      <m:t>hen</m:t>
                    </m:r>
                    <m:r>
                      <a:rPr kumimoji="0" lang="en-US" altLang="zh-TW" sz="2000" kern="100">
                        <a:solidFill>
                          <a:prstClr val="black"/>
                        </a:solidFill>
                        <a:latin typeface="Cambria Math" panose="02040503050406030204" pitchFamily="18" charset="0"/>
                        <a:ea typeface="標楷體" panose="03000509000000000000" pitchFamily="65" charset="-120"/>
                      </a:rPr>
                      <m:t> </m:t>
                    </m:r>
                    <m:r>
                      <a:rPr kumimoji="0" lang="en-US" altLang="zh-TW" sz="2000" i="1" kern="100">
                        <a:solidFill>
                          <a:prstClr val="black"/>
                        </a:solidFill>
                        <a:latin typeface="Cambria Math" panose="02040503050406030204" pitchFamily="18" charset="0"/>
                        <a:ea typeface="標楷體" panose="03000509000000000000" pitchFamily="65" charset="-120"/>
                      </a:rPr>
                      <m:t>𝑛</m:t>
                    </m:r>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b="1" kern="100" dirty="0">
                    <a:solidFill>
                      <a:prstClr val="black"/>
                    </a:solidFill>
                    <a:latin typeface="Times New Roman" panose="02020603050405020304" pitchFamily="18" charset="0"/>
                    <a:ea typeface="標楷體" panose="03000509000000000000" pitchFamily="65" charset="-120"/>
                  </a:rPr>
                  <a:t>=</a:t>
                </a:r>
                <a:r>
                  <a:rPr kumimoji="0" lang="en-US" altLang="zh-TW" sz="2000" kern="100" dirty="0">
                    <a:solidFill>
                      <a:prstClr val="black"/>
                    </a:solidFill>
                    <a:latin typeface="Times New Roman" panose="02020603050405020304" pitchFamily="18" charset="0"/>
                    <a:ea typeface="標楷體" panose="03000509000000000000" pitchFamily="65" charset="-120"/>
                  </a:rPr>
                  <a:t>(</a:t>
                </a:r>
                <a14:m>
                  <m:oMath xmlns:m="http://schemas.openxmlformats.org/officeDocument/2006/math">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r>
                      <a:rPr kumimoji="0" lang="en-US" altLang="zh-TW" sz="2000" b="1" i="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kern="100" dirty="0">
                    <a:solidFill>
                      <a:prstClr val="black"/>
                    </a:solidFill>
                    <a:latin typeface="Times New Roman" panose="02020603050405020304" pitchFamily="18" charset="0"/>
                    <a:ea typeface="標楷體" panose="03000509000000000000" pitchFamily="65" charset="-120"/>
                  </a:rPr>
                  <a:t>) &amp;</a:t>
                </a:r>
                <a14:m>
                  <m:oMath xmlns:m="http://schemas.openxmlformats.org/officeDocument/2006/math">
                    <m:r>
                      <a:rPr kumimoji="0" lang="en-US" altLang="zh-TW" sz="2000" kern="100">
                        <a:solidFill>
                          <a:prstClr val="black"/>
                        </a:solidFill>
                        <a:latin typeface="Cambria Math" panose="02040503050406030204" pitchFamily="18" charset="0"/>
                        <a:ea typeface="Cambria Math" panose="02040503050406030204" pitchFamily="18" charset="0"/>
                      </a:rPr>
                      <m:t> </m:t>
                    </m:r>
                    <m:r>
                      <a:rPr kumimoji="0" lang="zh-TW" altLang="zh-TW" sz="2000" b="1" kern="100">
                        <a:solidFill>
                          <a:prstClr val="black"/>
                        </a:solidFill>
                        <a:latin typeface="Cambria Math" panose="02040503050406030204" pitchFamily="18" charset="0"/>
                        <a:ea typeface="Cambria Math" panose="02040503050406030204" pitchFamily="18" charset="0"/>
                      </a:rPr>
                      <m:t> </m:t>
                    </m:r>
                    <m:r>
                      <a:rPr kumimoji="0" lang="en-US" altLang="zh-TW" sz="2000" b="1" i="1" kern="100">
                        <a:solidFill>
                          <a:prstClr val="black"/>
                        </a:solidFill>
                        <a:latin typeface="Cambria Math" panose="02040503050406030204" pitchFamily="18" charset="0"/>
                        <a:ea typeface="Cambria Math" panose="02040503050406030204" pitchFamily="18" charset="0"/>
                      </a:rPr>
                      <m:t>𝐬</m:t>
                    </m:r>
                    <m:r>
                      <a:rPr kumimoji="0" lang="en-US" altLang="zh-TW" sz="2000" b="1" kern="100">
                        <a:solidFill>
                          <a:prstClr val="black"/>
                        </a:solidFill>
                        <a:latin typeface="Cambria Math" panose="02040503050406030204" pitchFamily="18" charset="0"/>
                        <a:ea typeface="Cambria Math" panose="02040503050406030204" pitchFamily="18" charset="0"/>
                      </a:rPr>
                      <m:t>=(</m:t>
                    </m:r>
                    <m:sSub>
                      <m:sSubPr>
                        <m:ctrlPr>
                          <a:rPr kumimoji="0" lang="zh-TW" altLang="zh-TW" sz="2000"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oMath>
                </a14:m>
                <a:endParaRPr kumimoji="0" lang="zh-TW" altLang="zh-TW" sz="2000" kern="100" dirty="0">
                  <a:solidFill>
                    <a:prstClr val="black"/>
                  </a:solidFill>
                  <a:latin typeface="Times New Roman" panose="02020603050405020304" pitchFamily="18" charset="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5B381B12-9D3B-4BA1-AE57-B8B9367B1205}"/>
                  </a:ext>
                </a:extLst>
              </p:cNvPr>
              <p:cNvSpPr>
                <a:spLocks noRot="1" noChangeAspect="1" noMove="1" noResize="1" noEditPoints="1" noAdjustHandles="1" noChangeArrowheads="1" noChangeShapeType="1" noTextEdit="1"/>
              </p:cNvSpPr>
              <p:nvPr/>
            </p:nvSpPr>
            <p:spPr>
              <a:xfrm>
                <a:off x="1981926" y="1821890"/>
                <a:ext cx="4767395" cy="424283"/>
              </a:xfrm>
              <a:prstGeom prst="rect">
                <a:avLst/>
              </a:prstGeom>
              <a:blipFill>
                <a:blip r:embed="rId4"/>
                <a:stretch>
                  <a:fillRect t="-8696" b="-20290"/>
                </a:stretch>
              </a:blipFill>
            </p:spPr>
            <p:txBody>
              <a:bodyPr/>
              <a:lstStyle/>
              <a:p>
                <a:r>
                  <a:rPr lang="zh-TW" altLang="en-US">
                    <a:noFill/>
                  </a:rPr>
                  <a:t> </a:t>
                </a:r>
              </a:p>
            </p:txBody>
          </p:sp>
        </mc:Fallback>
      </mc:AlternateContent>
      <p:sp>
        <p:nvSpPr>
          <p:cNvPr id="25" name="文字方塊 24">
            <a:extLst>
              <a:ext uri="{FF2B5EF4-FFF2-40B4-BE49-F238E27FC236}">
                <a16:creationId xmlns:a16="http://schemas.microsoft.com/office/drawing/2014/main" id="{E07EDA07-8D92-4E1D-852D-10FA487D0C10}"/>
              </a:ext>
            </a:extLst>
          </p:cNvPr>
          <p:cNvSpPr txBox="1"/>
          <p:nvPr/>
        </p:nvSpPr>
        <p:spPr>
          <a:xfrm>
            <a:off x="267682" y="5765710"/>
            <a:ext cx="4228118"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Skillful calculation of singular integral</a:t>
            </a:r>
            <a:endParaRPr kumimoji="0" lang="zh-TW" altLang="en-US" sz="2000" dirty="0">
              <a:solidFill>
                <a:srgbClr val="FF0000"/>
              </a:solidFill>
              <a:latin typeface="Times New Roman"/>
              <a:ea typeface="標楷體"/>
            </a:endParaRPr>
          </a:p>
        </p:txBody>
      </p:sp>
      <p:sp>
        <p:nvSpPr>
          <p:cNvPr id="33" name="文字方塊 32">
            <a:extLst>
              <a:ext uri="{FF2B5EF4-FFF2-40B4-BE49-F238E27FC236}">
                <a16:creationId xmlns:a16="http://schemas.microsoft.com/office/drawing/2014/main" id="{5676F662-52E2-4D31-A06B-7D89B2468584}"/>
              </a:ext>
            </a:extLst>
          </p:cNvPr>
          <p:cNvSpPr txBox="1"/>
          <p:nvPr/>
        </p:nvSpPr>
        <p:spPr>
          <a:xfrm>
            <a:off x="2244964" y="105240"/>
            <a:ext cx="5146437"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sp>
        <p:nvSpPr>
          <p:cNvPr id="35" name="文字方塊 34">
            <a:extLst>
              <a:ext uri="{FF2B5EF4-FFF2-40B4-BE49-F238E27FC236}">
                <a16:creationId xmlns:a16="http://schemas.microsoft.com/office/drawing/2014/main" id="{10CF82CD-F651-4BA7-8EF0-2D8D12D3B149}"/>
              </a:ext>
            </a:extLst>
          </p:cNvPr>
          <p:cNvSpPr txBox="1"/>
          <p:nvPr/>
        </p:nvSpPr>
        <p:spPr>
          <a:xfrm>
            <a:off x="4829224" y="5776440"/>
            <a:ext cx="3628976"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computation of solid angle is free</a:t>
            </a:r>
            <a:endParaRPr kumimoji="0" lang="zh-TW" altLang="en-US" sz="2000" dirty="0">
              <a:solidFill>
                <a:srgbClr val="FF0000"/>
              </a:solidFill>
              <a:latin typeface="Times New Roman"/>
              <a:ea typeface="標楷體"/>
            </a:endParaRPr>
          </a:p>
        </p:txBody>
      </p:sp>
      <p:pic>
        <p:nvPicPr>
          <p:cNvPr id="2" name="圖片 1">
            <a:extLst>
              <a:ext uri="{FF2B5EF4-FFF2-40B4-BE49-F238E27FC236}">
                <a16:creationId xmlns:a16="http://schemas.microsoft.com/office/drawing/2014/main" id="{381383E3-0046-1063-A50F-2E1FE2B3DBDD}"/>
              </a:ext>
            </a:extLst>
          </p:cNvPr>
          <p:cNvPicPr>
            <a:picLocks noChangeAspect="1"/>
          </p:cNvPicPr>
          <p:nvPr/>
        </p:nvPicPr>
        <p:blipFill>
          <a:blip r:embed="rId5"/>
          <a:stretch>
            <a:fillRect/>
          </a:stretch>
        </p:blipFill>
        <p:spPr>
          <a:xfrm>
            <a:off x="6290795" y="2240236"/>
            <a:ext cx="2385519" cy="1307923"/>
          </a:xfrm>
          <a:prstGeom prst="rect">
            <a:avLst/>
          </a:prstGeom>
          <a:ln w="25400">
            <a:noFill/>
          </a:ln>
        </p:spPr>
      </p:pic>
      <p:pic>
        <p:nvPicPr>
          <p:cNvPr id="3" name="圖片 2">
            <a:extLst>
              <a:ext uri="{FF2B5EF4-FFF2-40B4-BE49-F238E27FC236}">
                <a16:creationId xmlns:a16="http://schemas.microsoft.com/office/drawing/2014/main" id="{6AD5DAAC-F8F0-99A5-58B5-D8739D93DEBE}"/>
              </a:ext>
            </a:extLst>
          </p:cNvPr>
          <p:cNvPicPr>
            <a:picLocks noChangeAspect="1"/>
          </p:cNvPicPr>
          <p:nvPr/>
        </p:nvPicPr>
        <p:blipFill>
          <a:blip r:embed="rId6"/>
          <a:stretch>
            <a:fillRect/>
          </a:stretch>
        </p:blipFill>
        <p:spPr>
          <a:xfrm>
            <a:off x="6362047" y="3592523"/>
            <a:ext cx="2426608" cy="1352813"/>
          </a:xfrm>
          <a:prstGeom prst="rect">
            <a:avLst/>
          </a:prstGeom>
        </p:spPr>
      </p:pic>
      <p:pic>
        <p:nvPicPr>
          <p:cNvPr id="12" name="圖片 11">
            <a:extLst>
              <a:ext uri="{FF2B5EF4-FFF2-40B4-BE49-F238E27FC236}">
                <a16:creationId xmlns:a16="http://schemas.microsoft.com/office/drawing/2014/main" id="{A9E7D977-91EB-5026-91A1-BD5A1AD5CCAA}"/>
              </a:ext>
            </a:extLst>
          </p:cNvPr>
          <p:cNvPicPr>
            <a:picLocks noChangeAspect="1"/>
          </p:cNvPicPr>
          <p:nvPr/>
        </p:nvPicPr>
        <p:blipFill>
          <a:blip r:embed="rId7"/>
          <a:stretch>
            <a:fillRect/>
          </a:stretch>
        </p:blipFill>
        <p:spPr>
          <a:xfrm>
            <a:off x="472048" y="2128147"/>
            <a:ext cx="2170239" cy="1196278"/>
          </a:xfrm>
          <a:prstGeom prst="rect">
            <a:avLst/>
          </a:prstGeom>
        </p:spPr>
      </p:pic>
      <p:pic>
        <p:nvPicPr>
          <p:cNvPr id="13" name="圖片 12">
            <a:extLst>
              <a:ext uri="{FF2B5EF4-FFF2-40B4-BE49-F238E27FC236}">
                <a16:creationId xmlns:a16="http://schemas.microsoft.com/office/drawing/2014/main" id="{B8E34D9E-C352-6C95-EBA9-64590B0FE133}"/>
              </a:ext>
            </a:extLst>
          </p:cNvPr>
          <p:cNvPicPr>
            <a:picLocks noChangeAspect="1"/>
          </p:cNvPicPr>
          <p:nvPr/>
        </p:nvPicPr>
        <p:blipFill>
          <a:blip r:embed="rId8"/>
          <a:stretch>
            <a:fillRect/>
          </a:stretch>
        </p:blipFill>
        <p:spPr>
          <a:xfrm>
            <a:off x="497172" y="3547633"/>
            <a:ext cx="2121155" cy="1193149"/>
          </a:xfrm>
          <a:prstGeom prst="rect">
            <a:avLst/>
          </a:prstGeom>
        </p:spPr>
      </p:pic>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059C1D1B-AD26-978E-FAF2-5A7BDF75F2E2}"/>
                  </a:ext>
                </a:extLst>
              </p:cNvPr>
              <p:cNvSpPr/>
              <p:nvPr/>
            </p:nvSpPr>
            <p:spPr>
              <a:xfrm>
                <a:off x="2838338" y="2776215"/>
                <a:ext cx="3286882" cy="525657"/>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𝑢</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14" name="矩形 13">
                <a:extLst>
                  <a:ext uri="{FF2B5EF4-FFF2-40B4-BE49-F238E27FC236}">
                    <a16:creationId xmlns:a16="http://schemas.microsoft.com/office/drawing/2014/main" id="{059C1D1B-AD26-978E-FAF2-5A7BDF75F2E2}"/>
                  </a:ext>
                </a:extLst>
              </p:cNvPr>
              <p:cNvSpPr>
                <a:spLocks noRot="1" noChangeAspect="1" noMove="1" noResize="1" noEditPoints="1" noAdjustHandles="1" noChangeArrowheads="1" noChangeShapeType="1" noTextEdit="1"/>
              </p:cNvSpPr>
              <p:nvPr/>
            </p:nvSpPr>
            <p:spPr>
              <a:xfrm>
                <a:off x="2838338" y="2776215"/>
                <a:ext cx="3286882" cy="525657"/>
              </a:xfrm>
              <a:prstGeom prst="rect">
                <a:avLst/>
              </a:prstGeom>
              <a:blipFill>
                <a:blip r:embed="rId9"/>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9E2FA35-6033-AC61-7BD1-2DA2B352A436}"/>
                  </a:ext>
                </a:extLst>
              </p:cNvPr>
              <p:cNvSpPr/>
              <p:nvPr/>
            </p:nvSpPr>
            <p:spPr>
              <a:xfrm>
                <a:off x="2866381" y="3440925"/>
                <a:ext cx="3258841" cy="525657"/>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𝑡</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sSub>
                            <m:sSubPr>
                              <m:ctrlP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400" i="1">
                                  <a:solidFill>
                                    <a:prstClr val="black"/>
                                  </a:solidFill>
                                  <a:latin typeface="Cambria Math" panose="02040503050406030204" pitchFamily="18" charset="0"/>
                                </a:rPr>
                                <m:t>𝑤</m:t>
                              </m:r>
                            </m:e>
                            <m:sub>
                              <m: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15" name="矩形 14">
                <a:extLst>
                  <a:ext uri="{FF2B5EF4-FFF2-40B4-BE49-F238E27FC236}">
                    <a16:creationId xmlns:a16="http://schemas.microsoft.com/office/drawing/2014/main" id="{29E2FA35-6033-AC61-7BD1-2DA2B352A436}"/>
                  </a:ext>
                </a:extLst>
              </p:cNvPr>
              <p:cNvSpPr>
                <a:spLocks noRot="1" noChangeAspect="1" noMove="1" noResize="1" noEditPoints="1" noAdjustHandles="1" noChangeArrowheads="1" noChangeShapeType="1" noTextEdit="1"/>
              </p:cNvSpPr>
              <p:nvPr/>
            </p:nvSpPr>
            <p:spPr>
              <a:xfrm>
                <a:off x="2866381" y="3440925"/>
                <a:ext cx="3258841" cy="525657"/>
              </a:xfrm>
              <a:prstGeom prst="rect">
                <a:avLst/>
              </a:prstGeom>
              <a:blipFill>
                <a:blip r:embed="rId10"/>
                <a:stretch>
                  <a:fillRect/>
                </a:stretch>
              </a:blipFill>
              <a:ln w="19050">
                <a:solidFill>
                  <a:srgbClr val="00B0F0"/>
                </a:solidFill>
              </a:ln>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3BAE20C2-C4CC-8BA4-7AA2-0AE83566D72C}"/>
              </a:ext>
            </a:extLst>
          </p:cNvPr>
          <p:cNvSpPr txBox="1"/>
          <p:nvPr/>
        </p:nvSpPr>
        <p:spPr>
          <a:xfrm>
            <a:off x="619658" y="3097393"/>
            <a:ext cx="1762085" cy="646331"/>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00B050"/>
                </a:solidFill>
                <a:latin typeface="+mn-lt"/>
                <a:ea typeface="標楷體"/>
              </a:rPr>
              <a:t>Discontinuous</a:t>
            </a:r>
            <a:r>
              <a:rPr kumimoji="0" lang="en-US" altLang="zh-TW" sz="3600" b="1" kern="0" dirty="0">
                <a:solidFill>
                  <a:schemeClr val="tx2"/>
                </a:solidFill>
                <a:latin typeface="+mn-lt"/>
                <a:ea typeface="標楷體"/>
              </a:rPr>
              <a:t> </a:t>
            </a:r>
            <a:endParaRPr kumimoji="0" lang="zh-TW" altLang="en-US" sz="3600" b="1" dirty="0">
              <a:solidFill>
                <a:schemeClr val="tx2"/>
              </a:solidFill>
              <a:latin typeface="+mn-lt"/>
              <a:ea typeface="標楷體"/>
            </a:endParaRPr>
          </a:p>
        </p:txBody>
      </p:sp>
      <p:sp>
        <p:nvSpPr>
          <p:cNvPr id="17" name="文字方塊 16">
            <a:extLst>
              <a:ext uri="{FF2B5EF4-FFF2-40B4-BE49-F238E27FC236}">
                <a16:creationId xmlns:a16="http://schemas.microsoft.com/office/drawing/2014/main" id="{B6778C14-20CF-253A-EF54-3DB488781B60}"/>
              </a:ext>
            </a:extLst>
          </p:cNvPr>
          <p:cNvSpPr txBox="1"/>
          <p:nvPr/>
        </p:nvSpPr>
        <p:spPr>
          <a:xfrm>
            <a:off x="6742717" y="3062111"/>
            <a:ext cx="1525359" cy="646331"/>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00B050"/>
                </a:solidFill>
                <a:latin typeface="+mn-lt"/>
                <a:ea typeface="標楷體"/>
              </a:rPr>
              <a:t>Continuous</a:t>
            </a:r>
            <a:r>
              <a:rPr kumimoji="0" lang="en-US" altLang="zh-TW" sz="3600" b="1" kern="0" dirty="0">
                <a:solidFill>
                  <a:schemeClr val="tx2"/>
                </a:solidFill>
                <a:latin typeface="+mn-lt"/>
                <a:ea typeface="標楷體"/>
              </a:rPr>
              <a:t> </a:t>
            </a:r>
            <a:endParaRPr kumimoji="0" lang="zh-TW" altLang="en-US" sz="3600" b="1" dirty="0">
              <a:solidFill>
                <a:schemeClr val="tx2"/>
              </a:solidFill>
              <a:latin typeface="+mn-lt"/>
              <a:ea typeface="標楷體"/>
            </a:endParaRPr>
          </a:p>
        </p:txBody>
      </p:sp>
      <p:sp>
        <p:nvSpPr>
          <p:cNvPr id="19" name="文字方塊 18">
            <a:extLst>
              <a:ext uri="{FF2B5EF4-FFF2-40B4-BE49-F238E27FC236}">
                <a16:creationId xmlns:a16="http://schemas.microsoft.com/office/drawing/2014/main" id="{1704625C-CB1C-7897-F032-2E95C159B026}"/>
              </a:ext>
            </a:extLst>
          </p:cNvPr>
          <p:cNvSpPr txBox="1"/>
          <p:nvPr/>
        </p:nvSpPr>
        <p:spPr>
          <a:xfrm>
            <a:off x="619656" y="601727"/>
            <a:ext cx="8001164" cy="646331"/>
          </a:xfrm>
          <a:prstGeom prst="rect">
            <a:avLst/>
          </a:prstGeom>
          <a:noFill/>
        </p:spPr>
        <p:txBody>
          <a:bodyPr wrap="square">
            <a:spAutoFit/>
          </a:bodyPr>
          <a:lstStyle/>
          <a:p>
            <a:pPr algn="ctr"/>
            <a:r>
              <a:rPr lang="en-US" altLang="zh-TW" dirty="0">
                <a:solidFill>
                  <a:srgbClr val="FF0000"/>
                </a:solidFill>
              </a:rPr>
              <a:t>To enforce the smoothness and continuity of potential and its normal flux across the boundary, we introduce the adaptive exact solution.</a:t>
            </a:r>
            <a:endParaRPr lang="zh-TW" altLang="en-US" dirty="0">
              <a:solidFill>
                <a:srgbClr val="FF0000"/>
              </a:solidFill>
            </a:endParaRPr>
          </a:p>
        </p:txBody>
      </p:sp>
    </p:spTree>
    <p:extLst>
      <p:ext uri="{BB962C8B-B14F-4D97-AF65-F5344CB8AC3E}">
        <p14:creationId xmlns:p14="http://schemas.microsoft.com/office/powerpoint/2010/main" val="2550617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892958-B358-4D9E-B78E-3C952F2B7220}"/>
              </a:ext>
            </a:extLst>
          </p:cNvPr>
          <p:cNvSpPr txBox="1">
            <a:spLocks noChangeArrowheads="1"/>
          </p:cNvSpPr>
          <p:nvPr/>
        </p:nvSpPr>
        <p:spPr>
          <a:xfrm>
            <a:off x="187325" y="73025"/>
            <a:ext cx="88900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4400" kern="0" dirty="0"/>
              <a:t>Integral equation to algebraic equation</a:t>
            </a:r>
          </a:p>
        </p:txBody>
      </p:sp>
      <p:graphicFrame>
        <p:nvGraphicFramePr>
          <p:cNvPr id="28675" name="Object 34">
            <a:extLst>
              <a:ext uri="{FF2B5EF4-FFF2-40B4-BE49-F238E27FC236}">
                <a16:creationId xmlns:a16="http://schemas.microsoft.com/office/drawing/2014/main" id="{946DB72E-D241-43FF-9D8D-FD329EA2D423}"/>
              </a:ext>
            </a:extLst>
          </p:cNvPr>
          <p:cNvGraphicFramePr>
            <a:graphicFrameLocks noChangeAspect="1"/>
          </p:cNvGraphicFramePr>
          <p:nvPr>
            <p:extLst>
              <p:ext uri="{D42A27DB-BD31-4B8C-83A1-F6EECF244321}">
                <p14:modId xmlns:p14="http://schemas.microsoft.com/office/powerpoint/2010/main" val="2160870166"/>
              </p:ext>
            </p:extLst>
          </p:nvPr>
        </p:nvGraphicFramePr>
        <p:xfrm>
          <a:off x="685800" y="781897"/>
          <a:ext cx="7566048" cy="525528"/>
        </p:xfrm>
        <a:graphic>
          <a:graphicData uri="http://schemas.openxmlformats.org/presentationml/2006/ole">
            <mc:AlternateContent xmlns:mc="http://schemas.openxmlformats.org/markup-compatibility/2006">
              <mc:Choice xmlns:v="urn:schemas-microsoft-com:vml" Requires="v">
                <p:oleObj spid="_x0000_s3258" name="Equation" r:id="rId3" imgW="4203360" imgH="291960" progId="Equation.DSMT4">
                  <p:embed/>
                </p:oleObj>
              </mc:Choice>
              <mc:Fallback>
                <p:oleObj name="Equation" r:id="rId3" imgW="4203360" imgH="291960" progId="Equation.DSMT4">
                  <p:embed/>
                  <p:pic>
                    <p:nvPicPr>
                      <p:cNvPr id="28675" name="Object 34">
                        <a:extLst>
                          <a:ext uri="{FF2B5EF4-FFF2-40B4-BE49-F238E27FC236}">
                            <a16:creationId xmlns:a16="http://schemas.microsoft.com/office/drawing/2014/main" id="{946DB72E-D241-43FF-9D8D-FD329EA2D423}"/>
                          </a:ext>
                        </a:extLst>
                      </p:cNvPr>
                      <p:cNvPicPr>
                        <a:picLocks noChangeAspect="1" noChangeArrowheads="1"/>
                      </p:cNvPicPr>
                      <p:nvPr/>
                    </p:nvPicPr>
                    <p:blipFill>
                      <a:blip r:embed="rId4"/>
                      <a:srcRect/>
                      <a:stretch>
                        <a:fillRect/>
                      </a:stretch>
                    </p:blipFill>
                    <p:spPr bwMode="auto">
                      <a:xfrm>
                        <a:off x="685800" y="781897"/>
                        <a:ext cx="7566048" cy="525528"/>
                      </a:xfrm>
                      <a:prstGeom prst="rect">
                        <a:avLst/>
                      </a:prstGeom>
                      <a:solidFill>
                        <a:schemeClr val="bg1"/>
                      </a:solidFill>
                      <a:ln>
                        <a:noFill/>
                      </a:ln>
                      <a:effectLst/>
                    </p:spPr>
                  </p:pic>
                </p:oleObj>
              </mc:Fallback>
            </mc:AlternateContent>
          </a:graphicData>
        </a:graphic>
      </p:graphicFrame>
      <p:graphicFrame>
        <p:nvGraphicFramePr>
          <p:cNvPr id="28677" name="Object 34">
            <a:extLst>
              <a:ext uri="{FF2B5EF4-FFF2-40B4-BE49-F238E27FC236}">
                <a16:creationId xmlns:a16="http://schemas.microsoft.com/office/drawing/2014/main" id="{ED5EB3F5-C109-4D76-9594-899F2565A066}"/>
              </a:ext>
            </a:extLst>
          </p:cNvPr>
          <p:cNvGraphicFramePr>
            <a:graphicFrameLocks noChangeAspect="1"/>
          </p:cNvGraphicFramePr>
          <p:nvPr>
            <p:extLst>
              <p:ext uri="{D42A27DB-BD31-4B8C-83A1-F6EECF244321}">
                <p14:modId xmlns:p14="http://schemas.microsoft.com/office/powerpoint/2010/main" val="3313072164"/>
              </p:ext>
            </p:extLst>
          </p:nvPr>
        </p:nvGraphicFramePr>
        <p:xfrm>
          <a:off x="657903" y="2777332"/>
          <a:ext cx="7520940" cy="800100"/>
        </p:xfrm>
        <a:graphic>
          <a:graphicData uri="http://schemas.openxmlformats.org/presentationml/2006/ole">
            <mc:AlternateContent xmlns:mc="http://schemas.openxmlformats.org/markup-compatibility/2006">
              <mc:Choice xmlns:v="urn:schemas-microsoft-com:vml" Requires="v">
                <p:oleObj spid="_x0000_s3259" name="Equation" r:id="rId5" imgW="4178300" imgH="444500" progId="Equation.DSMT4">
                  <p:embed/>
                </p:oleObj>
              </mc:Choice>
              <mc:Fallback>
                <p:oleObj name="Equation" r:id="rId5" imgW="4178300" imgH="444500" progId="Equation.DSMT4">
                  <p:embed/>
                  <p:pic>
                    <p:nvPicPr>
                      <p:cNvPr id="28677" name="Object 34">
                        <a:extLst>
                          <a:ext uri="{FF2B5EF4-FFF2-40B4-BE49-F238E27FC236}">
                            <a16:creationId xmlns:a16="http://schemas.microsoft.com/office/drawing/2014/main" id="{ED5EB3F5-C109-4D76-9594-899F2565A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03" y="2777332"/>
                        <a:ext cx="752094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8" name="AutoShape 9">
            <a:extLst>
              <a:ext uri="{FF2B5EF4-FFF2-40B4-BE49-F238E27FC236}">
                <a16:creationId xmlns:a16="http://schemas.microsoft.com/office/drawing/2014/main" id="{4E6E393B-03CA-4494-BA5E-A0CB4BCCF926}"/>
              </a:ext>
            </a:extLst>
          </p:cNvPr>
          <p:cNvSpPr>
            <a:spLocks noChangeArrowheads="1"/>
          </p:cNvSpPr>
          <p:nvPr/>
        </p:nvSpPr>
        <p:spPr bwMode="auto">
          <a:xfrm rot="5400000">
            <a:off x="3859216" y="3867151"/>
            <a:ext cx="942975" cy="381000"/>
          </a:xfrm>
          <a:prstGeom prst="rightArrow">
            <a:avLst>
              <a:gd name="adj1" fmla="val 50000"/>
              <a:gd name="adj2" fmla="val 7999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28679" name="Object 34">
            <a:extLst>
              <a:ext uri="{FF2B5EF4-FFF2-40B4-BE49-F238E27FC236}">
                <a16:creationId xmlns:a16="http://schemas.microsoft.com/office/drawing/2014/main" id="{7A5E7F5B-7316-4F10-A719-559580DC9A4F}"/>
              </a:ext>
            </a:extLst>
          </p:cNvPr>
          <p:cNvGraphicFramePr>
            <a:graphicFrameLocks noChangeAspect="1"/>
          </p:cNvGraphicFramePr>
          <p:nvPr>
            <p:extLst>
              <p:ext uri="{D42A27DB-BD31-4B8C-83A1-F6EECF244321}">
                <p14:modId xmlns:p14="http://schemas.microsoft.com/office/powerpoint/2010/main" val="2126903913"/>
              </p:ext>
            </p:extLst>
          </p:nvPr>
        </p:nvGraphicFramePr>
        <p:xfrm>
          <a:off x="3084513" y="4479925"/>
          <a:ext cx="2571750" cy="635000"/>
        </p:xfrm>
        <a:graphic>
          <a:graphicData uri="http://schemas.openxmlformats.org/presentationml/2006/ole">
            <mc:AlternateContent xmlns:mc="http://schemas.openxmlformats.org/markup-compatibility/2006">
              <mc:Choice xmlns:v="urn:schemas-microsoft-com:vml" Requires="v">
                <p:oleObj spid="_x0000_s3260" name="Equation" r:id="rId7" imgW="1028254" imgH="253890" progId="Equation.DSMT4">
                  <p:embed/>
                </p:oleObj>
              </mc:Choice>
              <mc:Fallback>
                <p:oleObj name="Equation" r:id="rId7" imgW="1028254" imgH="253890" progId="Equation.DSMT4">
                  <p:embed/>
                  <p:pic>
                    <p:nvPicPr>
                      <p:cNvPr id="28679" name="Object 34">
                        <a:extLst>
                          <a:ext uri="{FF2B5EF4-FFF2-40B4-BE49-F238E27FC236}">
                            <a16:creationId xmlns:a16="http://schemas.microsoft.com/office/drawing/2014/main" id="{7A5E7F5B-7316-4F10-A719-559580DC9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4513" y="4479925"/>
                        <a:ext cx="257175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80" name="圖片 3">
            <a:extLst>
              <a:ext uri="{FF2B5EF4-FFF2-40B4-BE49-F238E27FC236}">
                <a16:creationId xmlns:a16="http://schemas.microsoft.com/office/drawing/2014/main" id="{AE207AC6-97D2-42A8-9598-C1190559C7E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38804" y="3505202"/>
            <a:ext cx="28432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17">
            <a:extLst>
              <a:ext uri="{FF2B5EF4-FFF2-40B4-BE49-F238E27FC236}">
                <a16:creationId xmlns:a16="http://schemas.microsoft.com/office/drawing/2014/main" id="{45EEF0C5-B5F1-4F1B-B742-A085DD6C3D19}"/>
              </a:ext>
            </a:extLst>
          </p:cNvPr>
          <p:cNvSpPr>
            <a:spLocks noChangeArrowheads="1"/>
          </p:cNvSpPr>
          <p:nvPr/>
        </p:nvSpPr>
        <p:spPr bwMode="auto">
          <a:xfrm>
            <a:off x="5857879" y="3333750"/>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Boundary node points</a:t>
            </a:r>
            <a:endParaRPr lang="zh-TW" altLang="en-US" sz="2000" dirty="0">
              <a:solidFill>
                <a:srgbClr val="FF0000"/>
              </a:solidFill>
            </a:endParaRPr>
          </a:p>
        </p:txBody>
      </p:sp>
      <p:pic>
        <p:nvPicPr>
          <p:cNvPr id="28682" name="圖片 5">
            <a:extLst>
              <a:ext uri="{FF2B5EF4-FFF2-40B4-BE49-F238E27FC236}">
                <a16:creationId xmlns:a16="http://schemas.microsoft.com/office/drawing/2014/main" id="{8F2686C0-64C1-4525-8D94-134D02C148B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0513" y="3540129"/>
            <a:ext cx="284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7">
            <a:extLst>
              <a:ext uri="{FF2B5EF4-FFF2-40B4-BE49-F238E27FC236}">
                <a16:creationId xmlns:a16="http://schemas.microsoft.com/office/drawing/2014/main" id="{DCAA027C-9401-46F1-8527-F023FB233FED}"/>
              </a:ext>
            </a:extLst>
          </p:cNvPr>
          <p:cNvSpPr>
            <a:spLocks noChangeArrowheads="1"/>
          </p:cNvSpPr>
          <p:nvPr/>
        </p:nvSpPr>
        <p:spPr bwMode="auto">
          <a:xfrm>
            <a:off x="838204" y="3352800"/>
            <a:ext cx="1812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Gaussian points</a:t>
            </a:r>
            <a:endParaRPr lang="zh-TW" altLang="en-US" sz="2000" dirty="0">
              <a:solidFill>
                <a:srgbClr val="FF0000"/>
              </a:solidFill>
            </a:endParaRPr>
          </a:p>
        </p:txBody>
      </p:sp>
      <p:sp>
        <p:nvSpPr>
          <p:cNvPr id="28684" name="日期版面配置區 7">
            <a:extLst>
              <a:ext uri="{FF2B5EF4-FFF2-40B4-BE49-F238E27FC236}">
                <a16:creationId xmlns:a16="http://schemas.microsoft.com/office/drawing/2014/main" id="{00C2C0E1-B04C-4EF6-9031-A0F60D5B7458}"/>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graphicFrame>
        <p:nvGraphicFramePr>
          <p:cNvPr id="14" name="Object 34">
            <a:extLst>
              <a:ext uri="{FF2B5EF4-FFF2-40B4-BE49-F238E27FC236}">
                <a16:creationId xmlns:a16="http://schemas.microsoft.com/office/drawing/2014/main" id="{2C20F0DB-95C8-4F6F-B825-335F6251B648}"/>
              </a:ext>
            </a:extLst>
          </p:cNvPr>
          <p:cNvGraphicFramePr>
            <a:graphicFrameLocks noChangeAspect="1"/>
          </p:cNvGraphicFramePr>
          <p:nvPr>
            <p:extLst>
              <p:ext uri="{D42A27DB-BD31-4B8C-83A1-F6EECF244321}">
                <p14:modId xmlns:p14="http://schemas.microsoft.com/office/powerpoint/2010/main" val="1772045409"/>
              </p:ext>
            </p:extLst>
          </p:nvPr>
        </p:nvGraphicFramePr>
        <p:xfrm>
          <a:off x="559764" y="1792049"/>
          <a:ext cx="7818120" cy="708264"/>
        </p:xfrm>
        <a:graphic>
          <a:graphicData uri="http://schemas.openxmlformats.org/presentationml/2006/ole">
            <mc:AlternateContent xmlns:mc="http://schemas.openxmlformats.org/markup-compatibility/2006">
              <mc:Choice xmlns:v="urn:schemas-microsoft-com:vml" Requires="v">
                <p:oleObj spid="_x0000_s3261" name="Equation" r:id="rId11" imgW="4343400" imgH="393480" progId="Equation.DSMT4">
                  <p:embed/>
                </p:oleObj>
              </mc:Choice>
              <mc:Fallback>
                <p:oleObj name="Equation" r:id="rId11" imgW="4343400" imgH="393480" progId="Equation.DSMT4">
                  <p:embed/>
                  <p:pic>
                    <p:nvPicPr>
                      <p:cNvPr id="14" name="Object 34">
                        <a:extLst>
                          <a:ext uri="{FF2B5EF4-FFF2-40B4-BE49-F238E27FC236}">
                            <a16:creationId xmlns:a16="http://schemas.microsoft.com/office/drawing/2014/main" id="{2C20F0DB-95C8-4F6F-B825-335F6251B648}"/>
                          </a:ext>
                        </a:extLst>
                      </p:cNvPr>
                      <p:cNvPicPr>
                        <a:picLocks noChangeAspect="1" noChangeArrowheads="1"/>
                      </p:cNvPicPr>
                      <p:nvPr/>
                    </p:nvPicPr>
                    <p:blipFill>
                      <a:blip r:embed="rId12"/>
                      <a:srcRect/>
                      <a:stretch>
                        <a:fillRect/>
                      </a:stretch>
                    </p:blipFill>
                    <p:spPr bwMode="auto">
                      <a:xfrm>
                        <a:off x="559764" y="1792049"/>
                        <a:ext cx="7818120" cy="7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AutoShape 9">
            <a:extLst>
              <a:ext uri="{FF2B5EF4-FFF2-40B4-BE49-F238E27FC236}">
                <a16:creationId xmlns:a16="http://schemas.microsoft.com/office/drawing/2014/main" id="{7C2E4199-5CD9-4821-9A64-C389D2013577}"/>
              </a:ext>
            </a:extLst>
          </p:cNvPr>
          <p:cNvSpPr>
            <a:spLocks noChangeArrowheads="1"/>
          </p:cNvSpPr>
          <p:nvPr/>
        </p:nvSpPr>
        <p:spPr bwMode="auto">
          <a:xfrm rot="5400000">
            <a:off x="1680336" y="1467462"/>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15" name="AutoShape 9">
            <a:extLst>
              <a:ext uri="{FF2B5EF4-FFF2-40B4-BE49-F238E27FC236}">
                <a16:creationId xmlns:a16="http://schemas.microsoft.com/office/drawing/2014/main" id="{146E3ADC-E882-49A0-9DE8-419908CDA913}"/>
              </a:ext>
            </a:extLst>
          </p:cNvPr>
          <p:cNvSpPr>
            <a:spLocks noChangeArrowheads="1"/>
          </p:cNvSpPr>
          <p:nvPr/>
        </p:nvSpPr>
        <p:spPr bwMode="auto">
          <a:xfrm rot="5400000">
            <a:off x="1581521" y="2564958"/>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17" name="Rectangle 17">
            <a:extLst>
              <a:ext uri="{FF2B5EF4-FFF2-40B4-BE49-F238E27FC236}">
                <a16:creationId xmlns:a16="http://schemas.microsoft.com/office/drawing/2014/main" id="{7F434E5A-FC62-4F0F-B609-64B9A3FC0D9A}"/>
              </a:ext>
            </a:extLst>
          </p:cNvPr>
          <p:cNvSpPr>
            <a:spLocks noChangeArrowheads="1"/>
          </p:cNvSpPr>
          <p:nvPr/>
        </p:nvSpPr>
        <p:spPr bwMode="auto">
          <a:xfrm>
            <a:off x="1993816" y="2441803"/>
            <a:ext cx="22829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Gaussian quadrature</a:t>
            </a:r>
            <a:endParaRPr lang="zh-TW" altLang="en-US" sz="2000" dirty="0">
              <a:solidFill>
                <a:srgbClr val="FF0000"/>
              </a:solidFill>
            </a:endParaRPr>
          </a:p>
        </p:txBody>
      </p:sp>
      <p:sp>
        <p:nvSpPr>
          <p:cNvPr id="18" name="Rectangle 17">
            <a:extLst>
              <a:ext uri="{FF2B5EF4-FFF2-40B4-BE49-F238E27FC236}">
                <a16:creationId xmlns:a16="http://schemas.microsoft.com/office/drawing/2014/main" id="{57FAC57A-F67B-4485-BF59-F11B50D070EF}"/>
              </a:ext>
            </a:extLst>
          </p:cNvPr>
          <p:cNvSpPr>
            <a:spLocks noChangeArrowheads="1"/>
          </p:cNvSpPr>
          <p:nvPr/>
        </p:nvSpPr>
        <p:spPr bwMode="auto">
          <a:xfrm>
            <a:off x="2205006" y="1334027"/>
            <a:ext cx="4733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Parametric representation for each boundary</a:t>
            </a:r>
            <a:endParaRPr lang="zh-TW" altLang="en-US" sz="2000" dirty="0">
              <a:solidFill>
                <a:srgbClr val="FF0000"/>
              </a:solidFill>
            </a:endParaRPr>
          </a:p>
        </p:txBody>
      </p:sp>
      <p:sp>
        <p:nvSpPr>
          <p:cNvPr id="19" name="AutoShape 9">
            <a:extLst>
              <a:ext uri="{FF2B5EF4-FFF2-40B4-BE49-F238E27FC236}">
                <a16:creationId xmlns:a16="http://schemas.microsoft.com/office/drawing/2014/main" id="{25EBEB13-4F87-43E1-94A0-C5B8DBC850DC}"/>
              </a:ext>
            </a:extLst>
          </p:cNvPr>
          <p:cNvSpPr>
            <a:spLocks noChangeArrowheads="1"/>
          </p:cNvSpPr>
          <p:nvPr/>
        </p:nvSpPr>
        <p:spPr bwMode="auto">
          <a:xfrm>
            <a:off x="4381437" y="2553115"/>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1" name="Rectangle 17">
            <a:extLst>
              <a:ext uri="{FF2B5EF4-FFF2-40B4-BE49-F238E27FC236}">
                <a16:creationId xmlns:a16="http://schemas.microsoft.com/office/drawing/2014/main" id="{9A01E70A-CB25-459A-9720-D920AF9596EC}"/>
              </a:ext>
            </a:extLst>
          </p:cNvPr>
          <p:cNvSpPr>
            <a:spLocks noChangeArrowheads="1"/>
          </p:cNvSpPr>
          <p:nvPr/>
        </p:nvSpPr>
        <p:spPr bwMode="auto">
          <a:xfrm>
            <a:off x="5011591" y="2431257"/>
            <a:ext cx="11130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IE</a:t>
            </a:r>
            <a:r>
              <a:rPr lang="zh-TW" altLang="en-US" sz="2000" dirty="0">
                <a:solidFill>
                  <a:srgbClr val="FF0000"/>
                </a:solidFill>
              </a:rPr>
              <a:t> </a:t>
            </a:r>
            <a:r>
              <a:rPr lang="en-US" altLang="zh-TW" sz="2000" dirty="0">
                <a:solidFill>
                  <a:srgbClr val="FF0000"/>
                </a:solidFill>
              </a:rPr>
              <a:t>-&gt;</a:t>
            </a:r>
            <a:r>
              <a:rPr lang="zh-TW" altLang="en-US" sz="2000" dirty="0">
                <a:solidFill>
                  <a:srgbClr val="FF0000"/>
                </a:solidFill>
              </a:rPr>
              <a:t> </a:t>
            </a:r>
            <a:r>
              <a:rPr lang="en-US" altLang="zh-TW" sz="2000" dirty="0">
                <a:solidFill>
                  <a:srgbClr val="FF0000"/>
                </a:solidFill>
              </a:rPr>
              <a:t>AE</a:t>
            </a:r>
            <a:endParaRPr lang="zh-TW" altLang="en-US" sz="2000" dirty="0">
              <a:solidFill>
                <a:srgbClr val="FF0000"/>
              </a:solidFill>
            </a:endParaRPr>
          </a:p>
        </p:txBody>
      </p:sp>
    </p:spTree>
    <p:extLst>
      <p:ext uri="{BB962C8B-B14F-4D97-AF65-F5344CB8AC3E}">
        <p14:creationId xmlns:p14="http://schemas.microsoft.com/office/powerpoint/2010/main" val="899878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p:sp>
        <p:nvSpPr>
          <p:cNvPr id="33" name="文字方塊 32">
            <a:extLst>
              <a:ext uri="{FF2B5EF4-FFF2-40B4-BE49-F238E27FC236}">
                <a16:creationId xmlns:a16="http://schemas.microsoft.com/office/drawing/2014/main" id="{5676F662-52E2-4D31-A06B-7D89B2468584}"/>
              </a:ext>
            </a:extLst>
          </p:cNvPr>
          <p:cNvSpPr txBox="1"/>
          <p:nvPr/>
        </p:nvSpPr>
        <p:spPr>
          <a:xfrm>
            <a:off x="1676402" y="163779"/>
            <a:ext cx="654367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Dual BIE for the degenerate boundary</a:t>
            </a:r>
            <a:endParaRPr kumimoji="0" lang="zh-TW" altLang="en-US" sz="3000" b="1" dirty="0">
              <a:solidFill>
                <a:schemeClr val="tx2"/>
              </a:solidFill>
              <a:latin typeface="+mn-lt"/>
              <a:ea typeface="標楷體"/>
            </a:endParaRPr>
          </a:p>
        </p:txBody>
      </p:sp>
      <p:grpSp>
        <p:nvGrpSpPr>
          <p:cNvPr id="30" name="群組 29">
            <a:extLst>
              <a:ext uri="{FF2B5EF4-FFF2-40B4-BE49-F238E27FC236}">
                <a16:creationId xmlns:a16="http://schemas.microsoft.com/office/drawing/2014/main" id="{F35A22F6-7EF6-4B3E-B779-AA6C3B161A24}"/>
              </a:ext>
            </a:extLst>
          </p:cNvPr>
          <p:cNvGrpSpPr/>
          <p:nvPr/>
        </p:nvGrpSpPr>
        <p:grpSpPr>
          <a:xfrm>
            <a:off x="4724400" y="1234759"/>
            <a:ext cx="3656732" cy="1923031"/>
            <a:chOff x="8110291" y="1034194"/>
            <a:chExt cx="3656732" cy="1923031"/>
          </a:xfrm>
        </p:grpSpPr>
        <p:sp>
          <p:nvSpPr>
            <p:cNvPr id="34" name="手繪多邊形: 圖案 33">
              <a:extLst>
                <a:ext uri="{FF2B5EF4-FFF2-40B4-BE49-F238E27FC236}">
                  <a16:creationId xmlns:a16="http://schemas.microsoft.com/office/drawing/2014/main" id="{086E41B1-03F3-4038-ABC0-0FBE3C1A3DEE}"/>
                </a:ext>
              </a:extLst>
            </p:cNvPr>
            <p:cNvSpPr/>
            <p:nvPr/>
          </p:nvSpPr>
          <p:spPr>
            <a:xfrm>
              <a:off x="8110291" y="1034194"/>
              <a:ext cx="3656732" cy="1923031"/>
            </a:xfrm>
            <a:custGeom>
              <a:avLst/>
              <a:gdLst>
                <a:gd name="connsiteX0" fmla="*/ 684245 w 3582955"/>
                <a:gd name="connsiteY0" fmla="*/ 205273 h 1859902"/>
                <a:gd name="connsiteX1" fmla="*/ 721568 w 3582955"/>
                <a:gd name="connsiteY1" fmla="*/ 186612 h 1859902"/>
                <a:gd name="connsiteX2" fmla="*/ 864637 w 3582955"/>
                <a:gd name="connsiteY2" fmla="*/ 143069 h 1859902"/>
                <a:gd name="connsiteX3" fmla="*/ 951723 w 3582955"/>
                <a:gd name="connsiteY3" fmla="*/ 111967 h 1859902"/>
                <a:gd name="connsiteX4" fmla="*/ 1057470 w 3582955"/>
                <a:gd name="connsiteY4" fmla="*/ 87085 h 1859902"/>
                <a:gd name="connsiteX5" fmla="*/ 1262743 w 3582955"/>
                <a:gd name="connsiteY5" fmla="*/ 24881 h 1859902"/>
                <a:gd name="connsiteX6" fmla="*/ 1368490 w 3582955"/>
                <a:gd name="connsiteY6" fmla="*/ 12440 h 1859902"/>
                <a:gd name="connsiteX7" fmla="*/ 1449355 w 3582955"/>
                <a:gd name="connsiteY7" fmla="*/ 0 h 1859902"/>
                <a:gd name="connsiteX8" fmla="*/ 1685731 w 3582955"/>
                <a:gd name="connsiteY8" fmla="*/ 6220 h 1859902"/>
                <a:gd name="connsiteX9" fmla="*/ 1797698 w 3582955"/>
                <a:gd name="connsiteY9" fmla="*/ 37322 h 1859902"/>
                <a:gd name="connsiteX10" fmla="*/ 1915886 w 3582955"/>
                <a:gd name="connsiteY10" fmla="*/ 130628 h 1859902"/>
                <a:gd name="connsiteX11" fmla="*/ 1940768 w 3582955"/>
                <a:gd name="connsiteY11" fmla="*/ 161730 h 1859902"/>
                <a:gd name="connsiteX12" fmla="*/ 1978090 w 3582955"/>
                <a:gd name="connsiteY12" fmla="*/ 217714 h 1859902"/>
                <a:gd name="connsiteX13" fmla="*/ 2009192 w 3582955"/>
                <a:gd name="connsiteY13" fmla="*/ 236375 h 1859902"/>
                <a:gd name="connsiteX14" fmla="*/ 2065176 w 3582955"/>
                <a:gd name="connsiteY14" fmla="*/ 267477 h 1859902"/>
                <a:gd name="connsiteX15" fmla="*/ 2164702 w 3582955"/>
                <a:gd name="connsiteY15" fmla="*/ 273697 h 1859902"/>
                <a:gd name="connsiteX16" fmla="*/ 2600131 w 3582955"/>
                <a:gd name="connsiteY16" fmla="*/ 267477 h 1859902"/>
                <a:gd name="connsiteX17" fmla="*/ 2898710 w 3582955"/>
                <a:gd name="connsiteY17" fmla="*/ 242595 h 1859902"/>
                <a:gd name="connsiteX18" fmla="*/ 3147527 w 3582955"/>
                <a:gd name="connsiteY18" fmla="*/ 230155 h 1859902"/>
                <a:gd name="connsiteX19" fmla="*/ 3489649 w 3582955"/>
                <a:gd name="connsiteY19" fmla="*/ 248816 h 1859902"/>
                <a:gd name="connsiteX20" fmla="*/ 3558074 w 3582955"/>
                <a:gd name="connsiteY20" fmla="*/ 292359 h 1859902"/>
                <a:gd name="connsiteX21" fmla="*/ 3564294 w 3582955"/>
                <a:gd name="connsiteY21" fmla="*/ 311020 h 1859902"/>
                <a:gd name="connsiteX22" fmla="*/ 3576735 w 3582955"/>
                <a:gd name="connsiteY22" fmla="*/ 342122 h 1859902"/>
                <a:gd name="connsiteX23" fmla="*/ 3582955 w 3582955"/>
                <a:gd name="connsiteY23" fmla="*/ 379444 h 1859902"/>
                <a:gd name="connsiteX24" fmla="*/ 3570515 w 3582955"/>
                <a:gd name="connsiteY24" fmla="*/ 516293 h 1859902"/>
                <a:gd name="connsiteX25" fmla="*/ 3564294 w 3582955"/>
                <a:gd name="connsiteY25" fmla="*/ 547395 h 1859902"/>
                <a:gd name="connsiteX26" fmla="*/ 3539412 w 3582955"/>
                <a:gd name="connsiteY26" fmla="*/ 584718 h 1859902"/>
                <a:gd name="connsiteX27" fmla="*/ 3533192 w 3582955"/>
                <a:gd name="connsiteY27" fmla="*/ 622040 h 1859902"/>
                <a:gd name="connsiteX28" fmla="*/ 3520751 w 3582955"/>
                <a:gd name="connsiteY28" fmla="*/ 653142 h 1859902"/>
                <a:gd name="connsiteX29" fmla="*/ 3514531 w 3582955"/>
                <a:gd name="connsiteY29" fmla="*/ 678024 h 1859902"/>
                <a:gd name="connsiteX30" fmla="*/ 3508310 w 3582955"/>
                <a:gd name="connsiteY30" fmla="*/ 746448 h 1859902"/>
                <a:gd name="connsiteX31" fmla="*/ 3458547 w 3582955"/>
                <a:gd name="connsiteY31" fmla="*/ 821093 h 1859902"/>
                <a:gd name="connsiteX32" fmla="*/ 3427445 w 3582955"/>
                <a:gd name="connsiteY32" fmla="*/ 895738 h 1859902"/>
                <a:gd name="connsiteX33" fmla="*/ 3278155 w 3582955"/>
                <a:gd name="connsiteY33" fmla="*/ 1125893 h 1859902"/>
                <a:gd name="connsiteX34" fmla="*/ 3191070 w 3582955"/>
                <a:gd name="connsiteY34" fmla="*/ 1262742 h 1859902"/>
                <a:gd name="connsiteX35" fmla="*/ 2898710 w 3582955"/>
                <a:gd name="connsiteY35" fmla="*/ 1654628 h 1859902"/>
                <a:gd name="connsiteX36" fmla="*/ 2743200 w 3582955"/>
                <a:gd name="connsiteY36" fmla="*/ 1810138 h 1859902"/>
                <a:gd name="connsiteX37" fmla="*/ 2687217 w 3582955"/>
                <a:gd name="connsiteY37" fmla="*/ 1841240 h 1859902"/>
                <a:gd name="connsiteX38" fmla="*/ 2612572 w 3582955"/>
                <a:gd name="connsiteY38" fmla="*/ 1859902 h 1859902"/>
                <a:gd name="connsiteX39" fmla="*/ 2562808 w 3582955"/>
                <a:gd name="connsiteY39" fmla="*/ 1853681 h 1859902"/>
                <a:gd name="connsiteX40" fmla="*/ 2525486 w 3582955"/>
                <a:gd name="connsiteY40" fmla="*/ 1816359 h 1859902"/>
                <a:gd name="connsiteX41" fmla="*/ 2506825 w 3582955"/>
                <a:gd name="connsiteY41" fmla="*/ 1803918 h 1859902"/>
                <a:gd name="connsiteX42" fmla="*/ 2463282 w 3582955"/>
                <a:gd name="connsiteY42" fmla="*/ 1766595 h 1859902"/>
                <a:gd name="connsiteX43" fmla="*/ 2425959 w 3582955"/>
                <a:gd name="connsiteY43" fmla="*/ 1747934 h 1859902"/>
                <a:gd name="connsiteX44" fmla="*/ 2313992 w 3582955"/>
                <a:gd name="connsiteY44" fmla="*/ 1698171 h 1859902"/>
                <a:gd name="connsiteX45" fmla="*/ 2152261 w 3582955"/>
                <a:gd name="connsiteY45" fmla="*/ 1654628 h 1859902"/>
                <a:gd name="connsiteX46" fmla="*/ 2065176 w 3582955"/>
                <a:gd name="connsiteY46" fmla="*/ 1623526 h 1859902"/>
                <a:gd name="connsiteX47" fmla="*/ 1959429 w 3582955"/>
                <a:gd name="connsiteY47" fmla="*/ 1598644 h 1859902"/>
                <a:gd name="connsiteX48" fmla="*/ 1872343 w 3582955"/>
                <a:gd name="connsiteY48" fmla="*/ 1561322 h 1859902"/>
                <a:gd name="connsiteX49" fmla="*/ 1797698 w 3582955"/>
                <a:gd name="connsiteY49" fmla="*/ 1536440 h 1859902"/>
                <a:gd name="connsiteX50" fmla="*/ 1741715 w 3582955"/>
                <a:gd name="connsiteY50" fmla="*/ 1505338 h 1859902"/>
                <a:gd name="connsiteX51" fmla="*/ 1660849 w 3582955"/>
                <a:gd name="connsiteY51" fmla="*/ 1474236 h 1859902"/>
                <a:gd name="connsiteX52" fmla="*/ 1642188 w 3582955"/>
                <a:gd name="connsiteY52" fmla="*/ 1455575 h 1859902"/>
                <a:gd name="connsiteX53" fmla="*/ 1579984 w 3582955"/>
                <a:gd name="connsiteY53" fmla="*/ 1436914 h 1859902"/>
                <a:gd name="connsiteX54" fmla="*/ 1387151 w 3582955"/>
                <a:gd name="connsiteY54" fmla="*/ 1449355 h 1859902"/>
                <a:gd name="connsiteX55" fmla="*/ 1231641 w 3582955"/>
                <a:gd name="connsiteY55" fmla="*/ 1474236 h 1859902"/>
                <a:gd name="connsiteX56" fmla="*/ 696686 w 3582955"/>
                <a:gd name="connsiteY56" fmla="*/ 1499118 h 1859902"/>
                <a:gd name="connsiteX57" fmla="*/ 360784 w 3582955"/>
                <a:gd name="connsiteY57" fmla="*/ 1492897 h 1859902"/>
                <a:gd name="connsiteX58" fmla="*/ 273698 w 3582955"/>
                <a:gd name="connsiteY58" fmla="*/ 1480457 h 1859902"/>
                <a:gd name="connsiteX59" fmla="*/ 111968 w 3582955"/>
                <a:gd name="connsiteY59" fmla="*/ 1436914 h 1859902"/>
                <a:gd name="connsiteX60" fmla="*/ 80866 w 3582955"/>
                <a:gd name="connsiteY60" fmla="*/ 1418253 h 1859902"/>
                <a:gd name="connsiteX61" fmla="*/ 55984 w 3582955"/>
                <a:gd name="connsiteY61" fmla="*/ 1399591 h 1859902"/>
                <a:gd name="connsiteX62" fmla="*/ 37323 w 3582955"/>
                <a:gd name="connsiteY62" fmla="*/ 1374710 h 1859902"/>
                <a:gd name="connsiteX63" fmla="*/ 12441 w 3582955"/>
                <a:gd name="connsiteY63" fmla="*/ 1331167 h 1859902"/>
                <a:gd name="connsiteX64" fmla="*/ 0 w 3582955"/>
                <a:gd name="connsiteY64" fmla="*/ 1300065 h 1859902"/>
                <a:gd name="connsiteX65" fmla="*/ 6221 w 3582955"/>
                <a:gd name="connsiteY65" fmla="*/ 1144555 h 1859902"/>
                <a:gd name="connsiteX66" fmla="*/ 12441 w 3582955"/>
                <a:gd name="connsiteY66" fmla="*/ 1119673 h 1859902"/>
                <a:gd name="connsiteX67" fmla="*/ 31102 w 3582955"/>
                <a:gd name="connsiteY67" fmla="*/ 1088571 h 1859902"/>
                <a:gd name="connsiteX68" fmla="*/ 68425 w 3582955"/>
                <a:gd name="connsiteY68" fmla="*/ 1026367 h 1859902"/>
                <a:gd name="connsiteX69" fmla="*/ 74645 w 3582955"/>
                <a:gd name="connsiteY69" fmla="*/ 1001485 h 1859902"/>
                <a:gd name="connsiteX70" fmla="*/ 111968 w 3582955"/>
                <a:gd name="connsiteY70" fmla="*/ 957942 h 1859902"/>
                <a:gd name="connsiteX71" fmla="*/ 149290 w 3582955"/>
                <a:gd name="connsiteY71" fmla="*/ 895738 h 1859902"/>
                <a:gd name="connsiteX72" fmla="*/ 161731 w 3582955"/>
                <a:gd name="connsiteY72" fmla="*/ 852195 h 1859902"/>
                <a:gd name="connsiteX73" fmla="*/ 174172 w 3582955"/>
                <a:gd name="connsiteY73" fmla="*/ 827314 h 1859902"/>
                <a:gd name="connsiteX74" fmla="*/ 192833 w 3582955"/>
                <a:gd name="connsiteY74" fmla="*/ 814873 h 1859902"/>
                <a:gd name="connsiteX75" fmla="*/ 248817 w 3582955"/>
                <a:gd name="connsiteY75" fmla="*/ 740228 h 1859902"/>
                <a:gd name="connsiteX76" fmla="*/ 255037 w 3582955"/>
                <a:gd name="connsiteY76" fmla="*/ 709126 h 1859902"/>
                <a:gd name="connsiteX77" fmla="*/ 267478 w 3582955"/>
                <a:gd name="connsiteY77" fmla="*/ 690465 h 1859902"/>
                <a:gd name="connsiteX78" fmla="*/ 279919 w 3582955"/>
                <a:gd name="connsiteY78" fmla="*/ 541175 h 1859902"/>
                <a:gd name="connsiteX79" fmla="*/ 292359 w 3582955"/>
                <a:gd name="connsiteY79" fmla="*/ 510073 h 1859902"/>
                <a:gd name="connsiteX80" fmla="*/ 317241 w 3582955"/>
                <a:gd name="connsiteY80" fmla="*/ 491412 h 1859902"/>
                <a:gd name="connsiteX81" fmla="*/ 329682 w 3582955"/>
                <a:gd name="connsiteY81" fmla="*/ 472751 h 1859902"/>
                <a:gd name="connsiteX82" fmla="*/ 367004 w 3582955"/>
                <a:gd name="connsiteY82" fmla="*/ 441648 h 1859902"/>
                <a:gd name="connsiteX83" fmla="*/ 391886 w 3582955"/>
                <a:gd name="connsiteY83" fmla="*/ 429208 h 1859902"/>
                <a:gd name="connsiteX84" fmla="*/ 454090 w 3582955"/>
                <a:gd name="connsiteY84" fmla="*/ 422987 h 1859902"/>
                <a:gd name="connsiteX85" fmla="*/ 478972 w 3582955"/>
                <a:gd name="connsiteY85" fmla="*/ 416767 h 1859902"/>
                <a:gd name="connsiteX86" fmla="*/ 497633 w 3582955"/>
                <a:gd name="connsiteY86" fmla="*/ 398106 h 1859902"/>
                <a:gd name="connsiteX87" fmla="*/ 516294 w 3582955"/>
                <a:gd name="connsiteY87" fmla="*/ 385665 h 1859902"/>
                <a:gd name="connsiteX88" fmla="*/ 553617 w 3582955"/>
                <a:gd name="connsiteY88" fmla="*/ 329681 h 1859902"/>
                <a:gd name="connsiteX89" fmla="*/ 559837 w 3582955"/>
                <a:gd name="connsiteY89" fmla="*/ 311020 h 1859902"/>
                <a:gd name="connsiteX90" fmla="*/ 584719 w 3582955"/>
                <a:gd name="connsiteY90" fmla="*/ 273697 h 1859902"/>
                <a:gd name="connsiteX91" fmla="*/ 597159 w 3582955"/>
                <a:gd name="connsiteY91" fmla="*/ 255036 h 1859902"/>
                <a:gd name="connsiteX92" fmla="*/ 622041 w 3582955"/>
                <a:gd name="connsiteY92" fmla="*/ 236375 h 1859902"/>
                <a:gd name="connsiteX93" fmla="*/ 659364 w 3582955"/>
                <a:gd name="connsiteY93" fmla="*/ 223934 h 1859902"/>
                <a:gd name="connsiteX94" fmla="*/ 684245 w 3582955"/>
                <a:gd name="connsiteY94" fmla="*/ 205273 h 1859902"/>
                <a:gd name="connsiteX0" fmla="*/ 684245 w 3582955"/>
                <a:gd name="connsiteY0" fmla="*/ 205273 h 1859902"/>
                <a:gd name="connsiteX1" fmla="*/ 721568 w 3582955"/>
                <a:gd name="connsiteY1" fmla="*/ 186612 h 1859902"/>
                <a:gd name="connsiteX2" fmla="*/ 864637 w 3582955"/>
                <a:gd name="connsiteY2" fmla="*/ 143069 h 1859902"/>
                <a:gd name="connsiteX3" fmla="*/ 951723 w 3582955"/>
                <a:gd name="connsiteY3" fmla="*/ 111967 h 1859902"/>
                <a:gd name="connsiteX4" fmla="*/ 1057470 w 3582955"/>
                <a:gd name="connsiteY4" fmla="*/ 87085 h 1859902"/>
                <a:gd name="connsiteX5" fmla="*/ 1262743 w 3582955"/>
                <a:gd name="connsiteY5" fmla="*/ 24881 h 1859902"/>
                <a:gd name="connsiteX6" fmla="*/ 1368490 w 3582955"/>
                <a:gd name="connsiteY6" fmla="*/ 12440 h 1859902"/>
                <a:gd name="connsiteX7" fmla="*/ 1449355 w 3582955"/>
                <a:gd name="connsiteY7" fmla="*/ 0 h 1859902"/>
                <a:gd name="connsiteX8" fmla="*/ 1685731 w 3582955"/>
                <a:gd name="connsiteY8" fmla="*/ 6220 h 1859902"/>
                <a:gd name="connsiteX9" fmla="*/ 1797698 w 3582955"/>
                <a:gd name="connsiteY9" fmla="*/ 37322 h 1859902"/>
                <a:gd name="connsiteX10" fmla="*/ 1915886 w 3582955"/>
                <a:gd name="connsiteY10" fmla="*/ 130628 h 1859902"/>
                <a:gd name="connsiteX11" fmla="*/ 1940768 w 3582955"/>
                <a:gd name="connsiteY11" fmla="*/ 161730 h 1859902"/>
                <a:gd name="connsiteX12" fmla="*/ 1978090 w 3582955"/>
                <a:gd name="connsiteY12" fmla="*/ 217714 h 1859902"/>
                <a:gd name="connsiteX13" fmla="*/ 2009192 w 3582955"/>
                <a:gd name="connsiteY13" fmla="*/ 236375 h 1859902"/>
                <a:gd name="connsiteX14" fmla="*/ 2065176 w 3582955"/>
                <a:gd name="connsiteY14" fmla="*/ 267477 h 1859902"/>
                <a:gd name="connsiteX15" fmla="*/ 2164702 w 3582955"/>
                <a:gd name="connsiteY15" fmla="*/ 273697 h 1859902"/>
                <a:gd name="connsiteX16" fmla="*/ 2600131 w 3582955"/>
                <a:gd name="connsiteY16" fmla="*/ 267477 h 1859902"/>
                <a:gd name="connsiteX17" fmla="*/ 2898710 w 3582955"/>
                <a:gd name="connsiteY17" fmla="*/ 242595 h 1859902"/>
                <a:gd name="connsiteX18" fmla="*/ 3147527 w 3582955"/>
                <a:gd name="connsiteY18" fmla="*/ 230155 h 1859902"/>
                <a:gd name="connsiteX19" fmla="*/ 3489649 w 3582955"/>
                <a:gd name="connsiteY19" fmla="*/ 248816 h 1859902"/>
                <a:gd name="connsiteX20" fmla="*/ 3558074 w 3582955"/>
                <a:gd name="connsiteY20" fmla="*/ 292359 h 1859902"/>
                <a:gd name="connsiteX21" fmla="*/ 3564294 w 3582955"/>
                <a:gd name="connsiteY21" fmla="*/ 311020 h 1859902"/>
                <a:gd name="connsiteX22" fmla="*/ 3576735 w 3582955"/>
                <a:gd name="connsiteY22" fmla="*/ 342122 h 1859902"/>
                <a:gd name="connsiteX23" fmla="*/ 3582955 w 3582955"/>
                <a:gd name="connsiteY23" fmla="*/ 379444 h 1859902"/>
                <a:gd name="connsiteX24" fmla="*/ 3570515 w 3582955"/>
                <a:gd name="connsiteY24" fmla="*/ 516293 h 1859902"/>
                <a:gd name="connsiteX25" fmla="*/ 3564294 w 3582955"/>
                <a:gd name="connsiteY25" fmla="*/ 547395 h 1859902"/>
                <a:gd name="connsiteX26" fmla="*/ 3539412 w 3582955"/>
                <a:gd name="connsiteY26" fmla="*/ 584718 h 1859902"/>
                <a:gd name="connsiteX27" fmla="*/ 3533192 w 3582955"/>
                <a:gd name="connsiteY27" fmla="*/ 622040 h 1859902"/>
                <a:gd name="connsiteX28" fmla="*/ 3520751 w 3582955"/>
                <a:gd name="connsiteY28" fmla="*/ 653142 h 1859902"/>
                <a:gd name="connsiteX29" fmla="*/ 3514531 w 3582955"/>
                <a:gd name="connsiteY29" fmla="*/ 678024 h 1859902"/>
                <a:gd name="connsiteX30" fmla="*/ 3508310 w 3582955"/>
                <a:gd name="connsiteY30" fmla="*/ 746448 h 1859902"/>
                <a:gd name="connsiteX31" fmla="*/ 3458547 w 3582955"/>
                <a:gd name="connsiteY31" fmla="*/ 821093 h 1859902"/>
                <a:gd name="connsiteX32" fmla="*/ 3427445 w 3582955"/>
                <a:gd name="connsiteY32" fmla="*/ 895738 h 1859902"/>
                <a:gd name="connsiteX33" fmla="*/ 3278155 w 3582955"/>
                <a:gd name="connsiteY33" fmla="*/ 1125893 h 1859902"/>
                <a:gd name="connsiteX34" fmla="*/ 3191070 w 3582955"/>
                <a:gd name="connsiteY34" fmla="*/ 1262742 h 1859902"/>
                <a:gd name="connsiteX35" fmla="*/ 2898710 w 3582955"/>
                <a:gd name="connsiteY35" fmla="*/ 1654628 h 1859902"/>
                <a:gd name="connsiteX36" fmla="*/ 2743200 w 3582955"/>
                <a:gd name="connsiteY36" fmla="*/ 1810138 h 1859902"/>
                <a:gd name="connsiteX37" fmla="*/ 2687217 w 3582955"/>
                <a:gd name="connsiteY37" fmla="*/ 1841240 h 1859902"/>
                <a:gd name="connsiteX38" fmla="*/ 2612572 w 3582955"/>
                <a:gd name="connsiteY38" fmla="*/ 1859902 h 1859902"/>
                <a:gd name="connsiteX39" fmla="*/ 2562808 w 3582955"/>
                <a:gd name="connsiteY39" fmla="*/ 1853681 h 1859902"/>
                <a:gd name="connsiteX40" fmla="*/ 2525486 w 3582955"/>
                <a:gd name="connsiteY40" fmla="*/ 1816359 h 1859902"/>
                <a:gd name="connsiteX41" fmla="*/ 2506825 w 3582955"/>
                <a:gd name="connsiteY41" fmla="*/ 1803918 h 1859902"/>
                <a:gd name="connsiteX42" fmla="*/ 2463282 w 3582955"/>
                <a:gd name="connsiteY42" fmla="*/ 1766595 h 1859902"/>
                <a:gd name="connsiteX43" fmla="*/ 2425959 w 3582955"/>
                <a:gd name="connsiteY43" fmla="*/ 1747934 h 1859902"/>
                <a:gd name="connsiteX44" fmla="*/ 2313992 w 3582955"/>
                <a:gd name="connsiteY44" fmla="*/ 1698171 h 1859902"/>
                <a:gd name="connsiteX45" fmla="*/ 2152261 w 3582955"/>
                <a:gd name="connsiteY45" fmla="*/ 1654628 h 1859902"/>
                <a:gd name="connsiteX46" fmla="*/ 2065176 w 3582955"/>
                <a:gd name="connsiteY46" fmla="*/ 1623526 h 1859902"/>
                <a:gd name="connsiteX47" fmla="*/ 1959429 w 3582955"/>
                <a:gd name="connsiteY47" fmla="*/ 1598644 h 1859902"/>
                <a:gd name="connsiteX48" fmla="*/ 1872343 w 3582955"/>
                <a:gd name="connsiteY48" fmla="*/ 1561322 h 1859902"/>
                <a:gd name="connsiteX49" fmla="*/ 1788366 w 3582955"/>
                <a:gd name="connsiteY49" fmla="*/ 1755598 h 1859902"/>
                <a:gd name="connsiteX50" fmla="*/ 1741715 w 3582955"/>
                <a:gd name="connsiteY50" fmla="*/ 1505338 h 1859902"/>
                <a:gd name="connsiteX51" fmla="*/ 1660849 w 3582955"/>
                <a:gd name="connsiteY51" fmla="*/ 1474236 h 1859902"/>
                <a:gd name="connsiteX52" fmla="*/ 1642188 w 3582955"/>
                <a:gd name="connsiteY52" fmla="*/ 1455575 h 1859902"/>
                <a:gd name="connsiteX53" fmla="*/ 1579984 w 3582955"/>
                <a:gd name="connsiteY53" fmla="*/ 1436914 h 1859902"/>
                <a:gd name="connsiteX54" fmla="*/ 1387151 w 3582955"/>
                <a:gd name="connsiteY54" fmla="*/ 1449355 h 1859902"/>
                <a:gd name="connsiteX55" fmla="*/ 1231641 w 3582955"/>
                <a:gd name="connsiteY55" fmla="*/ 1474236 h 1859902"/>
                <a:gd name="connsiteX56" fmla="*/ 696686 w 3582955"/>
                <a:gd name="connsiteY56" fmla="*/ 1499118 h 1859902"/>
                <a:gd name="connsiteX57" fmla="*/ 360784 w 3582955"/>
                <a:gd name="connsiteY57" fmla="*/ 1492897 h 1859902"/>
                <a:gd name="connsiteX58" fmla="*/ 273698 w 3582955"/>
                <a:gd name="connsiteY58" fmla="*/ 1480457 h 1859902"/>
                <a:gd name="connsiteX59" fmla="*/ 111968 w 3582955"/>
                <a:gd name="connsiteY59" fmla="*/ 1436914 h 1859902"/>
                <a:gd name="connsiteX60" fmla="*/ 80866 w 3582955"/>
                <a:gd name="connsiteY60" fmla="*/ 1418253 h 1859902"/>
                <a:gd name="connsiteX61" fmla="*/ 55984 w 3582955"/>
                <a:gd name="connsiteY61" fmla="*/ 1399591 h 1859902"/>
                <a:gd name="connsiteX62" fmla="*/ 37323 w 3582955"/>
                <a:gd name="connsiteY62" fmla="*/ 1374710 h 1859902"/>
                <a:gd name="connsiteX63" fmla="*/ 12441 w 3582955"/>
                <a:gd name="connsiteY63" fmla="*/ 1331167 h 1859902"/>
                <a:gd name="connsiteX64" fmla="*/ 0 w 3582955"/>
                <a:gd name="connsiteY64" fmla="*/ 1300065 h 1859902"/>
                <a:gd name="connsiteX65" fmla="*/ 6221 w 3582955"/>
                <a:gd name="connsiteY65" fmla="*/ 1144555 h 1859902"/>
                <a:gd name="connsiteX66" fmla="*/ 12441 w 3582955"/>
                <a:gd name="connsiteY66" fmla="*/ 1119673 h 1859902"/>
                <a:gd name="connsiteX67" fmla="*/ 31102 w 3582955"/>
                <a:gd name="connsiteY67" fmla="*/ 1088571 h 1859902"/>
                <a:gd name="connsiteX68" fmla="*/ 68425 w 3582955"/>
                <a:gd name="connsiteY68" fmla="*/ 1026367 h 1859902"/>
                <a:gd name="connsiteX69" fmla="*/ 74645 w 3582955"/>
                <a:gd name="connsiteY69" fmla="*/ 1001485 h 1859902"/>
                <a:gd name="connsiteX70" fmla="*/ 111968 w 3582955"/>
                <a:gd name="connsiteY70" fmla="*/ 957942 h 1859902"/>
                <a:gd name="connsiteX71" fmla="*/ 149290 w 3582955"/>
                <a:gd name="connsiteY71" fmla="*/ 895738 h 1859902"/>
                <a:gd name="connsiteX72" fmla="*/ 161731 w 3582955"/>
                <a:gd name="connsiteY72" fmla="*/ 852195 h 1859902"/>
                <a:gd name="connsiteX73" fmla="*/ 174172 w 3582955"/>
                <a:gd name="connsiteY73" fmla="*/ 827314 h 1859902"/>
                <a:gd name="connsiteX74" fmla="*/ 192833 w 3582955"/>
                <a:gd name="connsiteY74" fmla="*/ 814873 h 1859902"/>
                <a:gd name="connsiteX75" fmla="*/ 248817 w 3582955"/>
                <a:gd name="connsiteY75" fmla="*/ 740228 h 1859902"/>
                <a:gd name="connsiteX76" fmla="*/ 255037 w 3582955"/>
                <a:gd name="connsiteY76" fmla="*/ 709126 h 1859902"/>
                <a:gd name="connsiteX77" fmla="*/ 267478 w 3582955"/>
                <a:gd name="connsiteY77" fmla="*/ 690465 h 1859902"/>
                <a:gd name="connsiteX78" fmla="*/ 279919 w 3582955"/>
                <a:gd name="connsiteY78" fmla="*/ 541175 h 1859902"/>
                <a:gd name="connsiteX79" fmla="*/ 292359 w 3582955"/>
                <a:gd name="connsiteY79" fmla="*/ 510073 h 1859902"/>
                <a:gd name="connsiteX80" fmla="*/ 317241 w 3582955"/>
                <a:gd name="connsiteY80" fmla="*/ 491412 h 1859902"/>
                <a:gd name="connsiteX81" fmla="*/ 329682 w 3582955"/>
                <a:gd name="connsiteY81" fmla="*/ 472751 h 1859902"/>
                <a:gd name="connsiteX82" fmla="*/ 367004 w 3582955"/>
                <a:gd name="connsiteY82" fmla="*/ 441648 h 1859902"/>
                <a:gd name="connsiteX83" fmla="*/ 391886 w 3582955"/>
                <a:gd name="connsiteY83" fmla="*/ 429208 h 1859902"/>
                <a:gd name="connsiteX84" fmla="*/ 454090 w 3582955"/>
                <a:gd name="connsiteY84" fmla="*/ 422987 h 1859902"/>
                <a:gd name="connsiteX85" fmla="*/ 478972 w 3582955"/>
                <a:gd name="connsiteY85" fmla="*/ 416767 h 1859902"/>
                <a:gd name="connsiteX86" fmla="*/ 497633 w 3582955"/>
                <a:gd name="connsiteY86" fmla="*/ 398106 h 1859902"/>
                <a:gd name="connsiteX87" fmla="*/ 516294 w 3582955"/>
                <a:gd name="connsiteY87" fmla="*/ 385665 h 1859902"/>
                <a:gd name="connsiteX88" fmla="*/ 553617 w 3582955"/>
                <a:gd name="connsiteY88" fmla="*/ 329681 h 1859902"/>
                <a:gd name="connsiteX89" fmla="*/ 559837 w 3582955"/>
                <a:gd name="connsiteY89" fmla="*/ 311020 h 1859902"/>
                <a:gd name="connsiteX90" fmla="*/ 584719 w 3582955"/>
                <a:gd name="connsiteY90" fmla="*/ 273697 h 1859902"/>
                <a:gd name="connsiteX91" fmla="*/ 597159 w 3582955"/>
                <a:gd name="connsiteY91" fmla="*/ 255036 h 1859902"/>
                <a:gd name="connsiteX92" fmla="*/ 622041 w 3582955"/>
                <a:gd name="connsiteY92" fmla="*/ 236375 h 1859902"/>
                <a:gd name="connsiteX93" fmla="*/ 659364 w 3582955"/>
                <a:gd name="connsiteY93" fmla="*/ 223934 h 1859902"/>
                <a:gd name="connsiteX94" fmla="*/ 684245 w 3582955"/>
                <a:gd name="connsiteY94" fmla="*/ 205273 h 1859902"/>
                <a:gd name="connsiteX0" fmla="*/ 684245 w 3582955"/>
                <a:gd name="connsiteY0" fmla="*/ 205273 h 1859902"/>
                <a:gd name="connsiteX1" fmla="*/ 721568 w 3582955"/>
                <a:gd name="connsiteY1" fmla="*/ 186612 h 1859902"/>
                <a:gd name="connsiteX2" fmla="*/ 864637 w 3582955"/>
                <a:gd name="connsiteY2" fmla="*/ 143069 h 1859902"/>
                <a:gd name="connsiteX3" fmla="*/ 951723 w 3582955"/>
                <a:gd name="connsiteY3" fmla="*/ 111967 h 1859902"/>
                <a:gd name="connsiteX4" fmla="*/ 1057470 w 3582955"/>
                <a:gd name="connsiteY4" fmla="*/ 87085 h 1859902"/>
                <a:gd name="connsiteX5" fmla="*/ 1262743 w 3582955"/>
                <a:gd name="connsiteY5" fmla="*/ 24881 h 1859902"/>
                <a:gd name="connsiteX6" fmla="*/ 1368490 w 3582955"/>
                <a:gd name="connsiteY6" fmla="*/ 12440 h 1859902"/>
                <a:gd name="connsiteX7" fmla="*/ 1449355 w 3582955"/>
                <a:gd name="connsiteY7" fmla="*/ 0 h 1859902"/>
                <a:gd name="connsiteX8" fmla="*/ 1685731 w 3582955"/>
                <a:gd name="connsiteY8" fmla="*/ 6220 h 1859902"/>
                <a:gd name="connsiteX9" fmla="*/ 1797698 w 3582955"/>
                <a:gd name="connsiteY9" fmla="*/ 37322 h 1859902"/>
                <a:gd name="connsiteX10" fmla="*/ 1915886 w 3582955"/>
                <a:gd name="connsiteY10" fmla="*/ 130628 h 1859902"/>
                <a:gd name="connsiteX11" fmla="*/ 1940768 w 3582955"/>
                <a:gd name="connsiteY11" fmla="*/ 161730 h 1859902"/>
                <a:gd name="connsiteX12" fmla="*/ 1978090 w 3582955"/>
                <a:gd name="connsiteY12" fmla="*/ 217714 h 1859902"/>
                <a:gd name="connsiteX13" fmla="*/ 2009192 w 3582955"/>
                <a:gd name="connsiteY13" fmla="*/ 236375 h 1859902"/>
                <a:gd name="connsiteX14" fmla="*/ 2065176 w 3582955"/>
                <a:gd name="connsiteY14" fmla="*/ 267477 h 1859902"/>
                <a:gd name="connsiteX15" fmla="*/ 2164702 w 3582955"/>
                <a:gd name="connsiteY15" fmla="*/ 273697 h 1859902"/>
                <a:gd name="connsiteX16" fmla="*/ 2600131 w 3582955"/>
                <a:gd name="connsiteY16" fmla="*/ 267477 h 1859902"/>
                <a:gd name="connsiteX17" fmla="*/ 2898710 w 3582955"/>
                <a:gd name="connsiteY17" fmla="*/ 242595 h 1859902"/>
                <a:gd name="connsiteX18" fmla="*/ 3147527 w 3582955"/>
                <a:gd name="connsiteY18" fmla="*/ 230155 h 1859902"/>
                <a:gd name="connsiteX19" fmla="*/ 3489649 w 3582955"/>
                <a:gd name="connsiteY19" fmla="*/ 248816 h 1859902"/>
                <a:gd name="connsiteX20" fmla="*/ 3558074 w 3582955"/>
                <a:gd name="connsiteY20" fmla="*/ 292359 h 1859902"/>
                <a:gd name="connsiteX21" fmla="*/ 3564294 w 3582955"/>
                <a:gd name="connsiteY21" fmla="*/ 311020 h 1859902"/>
                <a:gd name="connsiteX22" fmla="*/ 3576735 w 3582955"/>
                <a:gd name="connsiteY22" fmla="*/ 342122 h 1859902"/>
                <a:gd name="connsiteX23" fmla="*/ 3582955 w 3582955"/>
                <a:gd name="connsiteY23" fmla="*/ 379444 h 1859902"/>
                <a:gd name="connsiteX24" fmla="*/ 3570515 w 3582955"/>
                <a:gd name="connsiteY24" fmla="*/ 516293 h 1859902"/>
                <a:gd name="connsiteX25" fmla="*/ 3564294 w 3582955"/>
                <a:gd name="connsiteY25" fmla="*/ 547395 h 1859902"/>
                <a:gd name="connsiteX26" fmla="*/ 3539412 w 3582955"/>
                <a:gd name="connsiteY26" fmla="*/ 584718 h 1859902"/>
                <a:gd name="connsiteX27" fmla="*/ 3533192 w 3582955"/>
                <a:gd name="connsiteY27" fmla="*/ 622040 h 1859902"/>
                <a:gd name="connsiteX28" fmla="*/ 3520751 w 3582955"/>
                <a:gd name="connsiteY28" fmla="*/ 653142 h 1859902"/>
                <a:gd name="connsiteX29" fmla="*/ 3514531 w 3582955"/>
                <a:gd name="connsiteY29" fmla="*/ 678024 h 1859902"/>
                <a:gd name="connsiteX30" fmla="*/ 3508310 w 3582955"/>
                <a:gd name="connsiteY30" fmla="*/ 746448 h 1859902"/>
                <a:gd name="connsiteX31" fmla="*/ 3458547 w 3582955"/>
                <a:gd name="connsiteY31" fmla="*/ 821093 h 1859902"/>
                <a:gd name="connsiteX32" fmla="*/ 3427445 w 3582955"/>
                <a:gd name="connsiteY32" fmla="*/ 895738 h 1859902"/>
                <a:gd name="connsiteX33" fmla="*/ 3278155 w 3582955"/>
                <a:gd name="connsiteY33" fmla="*/ 1125893 h 1859902"/>
                <a:gd name="connsiteX34" fmla="*/ 3191070 w 3582955"/>
                <a:gd name="connsiteY34" fmla="*/ 1262742 h 1859902"/>
                <a:gd name="connsiteX35" fmla="*/ 2898710 w 3582955"/>
                <a:gd name="connsiteY35" fmla="*/ 1654628 h 1859902"/>
                <a:gd name="connsiteX36" fmla="*/ 2743200 w 3582955"/>
                <a:gd name="connsiteY36" fmla="*/ 1810138 h 1859902"/>
                <a:gd name="connsiteX37" fmla="*/ 2687217 w 3582955"/>
                <a:gd name="connsiteY37" fmla="*/ 1841240 h 1859902"/>
                <a:gd name="connsiteX38" fmla="*/ 2612572 w 3582955"/>
                <a:gd name="connsiteY38" fmla="*/ 1859902 h 1859902"/>
                <a:gd name="connsiteX39" fmla="*/ 2562808 w 3582955"/>
                <a:gd name="connsiteY39" fmla="*/ 1853681 h 1859902"/>
                <a:gd name="connsiteX40" fmla="*/ 2525486 w 3582955"/>
                <a:gd name="connsiteY40" fmla="*/ 1816359 h 1859902"/>
                <a:gd name="connsiteX41" fmla="*/ 2506825 w 3582955"/>
                <a:gd name="connsiteY41" fmla="*/ 1803918 h 1859902"/>
                <a:gd name="connsiteX42" fmla="*/ 2463282 w 3582955"/>
                <a:gd name="connsiteY42" fmla="*/ 1766595 h 1859902"/>
                <a:gd name="connsiteX43" fmla="*/ 2425959 w 3582955"/>
                <a:gd name="connsiteY43" fmla="*/ 1747934 h 1859902"/>
                <a:gd name="connsiteX44" fmla="*/ 2313992 w 3582955"/>
                <a:gd name="connsiteY44" fmla="*/ 1698171 h 1859902"/>
                <a:gd name="connsiteX45" fmla="*/ 2152261 w 3582955"/>
                <a:gd name="connsiteY45" fmla="*/ 1654628 h 1859902"/>
                <a:gd name="connsiteX46" fmla="*/ 2065176 w 3582955"/>
                <a:gd name="connsiteY46" fmla="*/ 1623526 h 1859902"/>
                <a:gd name="connsiteX47" fmla="*/ 1959429 w 3582955"/>
                <a:gd name="connsiteY47" fmla="*/ 1598644 h 1859902"/>
                <a:gd name="connsiteX48" fmla="*/ 1872343 w 3582955"/>
                <a:gd name="connsiteY48" fmla="*/ 1561322 h 1859902"/>
                <a:gd name="connsiteX49" fmla="*/ 1828030 w 3582955"/>
                <a:gd name="connsiteY49" fmla="*/ 1572631 h 1859902"/>
                <a:gd name="connsiteX50" fmla="*/ 1741715 w 3582955"/>
                <a:gd name="connsiteY50" fmla="*/ 1505338 h 1859902"/>
                <a:gd name="connsiteX51" fmla="*/ 1660849 w 3582955"/>
                <a:gd name="connsiteY51" fmla="*/ 1474236 h 1859902"/>
                <a:gd name="connsiteX52" fmla="*/ 1642188 w 3582955"/>
                <a:gd name="connsiteY52" fmla="*/ 1455575 h 1859902"/>
                <a:gd name="connsiteX53" fmla="*/ 1579984 w 3582955"/>
                <a:gd name="connsiteY53" fmla="*/ 1436914 h 1859902"/>
                <a:gd name="connsiteX54" fmla="*/ 1387151 w 3582955"/>
                <a:gd name="connsiteY54" fmla="*/ 1449355 h 1859902"/>
                <a:gd name="connsiteX55" fmla="*/ 1231641 w 3582955"/>
                <a:gd name="connsiteY55" fmla="*/ 1474236 h 1859902"/>
                <a:gd name="connsiteX56" fmla="*/ 696686 w 3582955"/>
                <a:gd name="connsiteY56" fmla="*/ 1499118 h 1859902"/>
                <a:gd name="connsiteX57" fmla="*/ 360784 w 3582955"/>
                <a:gd name="connsiteY57" fmla="*/ 1492897 h 1859902"/>
                <a:gd name="connsiteX58" fmla="*/ 273698 w 3582955"/>
                <a:gd name="connsiteY58" fmla="*/ 1480457 h 1859902"/>
                <a:gd name="connsiteX59" fmla="*/ 111968 w 3582955"/>
                <a:gd name="connsiteY59" fmla="*/ 1436914 h 1859902"/>
                <a:gd name="connsiteX60" fmla="*/ 80866 w 3582955"/>
                <a:gd name="connsiteY60" fmla="*/ 1418253 h 1859902"/>
                <a:gd name="connsiteX61" fmla="*/ 55984 w 3582955"/>
                <a:gd name="connsiteY61" fmla="*/ 1399591 h 1859902"/>
                <a:gd name="connsiteX62" fmla="*/ 37323 w 3582955"/>
                <a:gd name="connsiteY62" fmla="*/ 1374710 h 1859902"/>
                <a:gd name="connsiteX63" fmla="*/ 12441 w 3582955"/>
                <a:gd name="connsiteY63" fmla="*/ 1331167 h 1859902"/>
                <a:gd name="connsiteX64" fmla="*/ 0 w 3582955"/>
                <a:gd name="connsiteY64" fmla="*/ 1300065 h 1859902"/>
                <a:gd name="connsiteX65" fmla="*/ 6221 w 3582955"/>
                <a:gd name="connsiteY65" fmla="*/ 1144555 h 1859902"/>
                <a:gd name="connsiteX66" fmla="*/ 12441 w 3582955"/>
                <a:gd name="connsiteY66" fmla="*/ 1119673 h 1859902"/>
                <a:gd name="connsiteX67" fmla="*/ 31102 w 3582955"/>
                <a:gd name="connsiteY67" fmla="*/ 1088571 h 1859902"/>
                <a:gd name="connsiteX68" fmla="*/ 68425 w 3582955"/>
                <a:gd name="connsiteY68" fmla="*/ 1026367 h 1859902"/>
                <a:gd name="connsiteX69" fmla="*/ 74645 w 3582955"/>
                <a:gd name="connsiteY69" fmla="*/ 1001485 h 1859902"/>
                <a:gd name="connsiteX70" fmla="*/ 111968 w 3582955"/>
                <a:gd name="connsiteY70" fmla="*/ 957942 h 1859902"/>
                <a:gd name="connsiteX71" fmla="*/ 149290 w 3582955"/>
                <a:gd name="connsiteY71" fmla="*/ 895738 h 1859902"/>
                <a:gd name="connsiteX72" fmla="*/ 161731 w 3582955"/>
                <a:gd name="connsiteY72" fmla="*/ 852195 h 1859902"/>
                <a:gd name="connsiteX73" fmla="*/ 174172 w 3582955"/>
                <a:gd name="connsiteY73" fmla="*/ 827314 h 1859902"/>
                <a:gd name="connsiteX74" fmla="*/ 192833 w 3582955"/>
                <a:gd name="connsiteY74" fmla="*/ 814873 h 1859902"/>
                <a:gd name="connsiteX75" fmla="*/ 248817 w 3582955"/>
                <a:gd name="connsiteY75" fmla="*/ 740228 h 1859902"/>
                <a:gd name="connsiteX76" fmla="*/ 255037 w 3582955"/>
                <a:gd name="connsiteY76" fmla="*/ 709126 h 1859902"/>
                <a:gd name="connsiteX77" fmla="*/ 267478 w 3582955"/>
                <a:gd name="connsiteY77" fmla="*/ 690465 h 1859902"/>
                <a:gd name="connsiteX78" fmla="*/ 279919 w 3582955"/>
                <a:gd name="connsiteY78" fmla="*/ 541175 h 1859902"/>
                <a:gd name="connsiteX79" fmla="*/ 292359 w 3582955"/>
                <a:gd name="connsiteY79" fmla="*/ 510073 h 1859902"/>
                <a:gd name="connsiteX80" fmla="*/ 317241 w 3582955"/>
                <a:gd name="connsiteY80" fmla="*/ 491412 h 1859902"/>
                <a:gd name="connsiteX81" fmla="*/ 329682 w 3582955"/>
                <a:gd name="connsiteY81" fmla="*/ 472751 h 1859902"/>
                <a:gd name="connsiteX82" fmla="*/ 367004 w 3582955"/>
                <a:gd name="connsiteY82" fmla="*/ 441648 h 1859902"/>
                <a:gd name="connsiteX83" fmla="*/ 391886 w 3582955"/>
                <a:gd name="connsiteY83" fmla="*/ 429208 h 1859902"/>
                <a:gd name="connsiteX84" fmla="*/ 454090 w 3582955"/>
                <a:gd name="connsiteY84" fmla="*/ 422987 h 1859902"/>
                <a:gd name="connsiteX85" fmla="*/ 478972 w 3582955"/>
                <a:gd name="connsiteY85" fmla="*/ 416767 h 1859902"/>
                <a:gd name="connsiteX86" fmla="*/ 497633 w 3582955"/>
                <a:gd name="connsiteY86" fmla="*/ 398106 h 1859902"/>
                <a:gd name="connsiteX87" fmla="*/ 516294 w 3582955"/>
                <a:gd name="connsiteY87" fmla="*/ 385665 h 1859902"/>
                <a:gd name="connsiteX88" fmla="*/ 553617 w 3582955"/>
                <a:gd name="connsiteY88" fmla="*/ 329681 h 1859902"/>
                <a:gd name="connsiteX89" fmla="*/ 559837 w 3582955"/>
                <a:gd name="connsiteY89" fmla="*/ 311020 h 1859902"/>
                <a:gd name="connsiteX90" fmla="*/ 584719 w 3582955"/>
                <a:gd name="connsiteY90" fmla="*/ 273697 h 1859902"/>
                <a:gd name="connsiteX91" fmla="*/ 597159 w 3582955"/>
                <a:gd name="connsiteY91" fmla="*/ 255036 h 1859902"/>
                <a:gd name="connsiteX92" fmla="*/ 622041 w 3582955"/>
                <a:gd name="connsiteY92" fmla="*/ 236375 h 1859902"/>
                <a:gd name="connsiteX93" fmla="*/ 659364 w 3582955"/>
                <a:gd name="connsiteY93" fmla="*/ 223934 h 1859902"/>
                <a:gd name="connsiteX94" fmla="*/ 684245 w 3582955"/>
                <a:gd name="connsiteY94" fmla="*/ 205273 h 1859902"/>
                <a:gd name="connsiteX0" fmla="*/ 684245 w 3582955"/>
                <a:gd name="connsiteY0" fmla="*/ 205273 h 1855404"/>
                <a:gd name="connsiteX1" fmla="*/ 721568 w 3582955"/>
                <a:gd name="connsiteY1" fmla="*/ 186612 h 1855404"/>
                <a:gd name="connsiteX2" fmla="*/ 864637 w 3582955"/>
                <a:gd name="connsiteY2" fmla="*/ 143069 h 1855404"/>
                <a:gd name="connsiteX3" fmla="*/ 951723 w 3582955"/>
                <a:gd name="connsiteY3" fmla="*/ 111967 h 1855404"/>
                <a:gd name="connsiteX4" fmla="*/ 1057470 w 3582955"/>
                <a:gd name="connsiteY4" fmla="*/ 87085 h 1855404"/>
                <a:gd name="connsiteX5" fmla="*/ 1262743 w 3582955"/>
                <a:gd name="connsiteY5" fmla="*/ 24881 h 1855404"/>
                <a:gd name="connsiteX6" fmla="*/ 1368490 w 3582955"/>
                <a:gd name="connsiteY6" fmla="*/ 12440 h 1855404"/>
                <a:gd name="connsiteX7" fmla="*/ 1449355 w 3582955"/>
                <a:gd name="connsiteY7" fmla="*/ 0 h 1855404"/>
                <a:gd name="connsiteX8" fmla="*/ 1685731 w 3582955"/>
                <a:gd name="connsiteY8" fmla="*/ 6220 h 1855404"/>
                <a:gd name="connsiteX9" fmla="*/ 1797698 w 3582955"/>
                <a:gd name="connsiteY9" fmla="*/ 37322 h 1855404"/>
                <a:gd name="connsiteX10" fmla="*/ 1915886 w 3582955"/>
                <a:gd name="connsiteY10" fmla="*/ 130628 h 1855404"/>
                <a:gd name="connsiteX11" fmla="*/ 1940768 w 3582955"/>
                <a:gd name="connsiteY11" fmla="*/ 161730 h 1855404"/>
                <a:gd name="connsiteX12" fmla="*/ 1978090 w 3582955"/>
                <a:gd name="connsiteY12" fmla="*/ 217714 h 1855404"/>
                <a:gd name="connsiteX13" fmla="*/ 2009192 w 3582955"/>
                <a:gd name="connsiteY13" fmla="*/ 236375 h 1855404"/>
                <a:gd name="connsiteX14" fmla="*/ 2065176 w 3582955"/>
                <a:gd name="connsiteY14" fmla="*/ 267477 h 1855404"/>
                <a:gd name="connsiteX15" fmla="*/ 2164702 w 3582955"/>
                <a:gd name="connsiteY15" fmla="*/ 273697 h 1855404"/>
                <a:gd name="connsiteX16" fmla="*/ 2600131 w 3582955"/>
                <a:gd name="connsiteY16" fmla="*/ 267477 h 1855404"/>
                <a:gd name="connsiteX17" fmla="*/ 2898710 w 3582955"/>
                <a:gd name="connsiteY17" fmla="*/ 242595 h 1855404"/>
                <a:gd name="connsiteX18" fmla="*/ 3147527 w 3582955"/>
                <a:gd name="connsiteY18" fmla="*/ 230155 h 1855404"/>
                <a:gd name="connsiteX19" fmla="*/ 3489649 w 3582955"/>
                <a:gd name="connsiteY19" fmla="*/ 248816 h 1855404"/>
                <a:gd name="connsiteX20" fmla="*/ 3558074 w 3582955"/>
                <a:gd name="connsiteY20" fmla="*/ 292359 h 1855404"/>
                <a:gd name="connsiteX21" fmla="*/ 3564294 w 3582955"/>
                <a:gd name="connsiteY21" fmla="*/ 311020 h 1855404"/>
                <a:gd name="connsiteX22" fmla="*/ 3576735 w 3582955"/>
                <a:gd name="connsiteY22" fmla="*/ 342122 h 1855404"/>
                <a:gd name="connsiteX23" fmla="*/ 3582955 w 3582955"/>
                <a:gd name="connsiteY23" fmla="*/ 379444 h 1855404"/>
                <a:gd name="connsiteX24" fmla="*/ 3570515 w 3582955"/>
                <a:gd name="connsiteY24" fmla="*/ 516293 h 1855404"/>
                <a:gd name="connsiteX25" fmla="*/ 3564294 w 3582955"/>
                <a:gd name="connsiteY25" fmla="*/ 547395 h 1855404"/>
                <a:gd name="connsiteX26" fmla="*/ 3539412 w 3582955"/>
                <a:gd name="connsiteY26" fmla="*/ 584718 h 1855404"/>
                <a:gd name="connsiteX27" fmla="*/ 3533192 w 3582955"/>
                <a:gd name="connsiteY27" fmla="*/ 622040 h 1855404"/>
                <a:gd name="connsiteX28" fmla="*/ 3520751 w 3582955"/>
                <a:gd name="connsiteY28" fmla="*/ 653142 h 1855404"/>
                <a:gd name="connsiteX29" fmla="*/ 3514531 w 3582955"/>
                <a:gd name="connsiteY29" fmla="*/ 678024 h 1855404"/>
                <a:gd name="connsiteX30" fmla="*/ 3508310 w 3582955"/>
                <a:gd name="connsiteY30" fmla="*/ 746448 h 1855404"/>
                <a:gd name="connsiteX31" fmla="*/ 3458547 w 3582955"/>
                <a:gd name="connsiteY31" fmla="*/ 821093 h 1855404"/>
                <a:gd name="connsiteX32" fmla="*/ 3427445 w 3582955"/>
                <a:gd name="connsiteY32" fmla="*/ 895738 h 1855404"/>
                <a:gd name="connsiteX33" fmla="*/ 3278155 w 3582955"/>
                <a:gd name="connsiteY33" fmla="*/ 1125893 h 1855404"/>
                <a:gd name="connsiteX34" fmla="*/ 3191070 w 3582955"/>
                <a:gd name="connsiteY34" fmla="*/ 1262742 h 1855404"/>
                <a:gd name="connsiteX35" fmla="*/ 2898710 w 3582955"/>
                <a:gd name="connsiteY35" fmla="*/ 1654628 h 1855404"/>
                <a:gd name="connsiteX36" fmla="*/ 2743200 w 3582955"/>
                <a:gd name="connsiteY36" fmla="*/ 1810138 h 1855404"/>
                <a:gd name="connsiteX37" fmla="*/ 2687217 w 3582955"/>
                <a:gd name="connsiteY37" fmla="*/ 1841240 h 1855404"/>
                <a:gd name="connsiteX38" fmla="*/ 2659236 w 3582955"/>
                <a:gd name="connsiteY38" fmla="*/ 1755350 h 1855404"/>
                <a:gd name="connsiteX39" fmla="*/ 2562808 w 3582955"/>
                <a:gd name="connsiteY39" fmla="*/ 1853681 h 1855404"/>
                <a:gd name="connsiteX40" fmla="*/ 2525486 w 3582955"/>
                <a:gd name="connsiteY40" fmla="*/ 1816359 h 1855404"/>
                <a:gd name="connsiteX41" fmla="*/ 2506825 w 3582955"/>
                <a:gd name="connsiteY41" fmla="*/ 1803918 h 1855404"/>
                <a:gd name="connsiteX42" fmla="*/ 2463282 w 3582955"/>
                <a:gd name="connsiteY42" fmla="*/ 1766595 h 1855404"/>
                <a:gd name="connsiteX43" fmla="*/ 2425959 w 3582955"/>
                <a:gd name="connsiteY43" fmla="*/ 1747934 h 1855404"/>
                <a:gd name="connsiteX44" fmla="*/ 2313992 w 3582955"/>
                <a:gd name="connsiteY44" fmla="*/ 1698171 h 1855404"/>
                <a:gd name="connsiteX45" fmla="*/ 2152261 w 3582955"/>
                <a:gd name="connsiteY45" fmla="*/ 1654628 h 1855404"/>
                <a:gd name="connsiteX46" fmla="*/ 2065176 w 3582955"/>
                <a:gd name="connsiteY46" fmla="*/ 1623526 h 1855404"/>
                <a:gd name="connsiteX47" fmla="*/ 1959429 w 3582955"/>
                <a:gd name="connsiteY47" fmla="*/ 1598644 h 1855404"/>
                <a:gd name="connsiteX48" fmla="*/ 1872343 w 3582955"/>
                <a:gd name="connsiteY48" fmla="*/ 1561322 h 1855404"/>
                <a:gd name="connsiteX49" fmla="*/ 1828030 w 3582955"/>
                <a:gd name="connsiteY49" fmla="*/ 1572631 h 1855404"/>
                <a:gd name="connsiteX50" fmla="*/ 1741715 w 3582955"/>
                <a:gd name="connsiteY50" fmla="*/ 1505338 h 1855404"/>
                <a:gd name="connsiteX51" fmla="*/ 1660849 w 3582955"/>
                <a:gd name="connsiteY51" fmla="*/ 1474236 h 1855404"/>
                <a:gd name="connsiteX52" fmla="*/ 1642188 w 3582955"/>
                <a:gd name="connsiteY52" fmla="*/ 1455575 h 1855404"/>
                <a:gd name="connsiteX53" fmla="*/ 1579984 w 3582955"/>
                <a:gd name="connsiteY53" fmla="*/ 1436914 h 1855404"/>
                <a:gd name="connsiteX54" fmla="*/ 1387151 w 3582955"/>
                <a:gd name="connsiteY54" fmla="*/ 1449355 h 1855404"/>
                <a:gd name="connsiteX55" fmla="*/ 1231641 w 3582955"/>
                <a:gd name="connsiteY55" fmla="*/ 1474236 h 1855404"/>
                <a:gd name="connsiteX56" fmla="*/ 696686 w 3582955"/>
                <a:gd name="connsiteY56" fmla="*/ 1499118 h 1855404"/>
                <a:gd name="connsiteX57" fmla="*/ 360784 w 3582955"/>
                <a:gd name="connsiteY57" fmla="*/ 1492897 h 1855404"/>
                <a:gd name="connsiteX58" fmla="*/ 273698 w 3582955"/>
                <a:gd name="connsiteY58" fmla="*/ 1480457 h 1855404"/>
                <a:gd name="connsiteX59" fmla="*/ 111968 w 3582955"/>
                <a:gd name="connsiteY59" fmla="*/ 1436914 h 1855404"/>
                <a:gd name="connsiteX60" fmla="*/ 80866 w 3582955"/>
                <a:gd name="connsiteY60" fmla="*/ 1418253 h 1855404"/>
                <a:gd name="connsiteX61" fmla="*/ 55984 w 3582955"/>
                <a:gd name="connsiteY61" fmla="*/ 1399591 h 1855404"/>
                <a:gd name="connsiteX62" fmla="*/ 37323 w 3582955"/>
                <a:gd name="connsiteY62" fmla="*/ 1374710 h 1855404"/>
                <a:gd name="connsiteX63" fmla="*/ 12441 w 3582955"/>
                <a:gd name="connsiteY63" fmla="*/ 1331167 h 1855404"/>
                <a:gd name="connsiteX64" fmla="*/ 0 w 3582955"/>
                <a:gd name="connsiteY64" fmla="*/ 1300065 h 1855404"/>
                <a:gd name="connsiteX65" fmla="*/ 6221 w 3582955"/>
                <a:gd name="connsiteY65" fmla="*/ 1144555 h 1855404"/>
                <a:gd name="connsiteX66" fmla="*/ 12441 w 3582955"/>
                <a:gd name="connsiteY66" fmla="*/ 1119673 h 1855404"/>
                <a:gd name="connsiteX67" fmla="*/ 31102 w 3582955"/>
                <a:gd name="connsiteY67" fmla="*/ 1088571 h 1855404"/>
                <a:gd name="connsiteX68" fmla="*/ 68425 w 3582955"/>
                <a:gd name="connsiteY68" fmla="*/ 1026367 h 1855404"/>
                <a:gd name="connsiteX69" fmla="*/ 74645 w 3582955"/>
                <a:gd name="connsiteY69" fmla="*/ 1001485 h 1855404"/>
                <a:gd name="connsiteX70" fmla="*/ 111968 w 3582955"/>
                <a:gd name="connsiteY70" fmla="*/ 957942 h 1855404"/>
                <a:gd name="connsiteX71" fmla="*/ 149290 w 3582955"/>
                <a:gd name="connsiteY71" fmla="*/ 895738 h 1855404"/>
                <a:gd name="connsiteX72" fmla="*/ 161731 w 3582955"/>
                <a:gd name="connsiteY72" fmla="*/ 852195 h 1855404"/>
                <a:gd name="connsiteX73" fmla="*/ 174172 w 3582955"/>
                <a:gd name="connsiteY73" fmla="*/ 827314 h 1855404"/>
                <a:gd name="connsiteX74" fmla="*/ 192833 w 3582955"/>
                <a:gd name="connsiteY74" fmla="*/ 814873 h 1855404"/>
                <a:gd name="connsiteX75" fmla="*/ 248817 w 3582955"/>
                <a:gd name="connsiteY75" fmla="*/ 740228 h 1855404"/>
                <a:gd name="connsiteX76" fmla="*/ 255037 w 3582955"/>
                <a:gd name="connsiteY76" fmla="*/ 709126 h 1855404"/>
                <a:gd name="connsiteX77" fmla="*/ 267478 w 3582955"/>
                <a:gd name="connsiteY77" fmla="*/ 690465 h 1855404"/>
                <a:gd name="connsiteX78" fmla="*/ 279919 w 3582955"/>
                <a:gd name="connsiteY78" fmla="*/ 541175 h 1855404"/>
                <a:gd name="connsiteX79" fmla="*/ 292359 w 3582955"/>
                <a:gd name="connsiteY79" fmla="*/ 510073 h 1855404"/>
                <a:gd name="connsiteX80" fmla="*/ 317241 w 3582955"/>
                <a:gd name="connsiteY80" fmla="*/ 491412 h 1855404"/>
                <a:gd name="connsiteX81" fmla="*/ 329682 w 3582955"/>
                <a:gd name="connsiteY81" fmla="*/ 472751 h 1855404"/>
                <a:gd name="connsiteX82" fmla="*/ 367004 w 3582955"/>
                <a:gd name="connsiteY82" fmla="*/ 441648 h 1855404"/>
                <a:gd name="connsiteX83" fmla="*/ 391886 w 3582955"/>
                <a:gd name="connsiteY83" fmla="*/ 429208 h 1855404"/>
                <a:gd name="connsiteX84" fmla="*/ 454090 w 3582955"/>
                <a:gd name="connsiteY84" fmla="*/ 422987 h 1855404"/>
                <a:gd name="connsiteX85" fmla="*/ 478972 w 3582955"/>
                <a:gd name="connsiteY85" fmla="*/ 416767 h 1855404"/>
                <a:gd name="connsiteX86" fmla="*/ 497633 w 3582955"/>
                <a:gd name="connsiteY86" fmla="*/ 398106 h 1855404"/>
                <a:gd name="connsiteX87" fmla="*/ 516294 w 3582955"/>
                <a:gd name="connsiteY87" fmla="*/ 385665 h 1855404"/>
                <a:gd name="connsiteX88" fmla="*/ 553617 w 3582955"/>
                <a:gd name="connsiteY88" fmla="*/ 329681 h 1855404"/>
                <a:gd name="connsiteX89" fmla="*/ 559837 w 3582955"/>
                <a:gd name="connsiteY89" fmla="*/ 311020 h 1855404"/>
                <a:gd name="connsiteX90" fmla="*/ 584719 w 3582955"/>
                <a:gd name="connsiteY90" fmla="*/ 273697 h 1855404"/>
                <a:gd name="connsiteX91" fmla="*/ 597159 w 3582955"/>
                <a:gd name="connsiteY91" fmla="*/ 255036 h 1855404"/>
                <a:gd name="connsiteX92" fmla="*/ 622041 w 3582955"/>
                <a:gd name="connsiteY92" fmla="*/ 236375 h 1855404"/>
                <a:gd name="connsiteX93" fmla="*/ 659364 w 3582955"/>
                <a:gd name="connsiteY93" fmla="*/ 223934 h 1855404"/>
                <a:gd name="connsiteX94" fmla="*/ 684245 w 3582955"/>
                <a:gd name="connsiteY94" fmla="*/ 205273 h 1855404"/>
                <a:gd name="connsiteX0" fmla="*/ 684245 w 3582955"/>
                <a:gd name="connsiteY0" fmla="*/ 205273 h 1855404"/>
                <a:gd name="connsiteX1" fmla="*/ 721568 w 3582955"/>
                <a:gd name="connsiteY1" fmla="*/ 186612 h 1855404"/>
                <a:gd name="connsiteX2" fmla="*/ 864637 w 3582955"/>
                <a:gd name="connsiteY2" fmla="*/ 143069 h 1855404"/>
                <a:gd name="connsiteX3" fmla="*/ 951723 w 3582955"/>
                <a:gd name="connsiteY3" fmla="*/ 111967 h 1855404"/>
                <a:gd name="connsiteX4" fmla="*/ 1057470 w 3582955"/>
                <a:gd name="connsiteY4" fmla="*/ 87085 h 1855404"/>
                <a:gd name="connsiteX5" fmla="*/ 1262743 w 3582955"/>
                <a:gd name="connsiteY5" fmla="*/ 24881 h 1855404"/>
                <a:gd name="connsiteX6" fmla="*/ 1368490 w 3582955"/>
                <a:gd name="connsiteY6" fmla="*/ 12440 h 1855404"/>
                <a:gd name="connsiteX7" fmla="*/ 1449355 w 3582955"/>
                <a:gd name="connsiteY7" fmla="*/ 0 h 1855404"/>
                <a:gd name="connsiteX8" fmla="*/ 1685731 w 3582955"/>
                <a:gd name="connsiteY8" fmla="*/ 6220 h 1855404"/>
                <a:gd name="connsiteX9" fmla="*/ 1797698 w 3582955"/>
                <a:gd name="connsiteY9" fmla="*/ 37322 h 1855404"/>
                <a:gd name="connsiteX10" fmla="*/ 1915886 w 3582955"/>
                <a:gd name="connsiteY10" fmla="*/ 130628 h 1855404"/>
                <a:gd name="connsiteX11" fmla="*/ 1940768 w 3582955"/>
                <a:gd name="connsiteY11" fmla="*/ 161730 h 1855404"/>
                <a:gd name="connsiteX12" fmla="*/ 1978090 w 3582955"/>
                <a:gd name="connsiteY12" fmla="*/ 217714 h 1855404"/>
                <a:gd name="connsiteX13" fmla="*/ 2009192 w 3582955"/>
                <a:gd name="connsiteY13" fmla="*/ 236375 h 1855404"/>
                <a:gd name="connsiteX14" fmla="*/ 2065176 w 3582955"/>
                <a:gd name="connsiteY14" fmla="*/ 267477 h 1855404"/>
                <a:gd name="connsiteX15" fmla="*/ 2164702 w 3582955"/>
                <a:gd name="connsiteY15" fmla="*/ 273697 h 1855404"/>
                <a:gd name="connsiteX16" fmla="*/ 2600131 w 3582955"/>
                <a:gd name="connsiteY16" fmla="*/ 267477 h 1855404"/>
                <a:gd name="connsiteX17" fmla="*/ 2898710 w 3582955"/>
                <a:gd name="connsiteY17" fmla="*/ 242595 h 1855404"/>
                <a:gd name="connsiteX18" fmla="*/ 3147527 w 3582955"/>
                <a:gd name="connsiteY18" fmla="*/ 230155 h 1855404"/>
                <a:gd name="connsiteX19" fmla="*/ 3489649 w 3582955"/>
                <a:gd name="connsiteY19" fmla="*/ 248816 h 1855404"/>
                <a:gd name="connsiteX20" fmla="*/ 3558074 w 3582955"/>
                <a:gd name="connsiteY20" fmla="*/ 292359 h 1855404"/>
                <a:gd name="connsiteX21" fmla="*/ 3564294 w 3582955"/>
                <a:gd name="connsiteY21" fmla="*/ 311020 h 1855404"/>
                <a:gd name="connsiteX22" fmla="*/ 3576735 w 3582955"/>
                <a:gd name="connsiteY22" fmla="*/ 342122 h 1855404"/>
                <a:gd name="connsiteX23" fmla="*/ 3582955 w 3582955"/>
                <a:gd name="connsiteY23" fmla="*/ 379444 h 1855404"/>
                <a:gd name="connsiteX24" fmla="*/ 3570515 w 3582955"/>
                <a:gd name="connsiteY24" fmla="*/ 516293 h 1855404"/>
                <a:gd name="connsiteX25" fmla="*/ 3564294 w 3582955"/>
                <a:gd name="connsiteY25" fmla="*/ 547395 h 1855404"/>
                <a:gd name="connsiteX26" fmla="*/ 3539412 w 3582955"/>
                <a:gd name="connsiteY26" fmla="*/ 584718 h 1855404"/>
                <a:gd name="connsiteX27" fmla="*/ 3533192 w 3582955"/>
                <a:gd name="connsiteY27" fmla="*/ 622040 h 1855404"/>
                <a:gd name="connsiteX28" fmla="*/ 3520751 w 3582955"/>
                <a:gd name="connsiteY28" fmla="*/ 653142 h 1855404"/>
                <a:gd name="connsiteX29" fmla="*/ 3514531 w 3582955"/>
                <a:gd name="connsiteY29" fmla="*/ 678024 h 1855404"/>
                <a:gd name="connsiteX30" fmla="*/ 3508310 w 3582955"/>
                <a:gd name="connsiteY30" fmla="*/ 746448 h 1855404"/>
                <a:gd name="connsiteX31" fmla="*/ 3458547 w 3582955"/>
                <a:gd name="connsiteY31" fmla="*/ 821093 h 1855404"/>
                <a:gd name="connsiteX32" fmla="*/ 3427445 w 3582955"/>
                <a:gd name="connsiteY32" fmla="*/ 895738 h 1855404"/>
                <a:gd name="connsiteX33" fmla="*/ 3278155 w 3582955"/>
                <a:gd name="connsiteY33" fmla="*/ 1125893 h 1855404"/>
                <a:gd name="connsiteX34" fmla="*/ 3191070 w 3582955"/>
                <a:gd name="connsiteY34" fmla="*/ 1262742 h 1855404"/>
                <a:gd name="connsiteX35" fmla="*/ 2898710 w 3582955"/>
                <a:gd name="connsiteY35" fmla="*/ 1654628 h 1855404"/>
                <a:gd name="connsiteX36" fmla="*/ 2743200 w 3582955"/>
                <a:gd name="connsiteY36" fmla="*/ 1810138 h 1855404"/>
                <a:gd name="connsiteX37" fmla="*/ 2761880 w 3582955"/>
                <a:gd name="connsiteY37" fmla="*/ 1718592 h 1855404"/>
                <a:gd name="connsiteX38" fmla="*/ 2659236 w 3582955"/>
                <a:gd name="connsiteY38" fmla="*/ 1755350 h 1855404"/>
                <a:gd name="connsiteX39" fmla="*/ 2562808 w 3582955"/>
                <a:gd name="connsiteY39" fmla="*/ 1853681 h 1855404"/>
                <a:gd name="connsiteX40" fmla="*/ 2525486 w 3582955"/>
                <a:gd name="connsiteY40" fmla="*/ 1816359 h 1855404"/>
                <a:gd name="connsiteX41" fmla="*/ 2506825 w 3582955"/>
                <a:gd name="connsiteY41" fmla="*/ 1803918 h 1855404"/>
                <a:gd name="connsiteX42" fmla="*/ 2463282 w 3582955"/>
                <a:gd name="connsiteY42" fmla="*/ 1766595 h 1855404"/>
                <a:gd name="connsiteX43" fmla="*/ 2425959 w 3582955"/>
                <a:gd name="connsiteY43" fmla="*/ 1747934 h 1855404"/>
                <a:gd name="connsiteX44" fmla="*/ 2313992 w 3582955"/>
                <a:gd name="connsiteY44" fmla="*/ 1698171 h 1855404"/>
                <a:gd name="connsiteX45" fmla="*/ 2152261 w 3582955"/>
                <a:gd name="connsiteY45" fmla="*/ 1654628 h 1855404"/>
                <a:gd name="connsiteX46" fmla="*/ 2065176 w 3582955"/>
                <a:gd name="connsiteY46" fmla="*/ 1623526 h 1855404"/>
                <a:gd name="connsiteX47" fmla="*/ 1959429 w 3582955"/>
                <a:gd name="connsiteY47" fmla="*/ 1598644 h 1855404"/>
                <a:gd name="connsiteX48" fmla="*/ 1872343 w 3582955"/>
                <a:gd name="connsiteY48" fmla="*/ 1561322 h 1855404"/>
                <a:gd name="connsiteX49" fmla="*/ 1828030 w 3582955"/>
                <a:gd name="connsiteY49" fmla="*/ 1572631 h 1855404"/>
                <a:gd name="connsiteX50" fmla="*/ 1741715 w 3582955"/>
                <a:gd name="connsiteY50" fmla="*/ 1505338 h 1855404"/>
                <a:gd name="connsiteX51" fmla="*/ 1660849 w 3582955"/>
                <a:gd name="connsiteY51" fmla="*/ 1474236 h 1855404"/>
                <a:gd name="connsiteX52" fmla="*/ 1642188 w 3582955"/>
                <a:gd name="connsiteY52" fmla="*/ 1455575 h 1855404"/>
                <a:gd name="connsiteX53" fmla="*/ 1579984 w 3582955"/>
                <a:gd name="connsiteY53" fmla="*/ 1436914 h 1855404"/>
                <a:gd name="connsiteX54" fmla="*/ 1387151 w 3582955"/>
                <a:gd name="connsiteY54" fmla="*/ 1449355 h 1855404"/>
                <a:gd name="connsiteX55" fmla="*/ 1231641 w 3582955"/>
                <a:gd name="connsiteY55" fmla="*/ 1474236 h 1855404"/>
                <a:gd name="connsiteX56" fmla="*/ 696686 w 3582955"/>
                <a:gd name="connsiteY56" fmla="*/ 1499118 h 1855404"/>
                <a:gd name="connsiteX57" fmla="*/ 360784 w 3582955"/>
                <a:gd name="connsiteY57" fmla="*/ 1492897 h 1855404"/>
                <a:gd name="connsiteX58" fmla="*/ 273698 w 3582955"/>
                <a:gd name="connsiteY58" fmla="*/ 1480457 h 1855404"/>
                <a:gd name="connsiteX59" fmla="*/ 111968 w 3582955"/>
                <a:gd name="connsiteY59" fmla="*/ 1436914 h 1855404"/>
                <a:gd name="connsiteX60" fmla="*/ 80866 w 3582955"/>
                <a:gd name="connsiteY60" fmla="*/ 1418253 h 1855404"/>
                <a:gd name="connsiteX61" fmla="*/ 55984 w 3582955"/>
                <a:gd name="connsiteY61" fmla="*/ 1399591 h 1855404"/>
                <a:gd name="connsiteX62" fmla="*/ 37323 w 3582955"/>
                <a:gd name="connsiteY62" fmla="*/ 1374710 h 1855404"/>
                <a:gd name="connsiteX63" fmla="*/ 12441 w 3582955"/>
                <a:gd name="connsiteY63" fmla="*/ 1331167 h 1855404"/>
                <a:gd name="connsiteX64" fmla="*/ 0 w 3582955"/>
                <a:gd name="connsiteY64" fmla="*/ 1300065 h 1855404"/>
                <a:gd name="connsiteX65" fmla="*/ 6221 w 3582955"/>
                <a:gd name="connsiteY65" fmla="*/ 1144555 h 1855404"/>
                <a:gd name="connsiteX66" fmla="*/ 12441 w 3582955"/>
                <a:gd name="connsiteY66" fmla="*/ 1119673 h 1855404"/>
                <a:gd name="connsiteX67" fmla="*/ 31102 w 3582955"/>
                <a:gd name="connsiteY67" fmla="*/ 1088571 h 1855404"/>
                <a:gd name="connsiteX68" fmla="*/ 68425 w 3582955"/>
                <a:gd name="connsiteY68" fmla="*/ 1026367 h 1855404"/>
                <a:gd name="connsiteX69" fmla="*/ 74645 w 3582955"/>
                <a:gd name="connsiteY69" fmla="*/ 1001485 h 1855404"/>
                <a:gd name="connsiteX70" fmla="*/ 111968 w 3582955"/>
                <a:gd name="connsiteY70" fmla="*/ 957942 h 1855404"/>
                <a:gd name="connsiteX71" fmla="*/ 149290 w 3582955"/>
                <a:gd name="connsiteY71" fmla="*/ 895738 h 1855404"/>
                <a:gd name="connsiteX72" fmla="*/ 161731 w 3582955"/>
                <a:gd name="connsiteY72" fmla="*/ 852195 h 1855404"/>
                <a:gd name="connsiteX73" fmla="*/ 174172 w 3582955"/>
                <a:gd name="connsiteY73" fmla="*/ 827314 h 1855404"/>
                <a:gd name="connsiteX74" fmla="*/ 192833 w 3582955"/>
                <a:gd name="connsiteY74" fmla="*/ 814873 h 1855404"/>
                <a:gd name="connsiteX75" fmla="*/ 248817 w 3582955"/>
                <a:gd name="connsiteY75" fmla="*/ 740228 h 1855404"/>
                <a:gd name="connsiteX76" fmla="*/ 255037 w 3582955"/>
                <a:gd name="connsiteY76" fmla="*/ 709126 h 1855404"/>
                <a:gd name="connsiteX77" fmla="*/ 267478 w 3582955"/>
                <a:gd name="connsiteY77" fmla="*/ 690465 h 1855404"/>
                <a:gd name="connsiteX78" fmla="*/ 279919 w 3582955"/>
                <a:gd name="connsiteY78" fmla="*/ 541175 h 1855404"/>
                <a:gd name="connsiteX79" fmla="*/ 292359 w 3582955"/>
                <a:gd name="connsiteY79" fmla="*/ 510073 h 1855404"/>
                <a:gd name="connsiteX80" fmla="*/ 317241 w 3582955"/>
                <a:gd name="connsiteY80" fmla="*/ 491412 h 1855404"/>
                <a:gd name="connsiteX81" fmla="*/ 329682 w 3582955"/>
                <a:gd name="connsiteY81" fmla="*/ 472751 h 1855404"/>
                <a:gd name="connsiteX82" fmla="*/ 367004 w 3582955"/>
                <a:gd name="connsiteY82" fmla="*/ 441648 h 1855404"/>
                <a:gd name="connsiteX83" fmla="*/ 391886 w 3582955"/>
                <a:gd name="connsiteY83" fmla="*/ 429208 h 1855404"/>
                <a:gd name="connsiteX84" fmla="*/ 454090 w 3582955"/>
                <a:gd name="connsiteY84" fmla="*/ 422987 h 1855404"/>
                <a:gd name="connsiteX85" fmla="*/ 478972 w 3582955"/>
                <a:gd name="connsiteY85" fmla="*/ 416767 h 1855404"/>
                <a:gd name="connsiteX86" fmla="*/ 497633 w 3582955"/>
                <a:gd name="connsiteY86" fmla="*/ 398106 h 1855404"/>
                <a:gd name="connsiteX87" fmla="*/ 516294 w 3582955"/>
                <a:gd name="connsiteY87" fmla="*/ 385665 h 1855404"/>
                <a:gd name="connsiteX88" fmla="*/ 553617 w 3582955"/>
                <a:gd name="connsiteY88" fmla="*/ 329681 h 1855404"/>
                <a:gd name="connsiteX89" fmla="*/ 559837 w 3582955"/>
                <a:gd name="connsiteY89" fmla="*/ 311020 h 1855404"/>
                <a:gd name="connsiteX90" fmla="*/ 584719 w 3582955"/>
                <a:gd name="connsiteY90" fmla="*/ 273697 h 1855404"/>
                <a:gd name="connsiteX91" fmla="*/ 597159 w 3582955"/>
                <a:gd name="connsiteY91" fmla="*/ 255036 h 1855404"/>
                <a:gd name="connsiteX92" fmla="*/ 622041 w 3582955"/>
                <a:gd name="connsiteY92" fmla="*/ 236375 h 1855404"/>
                <a:gd name="connsiteX93" fmla="*/ 659364 w 3582955"/>
                <a:gd name="connsiteY93" fmla="*/ 223934 h 1855404"/>
                <a:gd name="connsiteX94" fmla="*/ 684245 w 3582955"/>
                <a:gd name="connsiteY94" fmla="*/ 205273 h 1855404"/>
                <a:gd name="connsiteX0" fmla="*/ 684245 w 3582955"/>
                <a:gd name="connsiteY0" fmla="*/ 205273 h 1855404"/>
                <a:gd name="connsiteX1" fmla="*/ 721568 w 3582955"/>
                <a:gd name="connsiteY1" fmla="*/ 186612 h 1855404"/>
                <a:gd name="connsiteX2" fmla="*/ 864637 w 3582955"/>
                <a:gd name="connsiteY2" fmla="*/ 143069 h 1855404"/>
                <a:gd name="connsiteX3" fmla="*/ 951723 w 3582955"/>
                <a:gd name="connsiteY3" fmla="*/ 111967 h 1855404"/>
                <a:gd name="connsiteX4" fmla="*/ 1057470 w 3582955"/>
                <a:gd name="connsiteY4" fmla="*/ 87085 h 1855404"/>
                <a:gd name="connsiteX5" fmla="*/ 1262743 w 3582955"/>
                <a:gd name="connsiteY5" fmla="*/ 24881 h 1855404"/>
                <a:gd name="connsiteX6" fmla="*/ 1368490 w 3582955"/>
                <a:gd name="connsiteY6" fmla="*/ 12440 h 1855404"/>
                <a:gd name="connsiteX7" fmla="*/ 1449355 w 3582955"/>
                <a:gd name="connsiteY7" fmla="*/ 0 h 1855404"/>
                <a:gd name="connsiteX8" fmla="*/ 1685731 w 3582955"/>
                <a:gd name="connsiteY8" fmla="*/ 6220 h 1855404"/>
                <a:gd name="connsiteX9" fmla="*/ 1797698 w 3582955"/>
                <a:gd name="connsiteY9" fmla="*/ 37322 h 1855404"/>
                <a:gd name="connsiteX10" fmla="*/ 1915886 w 3582955"/>
                <a:gd name="connsiteY10" fmla="*/ 130628 h 1855404"/>
                <a:gd name="connsiteX11" fmla="*/ 1940768 w 3582955"/>
                <a:gd name="connsiteY11" fmla="*/ 161730 h 1855404"/>
                <a:gd name="connsiteX12" fmla="*/ 1978090 w 3582955"/>
                <a:gd name="connsiteY12" fmla="*/ 217714 h 1855404"/>
                <a:gd name="connsiteX13" fmla="*/ 2009192 w 3582955"/>
                <a:gd name="connsiteY13" fmla="*/ 236375 h 1855404"/>
                <a:gd name="connsiteX14" fmla="*/ 2065176 w 3582955"/>
                <a:gd name="connsiteY14" fmla="*/ 267477 h 1855404"/>
                <a:gd name="connsiteX15" fmla="*/ 2164702 w 3582955"/>
                <a:gd name="connsiteY15" fmla="*/ 273697 h 1855404"/>
                <a:gd name="connsiteX16" fmla="*/ 2600131 w 3582955"/>
                <a:gd name="connsiteY16" fmla="*/ 267477 h 1855404"/>
                <a:gd name="connsiteX17" fmla="*/ 2898710 w 3582955"/>
                <a:gd name="connsiteY17" fmla="*/ 242595 h 1855404"/>
                <a:gd name="connsiteX18" fmla="*/ 3147527 w 3582955"/>
                <a:gd name="connsiteY18" fmla="*/ 230155 h 1855404"/>
                <a:gd name="connsiteX19" fmla="*/ 3489649 w 3582955"/>
                <a:gd name="connsiteY19" fmla="*/ 248816 h 1855404"/>
                <a:gd name="connsiteX20" fmla="*/ 3558074 w 3582955"/>
                <a:gd name="connsiteY20" fmla="*/ 292359 h 1855404"/>
                <a:gd name="connsiteX21" fmla="*/ 3564294 w 3582955"/>
                <a:gd name="connsiteY21" fmla="*/ 311020 h 1855404"/>
                <a:gd name="connsiteX22" fmla="*/ 3576735 w 3582955"/>
                <a:gd name="connsiteY22" fmla="*/ 342122 h 1855404"/>
                <a:gd name="connsiteX23" fmla="*/ 3582955 w 3582955"/>
                <a:gd name="connsiteY23" fmla="*/ 379444 h 1855404"/>
                <a:gd name="connsiteX24" fmla="*/ 3570515 w 3582955"/>
                <a:gd name="connsiteY24" fmla="*/ 516293 h 1855404"/>
                <a:gd name="connsiteX25" fmla="*/ 3564294 w 3582955"/>
                <a:gd name="connsiteY25" fmla="*/ 547395 h 1855404"/>
                <a:gd name="connsiteX26" fmla="*/ 3539412 w 3582955"/>
                <a:gd name="connsiteY26" fmla="*/ 584718 h 1855404"/>
                <a:gd name="connsiteX27" fmla="*/ 3533192 w 3582955"/>
                <a:gd name="connsiteY27" fmla="*/ 622040 h 1855404"/>
                <a:gd name="connsiteX28" fmla="*/ 3520751 w 3582955"/>
                <a:gd name="connsiteY28" fmla="*/ 653142 h 1855404"/>
                <a:gd name="connsiteX29" fmla="*/ 3514531 w 3582955"/>
                <a:gd name="connsiteY29" fmla="*/ 678024 h 1855404"/>
                <a:gd name="connsiteX30" fmla="*/ 3508310 w 3582955"/>
                <a:gd name="connsiteY30" fmla="*/ 746448 h 1855404"/>
                <a:gd name="connsiteX31" fmla="*/ 3458547 w 3582955"/>
                <a:gd name="connsiteY31" fmla="*/ 821093 h 1855404"/>
                <a:gd name="connsiteX32" fmla="*/ 3427445 w 3582955"/>
                <a:gd name="connsiteY32" fmla="*/ 895738 h 1855404"/>
                <a:gd name="connsiteX33" fmla="*/ 3278155 w 3582955"/>
                <a:gd name="connsiteY33" fmla="*/ 1125893 h 1855404"/>
                <a:gd name="connsiteX34" fmla="*/ 3191070 w 3582955"/>
                <a:gd name="connsiteY34" fmla="*/ 1262742 h 1855404"/>
                <a:gd name="connsiteX35" fmla="*/ 2898710 w 3582955"/>
                <a:gd name="connsiteY35" fmla="*/ 1654628 h 1855404"/>
                <a:gd name="connsiteX36" fmla="*/ 2813196 w 3582955"/>
                <a:gd name="connsiteY36" fmla="*/ 1641246 h 1855404"/>
                <a:gd name="connsiteX37" fmla="*/ 2761880 w 3582955"/>
                <a:gd name="connsiteY37" fmla="*/ 1718592 h 1855404"/>
                <a:gd name="connsiteX38" fmla="*/ 2659236 w 3582955"/>
                <a:gd name="connsiteY38" fmla="*/ 1755350 h 1855404"/>
                <a:gd name="connsiteX39" fmla="*/ 2562808 w 3582955"/>
                <a:gd name="connsiteY39" fmla="*/ 1853681 h 1855404"/>
                <a:gd name="connsiteX40" fmla="*/ 2525486 w 3582955"/>
                <a:gd name="connsiteY40" fmla="*/ 1816359 h 1855404"/>
                <a:gd name="connsiteX41" fmla="*/ 2506825 w 3582955"/>
                <a:gd name="connsiteY41" fmla="*/ 1803918 h 1855404"/>
                <a:gd name="connsiteX42" fmla="*/ 2463282 w 3582955"/>
                <a:gd name="connsiteY42" fmla="*/ 1766595 h 1855404"/>
                <a:gd name="connsiteX43" fmla="*/ 2425959 w 3582955"/>
                <a:gd name="connsiteY43" fmla="*/ 1747934 h 1855404"/>
                <a:gd name="connsiteX44" fmla="*/ 2313992 w 3582955"/>
                <a:gd name="connsiteY44" fmla="*/ 1698171 h 1855404"/>
                <a:gd name="connsiteX45" fmla="*/ 2152261 w 3582955"/>
                <a:gd name="connsiteY45" fmla="*/ 1654628 h 1855404"/>
                <a:gd name="connsiteX46" fmla="*/ 2065176 w 3582955"/>
                <a:gd name="connsiteY46" fmla="*/ 1623526 h 1855404"/>
                <a:gd name="connsiteX47" fmla="*/ 1959429 w 3582955"/>
                <a:gd name="connsiteY47" fmla="*/ 1598644 h 1855404"/>
                <a:gd name="connsiteX48" fmla="*/ 1872343 w 3582955"/>
                <a:gd name="connsiteY48" fmla="*/ 1561322 h 1855404"/>
                <a:gd name="connsiteX49" fmla="*/ 1828030 w 3582955"/>
                <a:gd name="connsiteY49" fmla="*/ 1572631 h 1855404"/>
                <a:gd name="connsiteX50" fmla="*/ 1741715 w 3582955"/>
                <a:gd name="connsiteY50" fmla="*/ 1505338 h 1855404"/>
                <a:gd name="connsiteX51" fmla="*/ 1660849 w 3582955"/>
                <a:gd name="connsiteY51" fmla="*/ 1474236 h 1855404"/>
                <a:gd name="connsiteX52" fmla="*/ 1642188 w 3582955"/>
                <a:gd name="connsiteY52" fmla="*/ 1455575 h 1855404"/>
                <a:gd name="connsiteX53" fmla="*/ 1579984 w 3582955"/>
                <a:gd name="connsiteY53" fmla="*/ 1436914 h 1855404"/>
                <a:gd name="connsiteX54" fmla="*/ 1387151 w 3582955"/>
                <a:gd name="connsiteY54" fmla="*/ 1449355 h 1855404"/>
                <a:gd name="connsiteX55" fmla="*/ 1231641 w 3582955"/>
                <a:gd name="connsiteY55" fmla="*/ 1474236 h 1855404"/>
                <a:gd name="connsiteX56" fmla="*/ 696686 w 3582955"/>
                <a:gd name="connsiteY56" fmla="*/ 1499118 h 1855404"/>
                <a:gd name="connsiteX57" fmla="*/ 360784 w 3582955"/>
                <a:gd name="connsiteY57" fmla="*/ 1492897 h 1855404"/>
                <a:gd name="connsiteX58" fmla="*/ 273698 w 3582955"/>
                <a:gd name="connsiteY58" fmla="*/ 1480457 h 1855404"/>
                <a:gd name="connsiteX59" fmla="*/ 111968 w 3582955"/>
                <a:gd name="connsiteY59" fmla="*/ 1436914 h 1855404"/>
                <a:gd name="connsiteX60" fmla="*/ 80866 w 3582955"/>
                <a:gd name="connsiteY60" fmla="*/ 1418253 h 1855404"/>
                <a:gd name="connsiteX61" fmla="*/ 55984 w 3582955"/>
                <a:gd name="connsiteY61" fmla="*/ 1399591 h 1855404"/>
                <a:gd name="connsiteX62" fmla="*/ 37323 w 3582955"/>
                <a:gd name="connsiteY62" fmla="*/ 1374710 h 1855404"/>
                <a:gd name="connsiteX63" fmla="*/ 12441 w 3582955"/>
                <a:gd name="connsiteY63" fmla="*/ 1331167 h 1855404"/>
                <a:gd name="connsiteX64" fmla="*/ 0 w 3582955"/>
                <a:gd name="connsiteY64" fmla="*/ 1300065 h 1855404"/>
                <a:gd name="connsiteX65" fmla="*/ 6221 w 3582955"/>
                <a:gd name="connsiteY65" fmla="*/ 1144555 h 1855404"/>
                <a:gd name="connsiteX66" fmla="*/ 12441 w 3582955"/>
                <a:gd name="connsiteY66" fmla="*/ 1119673 h 1855404"/>
                <a:gd name="connsiteX67" fmla="*/ 31102 w 3582955"/>
                <a:gd name="connsiteY67" fmla="*/ 1088571 h 1855404"/>
                <a:gd name="connsiteX68" fmla="*/ 68425 w 3582955"/>
                <a:gd name="connsiteY68" fmla="*/ 1026367 h 1855404"/>
                <a:gd name="connsiteX69" fmla="*/ 74645 w 3582955"/>
                <a:gd name="connsiteY69" fmla="*/ 1001485 h 1855404"/>
                <a:gd name="connsiteX70" fmla="*/ 111968 w 3582955"/>
                <a:gd name="connsiteY70" fmla="*/ 957942 h 1855404"/>
                <a:gd name="connsiteX71" fmla="*/ 149290 w 3582955"/>
                <a:gd name="connsiteY71" fmla="*/ 895738 h 1855404"/>
                <a:gd name="connsiteX72" fmla="*/ 161731 w 3582955"/>
                <a:gd name="connsiteY72" fmla="*/ 852195 h 1855404"/>
                <a:gd name="connsiteX73" fmla="*/ 174172 w 3582955"/>
                <a:gd name="connsiteY73" fmla="*/ 827314 h 1855404"/>
                <a:gd name="connsiteX74" fmla="*/ 192833 w 3582955"/>
                <a:gd name="connsiteY74" fmla="*/ 814873 h 1855404"/>
                <a:gd name="connsiteX75" fmla="*/ 248817 w 3582955"/>
                <a:gd name="connsiteY75" fmla="*/ 740228 h 1855404"/>
                <a:gd name="connsiteX76" fmla="*/ 255037 w 3582955"/>
                <a:gd name="connsiteY76" fmla="*/ 709126 h 1855404"/>
                <a:gd name="connsiteX77" fmla="*/ 267478 w 3582955"/>
                <a:gd name="connsiteY77" fmla="*/ 690465 h 1855404"/>
                <a:gd name="connsiteX78" fmla="*/ 279919 w 3582955"/>
                <a:gd name="connsiteY78" fmla="*/ 541175 h 1855404"/>
                <a:gd name="connsiteX79" fmla="*/ 292359 w 3582955"/>
                <a:gd name="connsiteY79" fmla="*/ 510073 h 1855404"/>
                <a:gd name="connsiteX80" fmla="*/ 317241 w 3582955"/>
                <a:gd name="connsiteY80" fmla="*/ 491412 h 1855404"/>
                <a:gd name="connsiteX81" fmla="*/ 329682 w 3582955"/>
                <a:gd name="connsiteY81" fmla="*/ 472751 h 1855404"/>
                <a:gd name="connsiteX82" fmla="*/ 367004 w 3582955"/>
                <a:gd name="connsiteY82" fmla="*/ 441648 h 1855404"/>
                <a:gd name="connsiteX83" fmla="*/ 391886 w 3582955"/>
                <a:gd name="connsiteY83" fmla="*/ 429208 h 1855404"/>
                <a:gd name="connsiteX84" fmla="*/ 454090 w 3582955"/>
                <a:gd name="connsiteY84" fmla="*/ 422987 h 1855404"/>
                <a:gd name="connsiteX85" fmla="*/ 478972 w 3582955"/>
                <a:gd name="connsiteY85" fmla="*/ 416767 h 1855404"/>
                <a:gd name="connsiteX86" fmla="*/ 497633 w 3582955"/>
                <a:gd name="connsiteY86" fmla="*/ 398106 h 1855404"/>
                <a:gd name="connsiteX87" fmla="*/ 516294 w 3582955"/>
                <a:gd name="connsiteY87" fmla="*/ 385665 h 1855404"/>
                <a:gd name="connsiteX88" fmla="*/ 553617 w 3582955"/>
                <a:gd name="connsiteY88" fmla="*/ 329681 h 1855404"/>
                <a:gd name="connsiteX89" fmla="*/ 559837 w 3582955"/>
                <a:gd name="connsiteY89" fmla="*/ 311020 h 1855404"/>
                <a:gd name="connsiteX90" fmla="*/ 584719 w 3582955"/>
                <a:gd name="connsiteY90" fmla="*/ 273697 h 1855404"/>
                <a:gd name="connsiteX91" fmla="*/ 597159 w 3582955"/>
                <a:gd name="connsiteY91" fmla="*/ 255036 h 1855404"/>
                <a:gd name="connsiteX92" fmla="*/ 622041 w 3582955"/>
                <a:gd name="connsiteY92" fmla="*/ 236375 h 1855404"/>
                <a:gd name="connsiteX93" fmla="*/ 659364 w 3582955"/>
                <a:gd name="connsiteY93" fmla="*/ 223934 h 1855404"/>
                <a:gd name="connsiteX94" fmla="*/ 684245 w 3582955"/>
                <a:gd name="connsiteY94" fmla="*/ 205273 h 1855404"/>
                <a:gd name="connsiteX0" fmla="*/ 684245 w 3582955"/>
                <a:gd name="connsiteY0" fmla="*/ 205273 h 1855404"/>
                <a:gd name="connsiteX1" fmla="*/ 721568 w 3582955"/>
                <a:gd name="connsiteY1" fmla="*/ 186612 h 1855404"/>
                <a:gd name="connsiteX2" fmla="*/ 864637 w 3582955"/>
                <a:gd name="connsiteY2" fmla="*/ 143069 h 1855404"/>
                <a:gd name="connsiteX3" fmla="*/ 951723 w 3582955"/>
                <a:gd name="connsiteY3" fmla="*/ 111967 h 1855404"/>
                <a:gd name="connsiteX4" fmla="*/ 1057470 w 3582955"/>
                <a:gd name="connsiteY4" fmla="*/ 87085 h 1855404"/>
                <a:gd name="connsiteX5" fmla="*/ 1262743 w 3582955"/>
                <a:gd name="connsiteY5" fmla="*/ 24881 h 1855404"/>
                <a:gd name="connsiteX6" fmla="*/ 1368490 w 3582955"/>
                <a:gd name="connsiteY6" fmla="*/ 12440 h 1855404"/>
                <a:gd name="connsiteX7" fmla="*/ 1449355 w 3582955"/>
                <a:gd name="connsiteY7" fmla="*/ 0 h 1855404"/>
                <a:gd name="connsiteX8" fmla="*/ 1685731 w 3582955"/>
                <a:gd name="connsiteY8" fmla="*/ 6220 h 1855404"/>
                <a:gd name="connsiteX9" fmla="*/ 1797698 w 3582955"/>
                <a:gd name="connsiteY9" fmla="*/ 37322 h 1855404"/>
                <a:gd name="connsiteX10" fmla="*/ 1915886 w 3582955"/>
                <a:gd name="connsiteY10" fmla="*/ 130628 h 1855404"/>
                <a:gd name="connsiteX11" fmla="*/ 1940768 w 3582955"/>
                <a:gd name="connsiteY11" fmla="*/ 161730 h 1855404"/>
                <a:gd name="connsiteX12" fmla="*/ 1978090 w 3582955"/>
                <a:gd name="connsiteY12" fmla="*/ 217714 h 1855404"/>
                <a:gd name="connsiteX13" fmla="*/ 2009192 w 3582955"/>
                <a:gd name="connsiteY13" fmla="*/ 236375 h 1855404"/>
                <a:gd name="connsiteX14" fmla="*/ 2065176 w 3582955"/>
                <a:gd name="connsiteY14" fmla="*/ 267477 h 1855404"/>
                <a:gd name="connsiteX15" fmla="*/ 2164702 w 3582955"/>
                <a:gd name="connsiteY15" fmla="*/ 273697 h 1855404"/>
                <a:gd name="connsiteX16" fmla="*/ 2600131 w 3582955"/>
                <a:gd name="connsiteY16" fmla="*/ 267477 h 1855404"/>
                <a:gd name="connsiteX17" fmla="*/ 2898710 w 3582955"/>
                <a:gd name="connsiteY17" fmla="*/ 242595 h 1855404"/>
                <a:gd name="connsiteX18" fmla="*/ 3147527 w 3582955"/>
                <a:gd name="connsiteY18" fmla="*/ 230155 h 1855404"/>
                <a:gd name="connsiteX19" fmla="*/ 3489649 w 3582955"/>
                <a:gd name="connsiteY19" fmla="*/ 248816 h 1855404"/>
                <a:gd name="connsiteX20" fmla="*/ 3558074 w 3582955"/>
                <a:gd name="connsiteY20" fmla="*/ 292359 h 1855404"/>
                <a:gd name="connsiteX21" fmla="*/ 3564294 w 3582955"/>
                <a:gd name="connsiteY21" fmla="*/ 311020 h 1855404"/>
                <a:gd name="connsiteX22" fmla="*/ 3576735 w 3582955"/>
                <a:gd name="connsiteY22" fmla="*/ 342122 h 1855404"/>
                <a:gd name="connsiteX23" fmla="*/ 3582955 w 3582955"/>
                <a:gd name="connsiteY23" fmla="*/ 379444 h 1855404"/>
                <a:gd name="connsiteX24" fmla="*/ 3570515 w 3582955"/>
                <a:gd name="connsiteY24" fmla="*/ 516293 h 1855404"/>
                <a:gd name="connsiteX25" fmla="*/ 3564294 w 3582955"/>
                <a:gd name="connsiteY25" fmla="*/ 547395 h 1855404"/>
                <a:gd name="connsiteX26" fmla="*/ 3539412 w 3582955"/>
                <a:gd name="connsiteY26" fmla="*/ 584718 h 1855404"/>
                <a:gd name="connsiteX27" fmla="*/ 3533192 w 3582955"/>
                <a:gd name="connsiteY27" fmla="*/ 622040 h 1855404"/>
                <a:gd name="connsiteX28" fmla="*/ 3520751 w 3582955"/>
                <a:gd name="connsiteY28" fmla="*/ 653142 h 1855404"/>
                <a:gd name="connsiteX29" fmla="*/ 3514531 w 3582955"/>
                <a:gd name="connsiteY29" fmla="*/ 678024 h 1855404"/>
                <a:gd name="connsiteX30" fmla="*/ 3508310 w 3582955"/>
                <a:gd name="connsiteY30" fmla="*/ 746448 h 1855404"/>
                <a:gd name="connsiteX31" fmla="*/ 3458547 w 3582955"/>
                <a:gd name="connsiteY31" fmla="*/ 821093 h 1855404"/>
                <a:gd name="connsiteX32" fmla="*/ 3427445 w 3582955"/>
                <a:gd name="connsiteY32" fmla="*/ 895738 h 1855404"/>
                <a:gd name="connsiteX33" fmla="*/ 3278155 w 3582955"/>
                <a:gd name="connsiteY33" fmla="*/ 1125893 h 1855404"/>
                <a:gd name="connsiteX34" fmla="*/ 3191070 w 3582955"/>
                <a:gd name="connsiteY34" fmla="*/ 1262742 h 1855404"/>
                <a:gd name="connsiteX35" fmla="*/ 2905710 w 3582955"/>
                <a:gd name="connsiteY35" fmla="*/ 1550075 h 1855404"/>
                <a:gd name="connsiteX36" fmla="*/ 2813196 w 3582955"/>
                <a:gd name="connsiteY36" fmla="*/ 1641246 h 1855404"/>
                <a:gd name="connsiteX37" fmla="*/ 2761880 w 3582955"/>
                <a:gd name="connsiteY37" fmla="*/ 1718592 h 1855404"/>
                <a:gd name="connsiteX38" fmla="*/ 2659236 w 3582955"/>
                <a:gd name="connsiteY38" fmla="*/ 1755350 h 1855404"/>
                <a:gd name="connsiteX39" fmla="*/ 2562808 w 3582955"/>
                <a:gd name="connsiteY39" fmla="*/ 1853681 h 1855404"/>
                <a:gd name="connsiteX40" fmla="*/ 2525486 w 3582955"/>
                <a:gd name="connsiteY40" fmla="*/ 1816359 h 1855404"/>
                <a:gd name="connsiteX41" fmla="*/ 2506825 w 3582955"/>
                <a:gd name="connsiteY41" fmla="*/ 1803918 h 1855404"/>
                <a:gd name="connsiteX42" fmla="*/ 2463282 w 3582955"/>
                <a:gd name="connsiteY42" fmla="*/ 1766595 h 1855404"/>
                <a:gd name="connsiteX43" fmla="*/ 2425959 w 3582955"/>
                <a:gd name="connsiteY43" fmla="*/ 1747934 h 1855404"/>
                <a:gd name="connsiteX44" fmla="*/ 2313992 w 3582955"/>
                <a:gd name="connsiteY44" fmla="*/ 1698171 h 1855404"/>
                <a:gd name="connsiteX45" fmla="*/ 2152261 w 3582955"/>
                <a:gd name="connsiteY45" fmla="*/ 1654628 h 1855404"/>
                <a:gd name="connsiteX46" fmla="*/ 2065176 w 3582955"/>
                <a:gd name="connsiteY46" fmla="*/ 1623526 h 1855404"/>
                <a:gd name="connsiteX47" fmla="*/ 1959429 w 3582955"/>
                <a:gd name="connsiteY47" fmla="*/ 1598644 h 1855404"/>
                <a:gd name="connsiteX48" fmla="*/ 1872343 w 3582955"/>
                <a:gd name="connsiteY48" fmla="*/ 1561322 h 1855404"/>
                <a:gd name="connsiteX49" fmla="*/ 1828030 w 3582955"/>
                <a:gd name="connsiteY49" fmla="*/ 1572631 h 1855404"/>
                <a:gd name="connsiteX50" fmla="*/ 1741715 w 3582955"/>
                <a:gd name="connsiteY50" fmla="*/ 1505338 h 1855404"/>
                <a:gd name="connsiteX51" fmla="*/ 1660849 w 3582955"/>
                <a:gd name="connsiteY51" fmla="*/ 1474236 h 1855404"/>
                <a:gd name="connsiteX52" fmla="*/ 1642188 w 3582955"/>
                <a:gd name="connsiteY52" fmla="*/ 1455575 h 1855404"/>
                <a:gd name="connsiteX53" fmla="*/ 1579984 w 3582955"/>
                <a:gd name="connsiteY53" fmla="*/ 1436914 h 1855404"/>
                <a:gd name="connsiteX54" fmla="*/ 1387151 w 3582955"/>
                <a:gd name="connsiteY54" fmla="*/ 1449355 h 1855404"/>
                <a:gd name="connsiteX55" fmla="*/ 1231641 w 3582955"/>
                <a:gd name="connsiteY55" fmla="*/ 1474236 h 1855404"/>
                <a:gd name="connsiteX56" fmla="*/ 696686 w 3582955"/>
                <a:gd name="connsiteY56" fmla="*/ 1499118 h 1855404"/>
                <a:gd name="connsiteX57" fmla="*/ 360784 w 3582955"/>
                <a:gd name="connsiteY57" fmla="*/ 1492897 h 1855404"/>
                <a:gd name="connsiteX58" fmla="*/ 273698 w 3582955"/>
                <a:gd name="connsiteY58" fmla="*/ 1480457 h 1855404"/>
                <a:gd name="connsiteX59" fmla="*/ 111968 w 3582955"/>
                <a:gd name="connsiteY59" fmla="*/ 1436914 h 1855404"/>
                <a:gd name="connsiteX60" fmla="*/ 80866 w 3582955"/>
                <a:gd name="connsiteY60" fmla="*/ 1418253 h 1855404"/>
                <a:gd name="connsiteX61" fmla="*/ 55984 w 3582955"/>
                <a:gd name="connsiteY61" fmla="*/ 1399591 h 1855404"/>
                <a:gd name="connsiteX62" fmla="*/ 37323 w 3582955"/>
                <a:gd name="connsiteY62" fmla="*/ 1374710 h 1855404"/>
                <a:gd name="connsiteX63" fmla="*/ 12441 w 3582955"/>
                <a:gd name="connsiteY63" fmla="*/ 1331167 h 1855404"/>
                <a:gd name="connsiteX64" fmla="*/ 0 w 3582955"/>
                <a:gd name="connsiteY64" fmla="*/ 1300065 h 1855404"/>
                <a:gd name="connsiteX65" fmla="*/ 6221 w 3582955"/>
                <a:gd name="connsiteY65" fmla="*/ 1144555 h 1855404"/>
                <a:gd name="connsiteX66" fmla="*/ 12441 w 3582955"/>
                <a:gd name="connsiteY66" fmla="*/ 1119673 h 1855404"/>
                <a:gd name="connsiteX67" fmla="*/ 31102 w 3582955"/>
                <a:gd name="connsiteY67" fmla="*/ 1088571 h 1855404"/>
                <a:gd name="connsiteX68" fmla="*/ 68425 w 3582955"/>
                <a:gd name="connsiteY68" fmla="*/ 1026367 h 1855404"/>
                <a:gd name="connsiteX69" fmla="*/ 74645 w 3582955"/>
                <a:gd name="connsiteY69" fmla="*/ 1001485 h 1855404"/>
                <a:gd name="connsiteX70" fmla="*/ 111968 w 3582955"/>
                <a:gd name="connsiteY70" fmla="*/ 957942 h 1855404"/>
                <a:gd name="connsiteX71" fmla="*/ 149290 w 3582955"/>
                <a:gd name="connsiteY71" fmla="*/ 895738 h 1855404"/>
                <a:gd name="connsiteX72" fmla="*/ 161731 w 3582955"/>
                <a:gd name="connsiteY72" fmla="*/ 852195 h 1855404"/>
                <a:gd name="connsiteX73" fmla="*/ 174172 w 3582955"/>
                <a:gd name="connsiteY73" fmla="*/ 827314 h 1855404"/>
                <a:gd name="connsiteX74" fmla="*/ 192833 w 3582955"/>
                <a:gd name="connsiteY74" fmla="*/ 814873 h 1855404"/>
                <a:gd name="connsiteX75" fmla="*/ 248817 w 3582955"/>
                <a:gd name="connsiteY75" fmla="*/ 740228 h 1855404"/>
                <a:gd name="connsiteX76" fmla="*/ 255037 w 3582955"/>
                <a:gd name="connsiteY76" fmla="*/ 709126 h 1855404"/>
                <a:gd name="connsiteX77" fmla="*/ 267478 w 3582955"/>
                <a:gd name="connsiteY77" fmla="*/ 690465 h 1855404"/>
                <a:gd name="connsiteX78" fmla="*/ 279919 w 3582955"/>
                <a:gd name="connsiteY78" fmla="*/ 541175 h 1855404"/>
                <a:gd name="connsiteX79" fmla="*/ 292359 w 3582955"/>
                <a:gd name="connsiteY79" fmla="*/ 510073 h 1855404"/>
                <a:gd name="connsiteX80" fmla="*/ 317241 w 3582955"/>
                <a:gd name="connsiteY80" fmla="*/ 491412 h 1855404"/>
                <a:gd name="connsiteX81" fmla="*/ 329682 w 3582955"/>
                <a:gd name="connsiteY81" fmla="*/ 472751 h 1855404"/>
                <a:gd name="connsiteX82" fmla="*/ 367004 w 3582955"/>
                <a:gd name="connsiteY82" fmla="*/ 441648 h 1855404"/>
                <a:gd name="connsiteX83" fmla="*/ 391886 w 3582955"/>
                <a:gd name="connsiteY83" fmla="*/ 429208 h 1855404"/>
                <a:gd name="connsiteX84" fmla="*/ 454090 w 3582955"/>
                <a:gd name="connsiteY84" fmla="*/ 422987 h 1855404"/>
                <a:gd name="connsiteX85" fmla="*/ 478972 w 3582955"/>
                <a:gd name="connsiteY85" fmla="*/ 416767 h 1855404"/>
                <a:gd name="connsiteX86" fmla="*/ 497633 w 3582955"/>
                <a:gd name="connsiteY86" fmla="*/ 398106 h 1855404"/>
                <a:gd name="connsiteX87" fmla="*/ 516294 w 3582955"/>
                <a:gd name="connsiteY87" fmla="*/ 385665 h 1855404"/>
                <a:gd name="connsiteX88" fmla="*/ 553617 w 3582955"/>
                <a:gd name="connsiteY88" fmla="*/ 329681 h 1855404"/>
                <a:gd name="connsiteX89" fmla="*/ 559837 w 3582955"/>
                <a:gd name="connsiteY89" fmla="*/ 311020 h 1855404"/>
                <a:gd name="connsiteX90" fmla="*/ 584719 w 3582955"/>
                <a:gd name="connsiteY90" fmla="*/ 273697 h 1855404"/>
                <a:gd name="connsiteX91" fmla="*/ 597159 w 3582955"/>
                <a:gd name="connsiteY91" fmla="*/ 255036 h 1855404"/>
                <a:gd name="connsiteX92" fmla="*/ 622041 w 3582955"/>
                <a:gd name="connsiteY92" fmla="*/ 236375 h 1855404"/>
                <a:gd name="connsiteX93" fmla="*/ 659364 w 3582955"/>
                <a:gd name="connsiteY93" fmla="*/ 223934 h 1855404"/>
                <a:gd name="connsiteX94" fmla="*/ 684245 w 3582955"/>
                <a:gd name="connsiteY94" fmla="*/ 205273 h 1855404"/>
                <a:gd name="connsiteX0" fmla="*/ 684245 w 3582955"/>
                <a:gd name="connsiteY0" fmla="*/ 205273 h 1817777"/>
                <a:gd name="connsiteX1" fmla="*/ 721568 w 3582955"/>
                <a:gd name="connsiteY1" fmla="*/ 186612 h 1817777"/>
                <a:gd name="connsiteX2" fmla="*/ 864637 w 3582955"/>
                <a:gd name="connsiteY2" fmla="*/ 143069 h 1817777"/>
                <a:gd name="connsiteX3" fmla="*/ 951723 w 3582955"/>
                <a:gd name="connsiteY3" fmla="*/ 111967 h 1817777"/>
                <a:gd name="connsiteX4" fmla="*/ 1057470 w 3582955"/>
                <a:gd name="connsiteY4" fmla="*/ 87085 h 1817777"/>
                <a:gd name="connsiteX5" fmla="*/ 1262743 w 3582955"/>
                <a:gd name="connsiteY5" fmla="*/ 24881 h 1817777"/>
                <a:gd name="connsiteX6" fmla="*/ 1368490 w 3582955"/>
                <a:gd name="connsiteY6" fmla="*/ 12440 h 1817777"/>
                <a:gd name="connsiteX7" fmla="*/ 1449355 w 3582955"/>
                <a:gd name="connsiteY7" fmla="*/ 0 h 1817777"/>
                <a:gd name="connsiteX8" fmla="*/ 1685731 w 3582955"/>
                <a:gd name="connsiteY8" fmla="*/ 6220 h 1817777"/>
                <a:gd name="connsiteX9" fmla="*/ 1797698 w 3582955"/>
                <a:gd name="connsiteY9" fmla="*/ 37322 h 1817777"/>
                <a:gd name="connsiteX10" fmla="*/ 1915886 w 3582955"/>
                <a:gd name="connsiteY10" fmla="*/ 130628 h 1817777"/>
                <a:gd name="connsiteX11" fmla="*/ 1940768 w 3582955"/>
                <a:gd name="connsiteY11" fmla="*/ 161730 h 1817777"/>
                <a:gd name="connsiteX12" fmla="*/ 1978090 w 3582955"/>
                <a:gd name="connsiteY12" fmla="*/ 217714 h 1817777"/>
                <a:gd name="connsiteX13" fmla="*/ 2009192 w 3582955"/>
                <a:gd name="connsiteY13" fmla="*/ 236375 h 1817777"/>
                <a:gd name="connsiteX14" fmla="*/ 2065176 w 3582955"/>
                <a:gd name="connsiteY14" fmla="*/ 267477 h 1817777"/>
                <a:gd name="connsiteX15" fmla="*/ 2164702 w 3582955"/>
                <a:gd name="connsiteY15" fmla="*/ 273697 h 1817777"/>
                <a:gd name="connsiteX16" fmla="*/ 2600131 w 3582955"/>
                <a:gd name="connsiteY16" fmla="*/ 267477 h 1817777"/>
                <a:gd name="connsiteX17" fmla="*/ 2898710 w 3582955"/>
                <a:gd name="connsiteY17" fmla="*/ 242595 h 1817777"/>
                <a:gd name="connsiteX18" fmla="*/ 3147527 w 3582955"/>
                <a:gd name="connsiteY18" fmla="*/ 230155 h 1817777"/>
                <a:gd name="connsiteX19" fmla="*/ 3489649 w 3582955"/>
                <a:gd name="connsiteY19" fmla="*/ 248816 h 1817777"/>
                <a:gd name="connsiteX20" fmla="*/ 3558074 w 3582955"/>
                <a:gd name="connsiteY20" fmla="*/ 292359 h 1817777"/>
                <a:gd name="connsiteX21" fmla="*/ 3564294 w 3582955"/>
                <a:gd name="connsiteY21" fmla="*/ 311020 h 1817777"/>
                <a:gd name="connsiteX22" fmla="*/ 3576735 w 3582955"/>
                <a:gd name="connsiteY22" fmla="*/ 342122 h 1817777"/>
                <a:gd name="connsiteX23" fmla="*/ 3582955 w 3582955"/>
                <a:gd name="connsiteY23" fmla="*/ 379444 h 1817777"/>
                <a:gd name="connsiteX24" fmla="*/ 3570515 w 3582955"/>
                <a:gd name="connsiteY24" fmla="*/ 516293 h 1817777"/>
                <a:gd name="connsiteX25" fmla="*/ 3564294 w 3582955"/>
                <a:gd name="connsiteY25" fmla="*/ 547395 h 1817777"/>
                <a:gd name="connsiteX26" fmla="*/ 3539412 w 3582955"/>
                <a:gd name="connsiteY26" fmla="*/ 584718 h 1817777"/>
                <a:gd name="connsiteX27" fmla="*/ 3533192 w 3582955"/>
                <a:gd name="connsiteY27" fmla="*/ 622040 h 1817777"/>
                <a:gd name="connsiteX28" fmla="*/ 3520751 w 3582955"/>
                <a:gd name="connsiteY28" fmla="*/ 653142 h 1817777"/>
                <a:gd name="connsiteX29" fmla="*/ 3514531 w 3582955"/>
                <a:gd name="connsiteY29" fmla="*/ 678024 h 1817777"/>
                <a:gd name="connsiteX30" fmla="*/ 3508310 w 3582955"/>
                <a:gd name="connsiteY30" fmla="*/ 746448 h 1817777"/>
                <a:gd name="connsiteX31" fmla="*/ 3458547 w 3582955"/>
                <a:gd name="connsiteY31" fmla="*/ 821093 h 1817777"/>
                <a:gd name="connsiteX32" fmla="*/ 3427445 w 3582955"/>
                <a:gd name="connsiteY32" fmla="*/ 895738 h 1817777"/>
                <a:gd name="connsiteX33" fmla="*/ 3278155 w 3582955"/>
                <a:gd name="connsiteY33" fmla="*/ 1125893 h 1817777"/>
                <a:gd name="connsiteX34" fmla="*/ 3191070 w 3582955"/>
                <a:gd name="connsiteY34" fmla="*/ 1262742 h 1817777"/>
                <a:gd name="connsiteX35" fmla="*/ 2905710 w 3582955"/>
                <a:gd name="connsiteY35" fmla="*/ 1550075 h 1817777"/>
                <a:gd name="connsiteX36" fmla="*/ 2813196 w 3582955"/>
                <a:gd name="connsiteY36" fmla="*/ 1641246 h 1817777"/>
                <a:gd name="connsiteX37" fmla="*/ 2761880 w 3582955"/>
                <a:gd name="connsiteY37" fmla="*/ 1718592 h 1817777"/>
                <a:gd name="connsiteX38" fmla="*/ 2659236 w 3582955"/>
                <a:gd name="connsiteY38" fmla="*/ 1755350 h 1817777"/>
                <a:gd name="connsiteX39" fmla="*/ 2583807 w 3582955"/>
                <a:gd name="connsiteY39" fmla="*/ 1769235 h 1817777"/>
                <a:gd name="connsiteX40" fmla="*/ 2525486 w 3582955"/>
                <a:gd name="connsiteY40" fmla="*/ 1816359 h 1817777"/>
                <a:gd name="connsiteX41" fmla="*/ 2506825 w 3582955"/>
                <a:gd name="connsiteY41" fmla="*/ 1803918 h 1817777"/>
                <a:gd name="connsiteX42" fmla="*/ 2463282 w 3582955"/>
                <a:gd name="connsiteY42" fmla="*/ 1766595 h 1817777"/>
                <a:gd name="connsiteX43" fmla="*/ 2425959 w 3582955"/>
                <a:gd name="connsiteY43" fmla="*/ 1747934 h 1817777"/>
                <a:gd name="connsiteX44" fmla="*/ 2313992 w 3582955"/>
                <a:gd name="connsiteY44" fmla="*/ 1698171 h 1817777"/>
                <a:gd name="connsiteX45" fmla="*/ 2152261 w 3582955"/>
                <a:gd name="connsiteY45" fmla="*/ 1654628 h 1817777"/>
                <a:gd name="connsiteX46" fmla="*/ 2065176 w 3582955"/>
                <a:gd name="connsiteY46" fmla="*/ 1623526 h 1817777"/>
                <a:gd name="connsiteX47" fmla="*/ 1959429 w 3582955"/>
                <a:gd name="connsiteY47" fmla="*/ 1598644 h 1817777"/>
                <a:gd name="connsiteX48" fmla="*/ 1872343 w 3582955"/>
                <a:gd name="connsiteY48" fmla="*/ 1561322 h 1817777"/>
                <a:gd name="connsiteX49" fmla="*/ 1828030 w 3582955"/>
                <a:gd name="connsiteY49" fmla="*/ 1572631 h 1817777"/>
                <a:gd name="connsiteX50" fmla="*/ 1741715 w 3582955"/>
                <a:gd name="connsiteY50" fmla="*/ 1505338 h 1817777"/>
                <a:gd name="connsiteX51" fmla="*/ 1660849 w 3582955"/>
                <a:gd name="connsiteY51" fmla="*/ 1474236 h 1817777"/>
                <a:gd name="connsiteX52" fmla="*/ 1642188 w 3582955"/>
                <a:gd name="connsiteY52" fmla="*/ 1455575 h 1817777"/>
                <a:gd name="connsiteX53" fmla="*/ 1579984 w 3582955"/>
                <a:gd name="connsiteY53" fmla="*/ 1436914 h 1817777"/>
                <a:gd name="connsiteX54" fmla="*/ 1387151 w 3582955"/>
                <a:gd name="connsiteY54" fmla="*/ 1449355 h 1817777"/>
                <a:gd name="connsiteX55" fmla="*/ 1231641 w 3582955"/>
                <a:gd name="connsiteY55" fmla="*/ 1474236 h 1817777"/>
                <a:gd name="connsiteX56" fmla="*/ 696686 w 3582955"/>
                <a:gd name="connsiteY56" fmla="*/ 1499118 h 1817777"/>
                <a:gd name="connsiteX57" fmla="*/ 360784 w 3582955"/>
                <a:gd name="connsiteY57" fmla="*/ 1492897 h 1817777"/>
                <a:gd name="connsiteX58" fmla="*/ 273698 w 3582955"/>
                <a:gd name="connsiteY58" fmla="*/ 1480457 h 1817777"/>
                <a:gd name="connsiteX59" fmla="*/ 111968 w 3582955"/>
                <a:gd name="connsiteY59" fmla="*/ 1436914 h 1817777"/>
                <a:gd name="connsiteX60" fmla="*/ 80866 w 3582955"/>
                <a:gd name="connsiteY60" fmla="*/ 1418253 h 1817777"/>
                <a:gd name="connsiteX61" fmla="*/ 55984 w 3582955"/>
                <a:gd name="connsiteY61" fmla="*/ 1399591 h 1817777"/>
                <a:gd name="connsiteX62" fmla="*/ 37323 w 3582955"/>
                <a:gd name="connsiteY62" fmla="*/ 1374710 h 1817777"/>
                <a:gd name="connsiteX63" fmla="*/ 12441 w 3582955"/>
                <a:gd name="connsiteY63" fmla="*/ 1331167 h 1817777"/>
                <a:gd name="connsiteX64" fmla="*/ 0 w 3582955"/>
                <a:gd name="connsiteY64" fmla="*/ 1300065 h 1817777"/>
                <a:gd name="connsiteX65" fmla="*/ 6221 w 3582955"/>
                <a:gd name="connsiteY65" fmla="*/ 1144555 h 1817777"/>
                <a:gd name="connsiteX66" fmla="*/ 12441 w 3582955"/>
                <a:gd name="connsiteY66" fmla="*/ 1119673 h 1817777"/>
                <a:gd name="connsiteX67" fmla="*/ 31102 w 3582955"/>
                <a:gd name="connsiteY67" fmla="*/ 1088571 h 1817777"/>
                <a:gd name="connsiteX68" fmla="*/ 68425 w 3582955"/>
                <a:gd name="connsiteY68" fmla="*/ 1026367 h 1817777"/>
                <a:gd name="connsiteX69" fmla="*/ 74645 w 3582955"/>
                <a:gd name="connsiteY69" fmla="*/ 1001485 h 1817777"/>
                <a:gd name="connsiteX70" fmla="*/ 111968 w 3582955"/>
                <a:gd name="connsiteY70" fmla="*/ 957942 h 1817777"/>
                <a:gd name="connsiteX71" fmla="*/ 149290 w 3582955"/>
                <a:gd name="connsiteY71" fmla="*/ 895738 h 1817777"/>
                <a:gd name="connsiteX72" fmla="*/ 161731 w 3582955"/>
                <a:gd name="connsiteY72" fmla="*/ 852195 h 1817777"/>
                <a:gd name="connsiteX73" fmla="*/ 174172 w 3582955"/>
                <a:gd name="connsiteY73" fmla="*/ 827314 h 1817777"/>
                <a:gd name="connsiteX74" fmla="*/ 192833 w 3582955"/>
                <a:gd name="connsiteY74" fmla="*/ 814873 h 1817777"/>
                <a:gd name="connsiteX75" fmla="*/ 248817 w 3582955"/>
                <a:gd name="connsiteY75" fmla="*/ 740228 h 1817777"/>
                <a:gd name="connsiteX76" fmla="*/ 255037 w 3582955"/>
                <a:gd name="connsiteY76" fmla="*/ 709126 h 1817777"/>
                <a:gd name="connsiteX77" fmla="*/ 267478 w 3582955"/>
                <a:gd name="connsiteY77" fmla="*/ 690465 h 1817777"/>
                <a:gd name="connsiteX78" fmla="*/ 279919 w 3582955"/>
                <a:gd name="connsiteY78" fmla="*/ 541175 h 1817777"/>
                <a:gd name="connsiteX79" fmla="*/ 292359 w 3582955"/>
                <a:gd name="connsiteY79" fmla="*/ 510073 h 1817777"/>
                <a:gd name="connsiteX80" fmla="*/ 317241 w 3582955"/>
                <a:gd name="connsiteY80" fmla="*/ 491412 h 1817777"/>
                <a:gd name="connsiteX81" fmla="*/ 329682 w 3582955"/>
                <a:gd name="connsiteY81" fmla="*/ 472751 h 1817777"/>
                <a:gd name="connsiteX82" fmla="*/ 367004 w 3582955"/>
                <a:gd name="connsiteY82" fmla="*/ 441648 h 1817777"/>
                <a:gd name="connsiteX83" fmla="*/ 391886 w 3582955"/>
                <a:gd name="connsiteY83" fmla="*/ 429208 h 1817777"/>
                <a:gd name="connsiteX84" fmla="*/ 454090 w 3582955"/>
                <a:gd name="connsiteY84" fmla="*/ 422987 h 1817777"/>
                <a:gd name="connsiteX85" fmla="*/ 478972 w 3582955"/>
                <a:gd name="connsiteY85" fmla="*/ 416767 h 1817777"/>
                <a:gd name="connsiteX86" fmla="*/ 497633 w 3582955"/>
                <a:gd name="connsiteY86" fmla="*/ 398106 h 1817777"/>
                <a:gd name="connsiteX87" fmla="*/ 516294 w 3582955"/>
                <a:gd name="connsiteY87" fmla="*/ 385665 h 1817777"/>
                <a:gd name="connsiteX88" fmla="*/ 553617 w 3582955"/>
                <a:gd name="connsiteY88" fmla="*/ 329681 h 1817777"/>
                <a:gd name="connsiteX89" fmla="*/ 559837 w 3582955"/>
                <a:gd name="connsiteY89" fmla="*/ 311020 h 1817777"/>
                <a:gd name="connsiteX90" fmla="*/ 584719 w 3582955"/>
                <a:gd name="connsiteY90" fmla="*/ 273697 h 1817777"/>
                <a:gd name="connsiteX91" fmla="*/ 597159 w 3582955"/>
                <a:gd name="connsiteY91" fmla="*/ 255036 h 1817777"/>
                <a:gd name="connsiteX92" fmla="*/ 622041 w 3582955"/>
                <a:gd name="connsiteY92" fmla="*/ 236375 h 1817777"/>
                <a:gd name="connsiteX93" fmla="*/ 659364 w 3582955"/>
                <a:gd name="connsiteY93" fmla="*/ 223934 h 1817777"/>
                <a:gd name="connsiteX94" fmla="*/ 684245 w 3582955"/>
                <a:gd name="connsiteY94" fmla="*/ 205273 h 1817777"/>
                <a:gd name="connsiteX0" fmla="*/ 684245 w 3582955"/>
                <a:gd name="connsiteY0" fmla="*/ 205273 h 1804073"/>
                <a:gd name="connsiteX1" fmla="*/ 721568 w 3582955"/>
                <a:gd name="connsiteY1" fmla="*/ 186612 h 1804073"/>
                <a:gd name="connsiteX2" fmla="*/ 864637 w 3582955"/>
                <a:gd name="connsiteY2" fmla="*/ 143069 h 1804073"/>
                <a:gd name="connsiteX3" fmla="*/ 951723 w 3582955"/>
                <a:gd name="connsiteY3" fmla="*/ 111967 h 1804073"/>
                <a:gd name="connsiteX4" fmla="*/ 1057470 w 3582955"/>
                <a:gd name="connsiteY4" fmla="*/ 87085 h 1804073"/>
                <a:gd name="connsiteX5" fmla="*/ 1262743 w 3582955"/>
                <a:gd name="connsiteY5" fmla="*/ 24881 h 1804073"/>
                <a:gd name="connsiteX6" fmla="*/ 1368490 w 3582955"/>
                <a:gd name="connsiteY6" fmla="*/ 12440 h 1804073"/>
                <a:gd name="connsiteX7" fmla="*/ 1449355 w 3582955"/>
                <a:gd name="connsiteY7" fmla="*/ 0 h 1804073"/>
                <a:gd name="connsiteX8" fmla="*/ 1685731 w 3582955"/>
                <a:gd name="connsiteY8" fmla="*/ 6220 h 1804073"/>
                <a:gd name="connsiteX9" fmla="*/ 1797698 w 3582955"/>
                <a:gd name="connsiteY9" fmla="*/ 37322 h 1804073"/>
                <a:gd name="connsiteX10" fmla="*/ 1915886 w 3582955"/>
                <a:gd name="connsiteY10" fmla="*/ 130628 h 1804073"/>
                <a:gd name="connsiteX11" fmla="*/ 1940768 w 3582955"/>
                <a:gd name="connsiteY11" fmla="*/ 161730 h 1804073"/>
                <a:gd name="connsiteX12" fmla="*/ 1978090 w 3582955"/>
                <a:gd name="connsiteY12" fmla="*/ 217714 h 1804073"/>
                <a:gd name="connsiteX13" fmla="*/ 2009192 w 3582955"/>
                <a:gd name="connsiteY13" fmla="*/ 236375 h 1804073"/>
                <a:gd name="connsiteX14" fmla="*/ 2065176 w 3582955"/>
                <a:gd name="connsiteY14" fmla="*/ 267477 h 1804073"/>
                <a:gd name="connsiteX15" fmla="*/ 2164702 w 3582955"/>
                <a:gd name="connsiteY15" fmla="*/ 273697 h 1804073"/>
                <a:gd name="connsiteX16" fmla="*/ 2600131 w 3582955"/>
                <a:gd name="connsiteY16" fmla="*/ 267477 h 1804073"/>
                <a:gd name="connsiteX17" fmla="*/ 2898710 w 3582955"/>
                <a:gd name="connsiteY17" fmla="*/ 242595 h 1804073"/>
                <a:gd name="connsiteX18" fmla="*/ 3147527 w 3582955"/>
                <a:gd name="connsiteY18" fmla="*/ 230155 h 1804073"/>
                <a:gd name="connsiteX19" fmla="*/ 3489649 w 3582955"/>
                <a:gd name="connsiteY19" fmla="*/ 248816 h 1804073"/>
                <a:gd name="connsiteX20" fmla="*/ 3558074 w 3582955"/>
                <a:gd name="connsiteY20" fmla="*/ 292359 h 1804073"/>
                <a:gd name="connsiteX21" fmla="*/ 3564294 w 3582955"/>
                <a:gd name="connsiteY21" fmla="*/ 311020 h 1804073"/>
                <a:gd name="connsiteX22" fmla="*/ 3576735 w 3582955"/>
                <a:gd name="connsiteY22" fmla="*/ 342122 h 1804073"/>
                <a:gd name="connsiteX23" fmla="*/ 3582955 w 3582955"/>
                <a:gd name="connsiteY23" fmla="*/ 379444 h 1804073"/>
                <a:gd name="connsiteX24" fmla="*/ 3570515 w 3582955"/>
                <a:gd name="connsiteY24" fmla="*/ 516293 h 1804073"/>
                <a:gd name="connsiteX25" fmla="*/ 3564294 w 3582955"/>
                <a:gd name="connsiteY25" fmla="*/ 547395 h 1804073"/>
                <a:gd name="connsiteX26" fmla="*/ 3539412 w 3582955"/>
                <a:gd name="connsiteY26" fmla="*/ 584718 h 1804073"/>
                <a:gd name="connsiteX27" fmla="*/ 3533192 w 3582955"/>
                <a:gd name="connsiteY27" fmla="*/ 622040 h 1804073"/>
                <a:gd name="connsiteX28" fmla="*/ 3520751 w 3582955"/>
                <a:gd name="connsiteY28" fmla="*/ 653142 h 1804073"/>
                <a:gd name="connsiteX29" fmla="*/ 3514531 w 3582955"/>
                <a:gd name="connsiteY29" fmla="*/ 678024 h 1804073"/>
                <a:gd name="connsiteX30" fmla="*/ 3508310 w 3582955"/>
                <a:gd name="connsiteY30" fmla="*/ 746448 h 1804073"/>
                <a:gd name="connsiteX31" fmla="*/ 3458547 w 3582955"/>
                <a:gd name="connsiteY31" fmla="*/ 821093 h 1804073"/>
                <a:gd name="connsiteX32" fmla="*/ 3427445 w 3582955"/>
                <a:gd name="connsiteY32" fmla="*/ 895738 h 1804073"/>
                <a:gd name="connsiteX33" fmla="*/ 3278155 w 3582955"/>
                <a:gd name="connsiteY33" fmla="*/ 1125893 h 1804073"/>
                <a:gd name="connsiteX34" fmla="*/ 3191070 w 3582955"/>
                <a:gd name="connsiteY34" fmla="*/ 1262742 h 1804073"/>
                <a:gd name="connsiteX35" fmla="*/ 2905710 w 3582955"/>
                <a:gd name="connsiteY35" fmla="*/ 1550075 h 1804073"/>
                <a:gd name="connsiteX36" fmla="*/ 2813196 w 3582955"/>
                <a:gd name="connsiteY36" fmla="*/ 1641246 h 1804073"/>
                <a:gd name="connsiteX37" fmla="*/ 2761880 w 3582955"/>
                <a:gd name="connsiteY37" fmla="*/ 1718592 h 1804073"/>
                <a:gd name="connsiteX38" fmla="*/ 2659236 w 3582955"/>
                <a:gd name="connsiteY38" fmla="*/ 1755350 h 1804073"/>
                <a:gd name="connsiteX39" fmla="*/ 2583807 w 3582955"/>
                <a:gd name="connsiteY39" fmla="*/ 1769235 h 1804073"/>
                <a:gd name="connsiteX40" fmla="*/ 2525486 w 3582955"/>
                <a:gd name="connsiteY40" fmla="*/ 1754031 h 1804073"/>
                <a:gd name="connsiteX41" fmla="*/ 2506825 w 3582955"/>
                <a:gd name="connsiteY41" fmla="*/ 1803918 h 1804073"/>
                <a:gd name="connsiteX42" fmla="*/ 2463282 w 3582955"/>
                <a:gd name="connsiteY42" fmla="*/ 1766595 h 1804073"/>
                <a:gd name="connsiteX43" fmla="*/ 2425959 w 3582955"/>
                <a:gd name="connsiteY43" fmla="*/ 1747934 h 1804073"/>
                <a:gd name="connsiteX44" fmla="*/ 2313992 w 3582955"/>
                <a:gd name="connsiteY44" fmla="*/ 1698171 h 1804073"/>
                <a:gd name="connsiteX45" fmla="*/ 2152261 w 3582955"/>
                <a:gd name="connsiteY45" fmla="*/ 1654628 h 1804073"/>
                <a:gd name="connsiteX46" fmla="*/ 2065176 w 3582955"/>
                <a:gd name="connsiteY46" fmla="*/ 1623526 h 1804073"/>
                <a:gd name="connsiteX47" fmla="*/ 1959429 w 3582955"/>
                <a:gd name="connsiteY47" fmla="*/ 1598644 h 1804073"/>
                <a:gd name="connsiteX48" fmla="*/ 1872343 w 3582955"/>
                <a:gd name="connsiteY48" fmla="*/ 1561322 h 1804073"/>
                <a:gd name="connsiteX49" fmla="*/ 1828030 w 3582955"/>
                <a:gd name="connsiteY49" fmla="*/ 1572631 h 1804073"/>
                <a:gd name="connsiteX50" fmla="*/ 1741715 w 3582955"/>
                <a:gd name="connsiteY50" fmla="*/ 1505338 h 1804073"/>
                <a:gd name="connsiteX51" fmla="*/ 1660849 w 3582955"/>
                <a:gd name="connsiteY51" fmla="*/ 1474236 h 1804073"/>
                <a:gd name="connsiteX52" fmla="*/ 1642188 w 3582955"/>
                <a:gd name="connsiteY52" fmla="*/ 1455575 h 1804073"/>
                <a:gd name="connsiteX53" fmla="*/ 1579984 w 3582955"/>
                <a:gd name="connsiteY53" fmla="*/ 1436914 h 1804073"/>
                <a:gd name="connsiteX54" fmla="*/ 1387151 w 3582955"/>
                <a:gd name="connsiteY54" fmla="*/ 1449355 h 1804073"/>
                <a:gd name="connsiteX55" fmla="*/ 1231641 w 3582955"/>
                <a:gd name="connsiteY55" fmla="*/ 1474236 h 1804073"/>
                <a:gd name="connsiteX56" fmla="*/ 696686 w 3582955"/>
                <a:gd name="connsiteY56" fmla="*/ 1499118 h 1804073"/>
                <a:gd name="connsiteX57" fmla="*/ 360784 w 3582955"/>
                <a:gd name="connsiteY57" fmla="*/ 1492897 h 1804073"/>
                <a:gd name="connsiteX58" fmla="*/ 273698 w 3582955"/>
                <a:gd name="connsiteY58" fmla="*/ 1480457 h 1804073"/>
                <a:gd name="connsiteX59" fmla="*/ 111968 w 3582955"/>
                <a:gd name="connsiteY59" fmla="*/ 1436914 h 1804073"/>
                <a:gd name="connsiteX60" fmla="*/ 80866 w 3582955"/>
                <a:gd name="connsiteY60" fmla="*/ 1418253 h 1804073"/>
                <a:gd name="connsiteX61" fmla="*/ 55984 w 3582955"/>
                <a:gd name="connsiteY61" fmla="*/ 1399591 h 1804073"/>
                <a:gd name="connsiteX62" fmla="*/ 37323 w 3582955"/>
                <a:gd name="connsiteY62" fmla="*/ 1374710 h 1804073"/>
                <a:gd name="connsiteX63" fmla="*/ 12441 w 3582955"/>
                <a:gd name="connsiteY63" fmla="*/ 1331167 h 1804073"/>
                <a:gd name="connsiteX64" fmla="*/ 0 w 3582955"/>
                <a:gd name="connsiteY64" fmla="*/ 1300065 h 1804073"/>
                <a:gd name="connsiteX65" fmla="*/ 6221 w 3582955"/>
                <a:gd name="connsiteY65" fmla="*/ 1144555 h 1804073"/>
                <a:gd name="connsiteX66" fmla="*/ 12441 w 3582955"/>
                <a:gd name="connsiteY66" fmla="*/ 1119673 h 1804073"/>
                <a:gd name="connsiteX67" fmla="*/ 31102 w 3582955"/>
                <a:gd name="connsiteY67" fmla="*/ 1088571 h 1804073"/>
                <a:gd name="connsiteX68" fmla="*/ 68425 w 3582955"/>
                <a:gd name="connsiteY68" fmla="*/ 1026367 h 1804073"/>
                <a:gd name="connsiteX69" fmla="*/ 74645 w 3582955"/>
                <a:gd name="connsiteY69" fmla="*/ 1001485 h 1804073"/>
                <a:gd name="connsiteX70" fmla="*/ 111968 w 3582955"/>
                <a:gd name="connsiteY70" fmla="*/ 957942 h 1804073"/>
                <a:gd name="connsiteX71" fmla="*/ 149290 w 3582955"/>
                <a:gd name="connsiteY71" fmla="*/ 895738 h 1804073"/>
                <a:gd name="connsiteX72" fmla="*/ 161731 w 3582955"/>
                <a:gd name="connsiteY72" fmla="*/ 852195 h 1804073"/>
                <a:gd name="connsiteX73" fmla="*/ 174172 w 3582955"/>
                <a:gd name="connsiteY73" fmla="*/ 827314 h 1804073"/>
                <a:gd name="connsiteX74" fmla="*/ 192833 w 3582955"/>
                <a:gd name="connsiteY74" fmla="*/ 814873 h 1804073"/>
                <a:gd name="connsiteX75" fmla="*/ 248817 w 3582955"/>
                <a:gd name="connsiteY75" fmla="*/ 740228 h 1804073"/>
                <a:gd name="connsiteX76" fmla="*/ 255037 w 3582955"/>
                <a:gd name="connsiteY76" fmla="*/ 709126 h 1804073"/>
                <a:gd name="connsiteX77" fmla="*/ 267478 w 3582955"/>
                <a:gd name="connsiteY77" fmla="*/ 690465 h 1804073"/>
                <a:gd name="connsiteX78" fmla="*/ 279919 w 3582955"/>
                <a:gd name="connsiteY78" fmla="*/ 541175 h 1804073"/>
                <a:gd name="connsiteX79" fmla="*/ 292359 w 3582955"/>
                <a:gd name="connsiteY79" fmla="*/ 510073 h 1804073"/>
                <a:gd name="connsiteX80" fmla="*/ 317241 w 3582955"/>
                <a:gd name="connsiteY80" fmla="*/ 491412 h 1804073"/>
                <a:gd name="connsiteX81" fmla="*/ 329682 w 3582955"/>
                <a:gd name="connsiteY81" fmla="*/ 472751 h 1804073"/>
                <a:gd name="connsiteX82" fmla="*/ 367004 w 3582955"/>
                <a:gd name="connsiteY82" fmla="*/ 441648 h 1804073"/>
                <a:gd name="connsiteX83" fmla="*/ 391886 w 3582955"/>
                <a:gd name="connsiteY83" fmla="*/ 429208 h 1804073"/>
                <a:gd name="connsiteX84" fmla="*/ 454090 w 3582955"/>
                <a:gd name="connsiteY84" fmla="*/ 422987 h 1804073"/>
                <a:gd name="connsiteX85" fmla="*/ 478972 w 3582955"/>
                <a:gd name="connsiteY85" fmla="*/ 416767 h 1804073"/>
                <a:gd name="connsiteX86" fmla="*/ 497633 w 3582955"/>
                <a:gd name="connsiteY86" fmla="*/ 398106 h 1804073"/>
                <a:gd name="connsiteX87" fmla="*/ 516294 w 3582955"/>
                <a:gd name="connsiteY87" fmla="*/ 385665 h 1804073"/>
                <a:gd name="connsiteX88" fmla="*/ 553617 w 3582955"/>
                <a:gd name="connsiteY88" fmla="*/ 329681 h 1804073"/>
                <a:gd name="connsiteX89" fmla="*/ 559837 w 3582955"/>
                <a:gd name="connsiteY89" fmla="*/ 311020 h 1804073"/>
                <a:gd name="connsiteX90" fmla="*/ 584719 w 3582955"/>
                <a:gd name="connsiteY90" fmla="*/ 273697 h 1804073"/>
                <a:gd name="connsiteX91" fmla="*/ 597159 w 3582955"/>
                <a:gd name="connsiteY91" fmla="*/ 255036 h 1804073"/>
                <a:gd name="connsiteX92" fmla="*/ 622041 w 3582955"/>
                <a:gd name="connsiteY92" fmla="*/ 236375 h 1804073"/>
                <a:gd name="connsiteX93" fmla="*/ 659364 w 3582955"/>
                <a:gd name="connsiteY93" fmla="*/ 223934 h 1804073"/>
                <a:gd name="connsiteX94" fmla="*/ 684245 w 3582955"/>
                <a:gd name="connsiteY94" fmla="*/ 205273 h 1804073"/>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25959 w 3582955"/>
                <a:gd name="connsiteY43" fmla="*/ 174793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642188 w 3582955"/>
                <a:gd name="connsiteY52" fmla="*/ 1455575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642188 w 3582955"/>
                <a:gd name="connsiteY52" fmla="*/ 1455575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642188 w 3582955"/>
                <a:gd name="connsiteY52" fmla="*/ 1455575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642188 w 3582955"/>
                <a:gd name="connsiteY52" fmla="*/ 1455575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642188 w 3582955"/>
                <a:gd name="connsiteY52" fmla="*/ 1455575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41715 w 3582955"/>
                <a:gd name="connsiteY50" fmla="*/ 1505338 h 1769237"/>
                <a:gd name="connsiteX51" fmla="*/ 1660849 w 3582955"/>
                <a:gd name="connsiteY51" fmla="*/ 1474236 h 1769237"/>
                <a:gd name="connsiteX52" fmla="*/ 1595524 w 3582955"/>
                <a:gd name="connsiteY52" fmla="*/ 1513884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25382 w 3582955"/>
                <a:gd name="connsiteY50" fmla="*/ 1553593 h 1769237"/>
                <a:gd name="connsiteX51" fmla="*/ 1660849 w 3582955"/>
                <a:gd name="connsiteY51" fmla="*/ 1474236 h 1769237"/>
                <a:gd name="connsiteX52" fmla="*/ 1595524 w 3582955"/>
                <a:gd name="connsiteY52" fmla="*/ 1513884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72343 w 3582955"/>
                <a:gd name="connsiteY48" fmla="*/ 1561322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79984 w 3582955"/>
                <a:gd name="connsiteY53" fmla="*/ 1436914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387151 w 3582955"/>
                <a:gd name="connsiteY54" fmla="*/ 1449355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231641 w 3582955"/>
                <a:gd name="connsiteY55" fmla="*/ 1474236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84977 w 3582955"/>
                <a:gd name="connsiteY55" fmla="*/ 1500374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66311 w 3582955"/>
                <a:gd name="connsiteY55" fmla="*/ 1512438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63282 w 3582955"/>
                <a:gd name="connsiteY42" fmla="*/ 176659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7617 w 3582955"/>
                <a:gd name="connsiteY42" fmla="*/ 1736435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411960 w 3582955"/>
                <a:gd name="connsiteY43" fmla="*/ 171777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95627 w 3582955"/>
                <a:gd name="connsiteY43" fmla="*/ 171576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95627 w 3582955"/>
                <a:gd name="connsiteY43" fmla="*/ 1715764 h 1769237"/>
                <a:gd name="connsiteX44" fmla="*/ 2313992 w 3582955"/>
                <a:gd name="connsiteY44" fmla="*/ 1698171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95627 w 3582955"/>
                <a:gd name="connsiteY43" fmla="*/ 1715764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065176 w 3582955"/>
                <a:gd name="connsiteY14" fmla="*/ 267477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158504 w 3582955"/>
                <a:gd name="connsiteY14" fmla="*/ 191074 h 1769237"/>
                <a:gd name="connsiteX15" fmla="*/ 2164702 w 3582955"/>
                <a:gd name="connsiteY15" fmla="*/ 273697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158504 w 3582955"/>
                <a:gd name="connsiteY14" fmla="*/ 191074 h 1769237"/>
                <a:gd name="connsiteX15" fmla="*/ 2346692 w 3582955"/>
                <a:gd name="connsiteY15" fmla="*/ 223431 h 1769237"/>
                <a:gd name="connsiteX16" fmla="*/ 2600131 w 3582955"/>
                <a:gd name="connsiteY16" fmla="*/ 267477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09192 w 3582955"/>
                <a:gd name="connsiteY13" fmla="*/ 236375 h 1769237"/>
                <a:gd name="connsiteX14" fmla="*/ 2158504 w 3582955"/>
                <a:gd name="connsiteY14" fmla="*/ 191074 h 1769237"/>
                <a:gd name="connsiteX15" fmla="*/ 2346692 w 3582955"/>
                <a:gd name="connsiteY15" fmla="*/ 223431 h 1769237"/>
                <a:gd name="connsiteX16" fmla="*/ 2637463 w 3582955"/>
                <a:gd name="connsiteY16" fmla="*/ 243349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40768 w 3582955"/>
                <a:gd name="connsiteY11" fmla="*/ 161730 h 1769237"/>
                <a:gd name="connsiteX12" fmla="*/ 1978090 w 3582955"/>
                <a:gd name="connsiteY12" fmla="*/ 217714 h 1769237"/>
                <a:gd name="connsiteX13" fmla="*/ 2037191 w 3582955"/>
                <a:gd name="connsiteY13" fmla="*/ 174046 h 1769237"/>
                <a:gd name="connsiteX14" fmla="*/ 2158504 w 3582955"/>
                <a:gd name="connsiteY14" fmla="*/ 191074 h 1769237"/>
                <a:gd name="connsiteX15" fmla="*/ 2346692 w 3582955"/>
                <a:gd name="connsiteY15" fmla="*/ 223431 h 1769237"/>
                <a:gd name="connsiteX16" fmla="*/ 2637463 w 3582955"/>
                <a:gd name="connsiteY16" fmla="*/ 243349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59434 w 3582955"/>
                <a:gd name="connsiteY11" fmla="*/ 139613 h 1769237"/>
                <a:gd name="connsiteX12" fmla="*/ 1978090 w 3582955"/>
                <a:gd name="connsiteY12" fmla="*/ 217714 h 1769237"/>
                <a:gd name="connsiteX13" fmla="*/ 2037191 w 3582955"/>
                <a:gd name="connsiteY13" fmla="*/ 174046 h 1769237"/>
                <a:gd name="connsiteX14" fmla="*/ 2158504 w 3582955"/>
                <a:gd name="connsiteY14" fmla="*/ 191074 h 1769237"/>
                <a:gd name="connsiteX15" fmla="*/ 2346692 w 3582955"/>
                <a:gd name="connsiteY15" fmla="*/ 223431 h 1769237"/>
                <a:gd name="connsiteX16" fmla="*/ 2637463 w 3582955"/>
                <a:gd name="connsiteY16" fmla="*/ 243349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30628 h 1769237"/>
                <a:gd name="connsiteX11" fmla="*/ 1959434 w 3582955"/>
                <a:gd name="connsiteY11" fmla="*/ 139613 h 1769237"/>
                <a:gd name="connsiteX12" fmla="*/ 1985090 w 3582955"/>
                <a:gd name="connsiteY12" fmla="*/ 155384 h 1769237"/>
                <a:gd name="connsiteX13" fmla="*/ 2037191 w 3582955"/>
                <a:gd name="connsiteY13" fmla="*/ 174046 h 1769237"/>
                <a:gd name="connsiteX14" fmla="*/ 2158504 w 3582955"/>
                <a:gd name="connsiteY14" fmla="*/ 191074 h 1769237"/>
                <a:gd name="connsiteX15" fmla="*/ 2346692 w 3582955"/>
                <a:gd name="connsiteY15" fmla="*/ 223431 h 1769237"/>
                <a:gd name="connsiteX16" fmla="*/ 2637463 w 3582955"/>
                <a:gd name="connsiteY16" fmla="*/ 243349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69237"/>
                <a:gd name="connsiteX1" fmla="*/ 721568 w 3582955"/>
                <a:gd name="connsiteY1" fmla="*/ 186612 h 1769237"/>
                <a:gd name="connsiteX2" fmla="*/ 864637 w 3582955"/>
                <a:gd name="connsiteY2" fmla="*/ 143069 h 1769237"/>
                <a:gd name="connsiteX3" fmla="*/ 951723 w 3582955"/>
                <a:gd name="connsiteY3" fmla="*/ 111967 h 1769237"/>
                <a:gd name="connsiteX4" fmla="*/ 1057470 w 3582955"/>
                <a:gd name="connsiteY4" fmla="*/ 87085 h 1769237"/>
                <a:gd name="connsiteX5" fmla="*/ 1262743 w 3582955"/>
                <a:gd name="connsiteY5" fmla="*/ 24881 h 1769237"/>
                <a:gd name="connsiteX6" fmla="*/ 1368490 w 3582955"/>
                <a:gd name="connsiteY6" fmla="*/ 12440 h 1769237"/>
                <a:gd name="connsiteX7" fmla="*/ 1449355 w 3582955"/>
                <a:gd name="connsiteY7" fmla="*/ 0 h 1769237"/>
                <a:gd name="connsiteX8" fmla="*/ 1685731 w 3582955"/>
                <a:gd name="connsiteY8" fmla="*/ 6220 h 1769237"/>
                <a:gd name="connsiteX9" fmla="*/ 1797698 w 3582955"/>
                <a:gd name="connsiteY9" fmla="*/ 37322 h 1769237"/>
                <a:gd name="connsiteX10" fmla="*/ 1915886 w 3582955"/>
                <a:gd name="connsiteY10" fmla="*/ 122585 h 1769237"/>
                <a:gd name="connsiteX11" fmla="*/ 1959434 w 3582955"/>
                <a:gd name="connsiteY11" fmla="*/ 139613 h 1769237"/>
                <a:gd name="connsiteX12" fmla="*/ 1985090 w 3582955"/>
                <a:gd name="connsiteY12" fmla="*/ 155384 h 1769237"/>
                <a:gd name="connsiteX13" fmla="*/ 2037191 w 3582955"/>
                <a:gd name="connsiteY13" fmla="*/ 174046 h 1769237"/>
                <a:gd name="connsiteX14" fmla="*/ 2158504 w 3582955"/>
                <a:gd name="connsiteY14" fmla="*/ 191074 h 1769237"/>
                <a:gd name="connsiteX15" fmla="*/ 2346692 w 3582955"/>
                <a:gd name="connsiteY15" fmla="*/ 223431 h 1769237"/>
                <a:gd name="connsiteX16" fmla="*/ 2637463 w 3582955"/>
                <a:gd name="connsiteY16" fmla="*/ 243349 h 1769237"/>
                <a:gd name="connsiteX17" fmla="*/ 2898710 w 3582955"/>
                <a:gd name="connsiteY17" fmla="*/ 242595 h 1769237"/>
                <a:gd name="connsiteX18" fmla="*/ 3147527 w 3582955"/>
                <a:gd name="connsiteY18" fmla="*/ 230155 h 1769237"/>
                <a:gd name="connsiteX19" fmla="*/ 3489649 w 3582955"/>
                <a:gd name="connsiteY19" fmla="*/ 248816 h 1769237"/>
                <a:gd name="connsiteX20" fmla="*/ 3558074 w 3582955"/>
                <a:gd name="connsiteY20" fmla="*/ 292359 h 1769237"/>
                <a:gd name="connsiteX21" fmla="*/ 3564294 w 3582955"/>
                <a:gd name="connsiteY21" fmla="*/ 311020 h 1769237"/>
                <a:gd name="connsiteX22" fmla="*/ 3576735 w 3582955"/>
                <a:gd name="connsiteY22" fmla="*/ 342122 h 1769237"/>
                <a:gd name="connsiteX23" fmla="*/ 3582955 w 3582955"/>
                <a:gd name="connsiteY23" fmla="*/ 379444 h 1769237"/>
                <a:gd name="connsiteX24" fmla="*/ 3570515 w 3582955"/>
                <a:gd name="connsiteY24" fmla="*/ 516293 h 1769237"/>
                <a:gd name="connsiteX25" fmla="*/ 3564294 w 3582955"/>
                <a:gd name="connsiteY25" fmla="*/ 547395 h 1769237"/>
                <a:gd name="connsiteX26" fmla="*/ 3539412 w 3582955"/>
                <a:gd name="connsiteY26" fmla="*/ 584718 h 1769237"/>
                <a:gd name="connsiteX27" fmla="*/ 3533192 w 3582955"/>
                <a:gd name="connsiteY27" fmla="*/ 622040 h 1769237"/>
                <a:gd name="connsiteX28" fmla="*/ 3520751 w 3582955"/>
                <a:gd name="connsiteY28" fmla="*/ 653142 h 1769237"/>
                <a:gd name="connsiteX29" fmla="*/ 3514531 w 3582955"/>
                <a:gd name="connsiteY29" fmla="*/ 678024 h 1769237"/>
                <a:gd name="connsiteX30" fmla="*/ 3508310 w 3582955"/>
                <a:gd name="connsiteY30" fmla="*/ 746448 h 1769237"/>
                <a:gd name="connsiteX31" fmla="*/ 3458547 w 3582955"/>
                <a:gd name="connsiteY31" fmla="*/ 821093 h 1769237"/>
                <a:gd name="connsiteX32" fmla="*/ 3427445 w 3582955"/>
                <a:gd name="connsiteY32" fmla="*/ 895738 h 1769237"/>
                <a:gd name="connsiteX33" fmla="*/ 3278155 w 3582955"/>
                <a:gd name="connsiteY33" fmla="*/ 1125893 h 1769237"/>
                <a:gd name="connsiteX34" fmla="*/ 3191070 w 3582955"/>
                <a:gd name="connsiteY34" fmla="*/ 1262742 h 1769237"/>
                <a:gd name="connsiteX35" fmla="*/ 2905710 w 3582955"/>
                <a:gd name="connsiteY35" fmla="*/ 1550075 h 1769237"/>
                <a:gd name="connsiteX36" fmla="*/ 2813196 w 3582955"/>
                <a:gd name="connsiteY36" fmla="*/ 1641246 h 1769237"/>
                <a:gd name="connsiteX37" fmla="*/ 2761880 w 3582955"/>
                <a:gd name="connsiteY37" fmla="*/ 1718592 h 1769237"/>
                <a:gd name="connsiteX38" fmla="*/ 2659236 w 3582955"/>
                <a:gd name="connsiteY38" fmla="*/ 1755350 h 1769237"/>
                <a:gd name="connsiteX39" fmla="*/ 2583807 w 3582955"/>
                <a:gd name="connsiteY39" fmla="*/ 1769235 h 1769237"/>
                <a:gd name="connsiteX40" fmla="*/ 2525486 w 3582955"/>
                <a:gd name="connsiteY40" fmla="*/ 1754031 h 1769237"/>
                <a:gd name="connsiteX41" fmla="*/ 2476493 w 3582955"/>
                <a:gd name="connsiteY41" fmla="*/ 1747621 h 1769237"/>
                <a:gd name="connsiteX42" fmla="*/ 2430618 w 3582955"/>
                <a:gd name="connsiteY42" fmla="*/ 1728393 h 1769237"/>
                <a:gd name="connsiteX43" fmla="*/ 2388628 w 3582955"/>
                <a:gd name="connsiteY43" fmla="*/ 1725817 h 1769237"/>
                <a:gd name="connsiteX44" fmla="*/ 2276661 w 3582955"/>
                <a:gd name="connsiteY44" fmla="*/ 1688118 h 1769237"/>
                <a:gd name="connsiteX45" fmla="*/ 2152261 w 3582955"/>
                <a:gd name="connsiteY45" fmla="*/ 1654628 h 1769237"/>
                <a:gd name="connsiteX46" fmla="*/ 2065176 w 3582955"/>
                <a:gd name="connsiteY46" fmla="*/ 1623526 h 1769237"/>
                <a:gd name="connsiteX47" fmla="*/ 1959429 w 3582955"/>
                <a:gd name="connsiteY47" fmla="*/ 1598644 h 1769237"/>
                <a:gd name="connsiteX48" fmla="*/ 1867677 w 3582955"/>
                <a:gd name="connsiteY48" fmla="*/ 1577407 h 1769237"/>
                <a:gd name="connsiteX49" fmla="*/ 1828030 w 3582955"/>
                <a:gd name="connsiteY49" fmla="*/ 1572631 h 1769237"/>
                <a:gd name="connsiteX50" fmla="*/ 1725382 w 3582955"/>
                <a:gd name="connsiteY50" fmla="*/ 1553593 h 1769237"/>
                <a:gd name="connsiteX51" fmla="*/ 1637518 w 3582955"/>
                <a:gd name="connsiteY51" fmla="*/ 1522491 h 1769237"/>
                <a:gd name="connsiteX52" fmla="*/ 1595524 w 3582955"/>
                <a:gd name="connsiteY52" fmla="*/ 1513884 h 1769237"/>
                <a:gd name="connsiteX53" fmla="*/ 1502989 w 3582955"/>
                <a:gd name="connsiteY53" fmla="*/ 1507286 h 1769237"/>
                <a:gd name="connsiteX54" fmla="*/ 1298489 w 3582955"/>
                <a:gd name="connsiteY54" fmla="*/ 1505653 h 1769237"/>
                <a:gd name="connsiteX55" fmla="*/ 1175644 w 3582955"/>
                <a:gd name="connsiteY55" fmla="*/ 1504395 h 1769237"/>
                <a:gd name="connsiteX56" fmla="*/ 696686 w 3582955"/>
                <a:gd name="connsiteY56" fmla="*/ 1499118 h 1769237"/>
                <a:gd name="connsiteX57" fmla="*/ 360784 w 3582955"/>
                <a:gd name="connsiteY57" fmla="*/ 1492897 h 1769237"/>
                <a:gd name="connsiteX58" fmla="*/ 273698 w 3582955"/>
                <a:gd name="connsiteY58" fmla="*/ 1480457 h 1769237"/>
                <a:gd name="connsiteX59" fmla="*/ 111968 w 3582955"/>
                <a:gd name="connsiteY59" fmla="*/ 1436914 h 1769237"/>
                <a:gd name="connsiteX60" fmla="*/ 80866 w 3582955"/>
                <a:gd name="connsiteY60" fmla="*/ 1418253 h 1769237"/>
                <a:gd name="connsiteX61" fmla="*/ 55984 w 3582955"/>
                <a:gd name="connsiteY61" fmla="*/ 1399591 h 1769237"/>
                <a:gd name="connsiteX62" fmla="*/ 37323 w 3582955"/>
                <a:gd name="connsiteY62" fmla="*/ 1374710 h 1769237"/>
                <a:gd name="connsiteX63" fmla="*/ 12441 w 3582955"/>
                <a:gd name="connsiteY63" fmla="*/ 1331167 h 1769237"/>
                <a:gd name="connsiteX64" fmla="*/ 0 w 3582955"/>
                <a:gd name="connsiteY64" fmla="*/ 1300065 h 1769237"/>
                <a:gd name="connsiteX65" fmla="*/ 6221 w 3582955"/>
                <a:gd name="connsiteY65" fmla="*/ 1144555 h 1769237"/>
                <a:gd name="connsiteX66" fmla="*/ 12441 w 3582955"/>
                <a:gd name="connsiteY66" fmla="*/ 1119673 h 1769237"/>
                <a:gd name="connsiteX67" fmla="*/ 31102 w 3582955"/>
                <a:gd name="connsiteY67" fmla="*/ 1088571 h 1769237"/>
                <a:gd name="connsiteX68" fmla="*/ 68425 w 3582955"/>
                <a:gd name="connsiteY68" fmla="*/ 1026367 h 1769237"/>
                <a:gd name="connsiteX69" fmla="*/ 74645 w 3582955"/>
                <a:gd name="connsiteY69" fmla="*/ 1001485 h 1769237"/>
                <a:gd name="connsiteX70" fmla="*/ 111968 w 3582955"/>
                <a:gd name="connsiteY70" fmla="*/ 957942 h 1769237"/>
                <a:gd name="connsiteX71" fmla="*/ 149290 w 3582955"/>
                <a:gd name="connsiteY71" fmla="*/ 895738 h 1769237"/>
                <a:gd name="connsiteX72" fmla="*/ 161731 w 3582955"/>
                <a:gd name="connsiteY72" fmla="*/ 852195 h 1769237"/>
                <a:gd name="connsiteX73" fmla="*/ 174172 w 3582955"/>
                <a:gd name="connsiteY73" fmla="*/ 827314 h 1769237"/>
                <a:gd name="connsiteX74" fmla="*/ 192833 w 3582955"/>
                <a:gd name="connsiteY74" fmla="*/ 814873 h 1769237"/>
                <a:gd name="connsiteX75" fmla="*/ 248817 w 3582955"/>
                <a:gd name="connsiteY75" fmla="*/ 740228 h 1769237"/>
                <a:gd name="connsiteX76" fmla="*/ 255037 w 3582955"/>
                <a:gd name="connsiteY76" fmla="*/ 709126 h 1769237"/>
                <a:gd name="connsiteX77" fmla="*/ 267478 w 3582955"/>
                <a:gd name="connsiteY77" fmla="*/ 690465 h 1769237"/>
                <a:gd name="connsiteX78" fmla="*/ 279919 w 3582955"/>
                <a:gd name="connsiteY78" fmla="*/ 541175 h 1769237"/>
                <a:gd name="connsiteX79" fmla="*/ 292359 w 3582955"/>
                <a:gd name="connsiteY79" fmla="*/ 510073 h 1769237"/>
                <a:gd name="connsiteX80" fmla="*/ 317241 w 3582955"/>
                <a:gd name="connsiteY80" fmla="*/ 491412 h 1769237"/>
                <a:gd name="connsiteX81" fmla="*/ 329682 w 3582955"/>
                <a:gd name="connsiteY81" fmla="*/ 472751 h 1769237"/>
                <a:gd name="connsiteX82" fmla="*/ 367004 w 3582955"/>
                <a:gd name="connsiteY82" fmla="*/ 441648 h 1769237"/>
                <a:gd name="connsiteX83" fmla="*/ 391886 w 3582955"/>
                <a:gd name="connsiteY83" fmla="*/ 429208 h 1769237"/>
                <a:gd name="connsiteX84" fmla="*/ 454090 w 3582955"/>
                <a:gd name="connsiteY84" fmla="*/ 422987 h 1769237"/>
                <a:gd name="connsiteX85" fmla="*/ 478972 w 3582955"/>
                <a:gd name="connsiteY85" fmla="*/ 416767 h 1769237"/>
                <a:gd name="connsiteX86" fmla="*/ 497633 w 3582955"/>
                <a:gd name="connsiteY86" fmla="*/ 398106 h 1769237"/>
                <a:gd name="connsiteX87" fmla="*/ 516294 w 3582955"/>
                <a:gd name="connsiteY87" fmla="*/ 385665 h 1769237"/>
                <a:gd name="connsiteX88" fmla="*/ 553617 w 3582955"/>
                <a:gd name="connsiteY88" fmla="*/ 329681 h 1769237"/>
                <a:gd name="connsiteX89" fmla="*/ 559837 w 3582955"/>
                <a:gd name="connsiteY89" fmla="*/ 311020 h 1769237"/>
                <a:gd name="connsiteX90" fmla="*/ 584719 w 3582955"/>
                <a:gd name="connsiteY90" fmla="*/ 273697 h 1769237"/>
                <a:gd name="connsiteX91" fmla="*/ 597159 w 3582955"/>
                <a:gd name="connsiteY91" fmla="*/ 255036 h 1769237"/>
                <a:gd name="connsiteX92" fmla="*/ 622041 w 3582955"/>
                <a:gd name="connsiteY92" fmla="*/ 236375 h 1769237"/>
                <a:gd name="connsiteX93" fmla="*/ 659364 w 3582955"/>
                <a:gd name="connsiteY93" fmla="*/ 223934 h 1769237"/>
                <a:gd name="connsiteX94" fmla="*/ 684245 w 3582955"/>
                <a:gd name="connsiteY94" fmla="*/ 205273 h 1769237"/>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28393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48817 w 3582955"/>
                <a:gd name="connsiteY75" fmla="*/ 740228 h 1755350"/>
                <a:gd name="connsiteX76" fmla="*/ 255037 w 3582955"/>
                <a:gd name="connsiteY76" fmla="*/ 709126 h 1755350"/>
                <a:gd name="connsiteX77" fmla="*/ 267478 w 3582955"/>
                <a:gd name="connsiteY77" fmla="*/ 690465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516294 w 3582955"/>
                <a:gd name="connsiteY87" fmla="*/ 385665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48817 w 3582955"/>
                <a:gd name="connsiteY75" fmla="*/ 740228 h 1755350"/>
                <a:gd name="connsiteX76" fmla="*/ 255037 w 3582955"/>
                <a:gd name="connsiteY76" fmla="*/ 709126 h 1755350"/>
                <a:gd name="connsiteX77" fmla="*/ 267478 w 3582955"/>
                <a:gd name="connsiteY77" fmla="*/ 690465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516294 w 3582955"/>
                <a:gd name="connsiteY87" fmla="*/ 385665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48817 w 3582955"/>
                <a:gd name="connsiteY75" fmla="*/ 740228 h 1755350"/>
                <a:gd name="connsiteX76" fmla="*/ 255037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516294 w 3582955"/>
                <a:gd name="connsiteY87" fmla="*/ 385665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48817 w 3582955"/>
                <a:gd name="connsiteY75" fmla="*/ 740228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516294 w 3582955"/>
                <a:gd name="connsiteY87" fmla="*/ 385665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516294 w 3582955"/>
                <a:gd name="connsiteY87" fmla="*/ 385665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78972 w 3582955"/>
                <a:gd name="connsiteY85" fmla="*/ 416767 h 1755350"/>
                <a:gd name="connsiteX86" fmla="*/ 497633 w 3582955"/>
                <a:gd name="connsiteY86" fmla="*/ 398106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57974 w 3582955"/>
                <a:gd name="connsiteY85" fmla="*/ 364491 h 1755350"/>
                <a:gd name="connsiteX86" fmla="*/ 497633 w 3582955"/>
                <a:gd name="connsiteY86" fmla="*/ 398106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54090 w 3582955"/>
                <a:gd name="connsiteY84" fmla="*/ 422987 h 1755350"/>
                <a:gd name="connsiteX85" fmla="*/ 457974 w 3582955"/>
                <a:gd name="connsiteY85" fmla="*/ 364491 h 1755350"/>
                <a:gd name="connsiteX86" fmla="*/ 467302 w 3582955"/>
                <a:gd name="connsiteY86" fmla="*/ 343819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21424 w 3582955"/>
                <a:gd name="connsiteY84" fmla="*/ 402881 h 1755350"/>
                <a:gd name="connsiteX85" fmla="*/ 457974 w 3582955"/>
                <a:gd name="connsiteY85" fmla="*/ 364491 h 1755350"/>
                <a:gd name="connsiteX86" fmla="*/ 467302 w 3582955"/>
                <a:gd name="connsiteY86" fmla="*/ 343819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21424 w 3582955"/>
                <a:gd name="connsiteY84" fmla="*/ 388808 h 1755350"/>
                <a:gd name="connsiteX85" fmla="*/ 457974 w 3582955"/>
                <a:gd name="connsiteY85" fmla="*/ 364491 h 1755350"/>
                <a:gd name="connsiteX86" fmla="*/ 467302 w 3582955"/>
                <a:gd name="connsiteY86" fmla="*/ 343819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21424 w 3582955"/>
                <a:gd name="connsiteY84" fmla="*/ 388808 h 1755350"/>
                <a:gd name="connsiteX85" fmla="*/ 457974 w 3582955"/>
                <a:gd name="connsiteY85" fmla="*/ 364491 h 1755350"/>
                <a:gd name="connsiteX86" fmla="*/ 460302 w 3582955"/>
                <a:gd name="connsiteY86" fmla="*/ 333765 h 1755350"/>
                <a:gd name="connsiteX87" fmla="*/ 492962 w 3582955"/>
                <a:gd name="connsiteY87" fmla="*/ 339420 h 1755350"/>
                <a:gd name="connsiteX88" fmla="*/ 553617 w 3582955"/>
                <a:gd name="connsiteY88" fmla="*/ 329681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21424 w 3582955"/>
                <a:gd name="connsiteY84" fmla="*/ 388808 h 1755350"/>
                <a:gd name="connsiteX85" fmla="*/ 457974 w 3582955"/>
                <a:gd name="connsiteY85" fmla="*/ 364491 h 1755350"/>
                <a:gd name="connsiteX86" fmla="*/ 460302 w 3582955"/>
                <a:gd name="connsiteY86" fmla="*/ 333765 h 1755350"/>
                <a:gd name="connsiteX87" fmla="*/ 492962 w 3582955"/>
                <a:gd name="connsiteY87" fmla="*/ 339420 h 1755350"/>
                <a:gd name="connsiteX88" fmla="*/ 525619 w 3582955"/>
                <a:gd name="connsiteY88" fmla="*/ 315607 h 1755350"/>
                <a:gd name="connsiteX89" fmla="*/ 559837 w 3582955"/>
                <a:gd name="connsiteY89" fmla="*/ 311020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55350"/>
                <a:gd name="connsiteX1" fmla="*/ 721568 w 3582955"/>
                <a:gd name="connsiteY1" fmla="*/ 186612 h 1755350"/>
                <a:gd name="connsiteX2" fmla="*/ 864637 w 3582955"/>
                <a:gd name="connsiteY2" fmla="*/ 143069 h 1755350"/>
                <a:gd name="connsiteX3" fmla="*/ 951723 w 3582955"/>
                <a:gd name="connsiteY3" fmla="*/ 111967 h 1755350"/>
                <a:gd name="connsiteX4" fmla="*/ 1057470 w 3582955"/>
                <a:gd name="connsiteY4" fmla="*/ 87085 h 1755350"/>
                <a:gd name="connsiteX5" fmla="*/ 1262743 w 3582955"/>
                <a:gd name="connsiteY5" fmla="*/ 24881 h 1755350"/>
                <a:gd name="connsiteX6" fmla="*/ 1368490 w 3582955"/>
                <a:gd name="connsiteY6" fmla="*/ 12440 h 1755350"/>
                <a:gd name="connsiteX7" fmla="*/ 1449355 w 3582955"/>
                <a:gd name="connsiteY7" fmla="*/ 0 h 1755350"/>
                <a:gd name="connsiteX8" fmla="*/ 1685731 w 3582955"/>
                <a:gd name="connsiteY8" fmla="*/ 6220 h 1755350"/>
                <a:gd name="connsiteX9" fmla="*/ 1797698 w 3582955"/>
                <a:gd name="connsiteY9" fmla="*/ 37322 h 1755350"/>
                <a:gd name="connsiteX10" fmla="*/ 1915886 w 3582955"/>
                <a:gd name="connsiteY10" fmla="*/ 122585 h 1755350"/>
                <a:gd name="connsiteX11" fmla="*/ 1959434 w 3582955"/>
                <a:gd name="connsiteY11" fmla="*/ 139613 h 1755350"/>
                <a:gd name="connsiteX12" fmla="*/ 1985090 w 3582955"/>
                <a:gd name="connsiteY12" fmla="*/ 155384 h 1755350"/>
                <a:gd name="connsiteX13" fmla="*/ 2037191 w 3582955"/>
                <a:gd name="connsiteY13" fmla="*/ 174046 h 1755350"/>
                <a:gd name="connsiteX14" fmla="*/ 2158504 w 3582955"/>
                <a:gd name="connsiteY14" fmla="*/ 191074 h 1755350"/>
                <a:gd name="connsiteX15" fmla="*/ 2346692 w 3582955"/>
                <a:gd name="connsiteY15" fmla="*/ 223431 h 1755350"/>
                <a:gd name="connsiteX16" fmla="*/ 2637463 w 3582955"/>
                <a:gd name="connsiteY16" fmla="*/ 243349 h 1755350"/>
                <a:gd name="connsiteX17" fmla="*/ 2898710 w 3582955"/>
                <a:gd name="connsiteY17" fmla="*/ 242595 h 1755350"/>
                <a:gd name="connsiteX18" fmla="*/ 3147527 w 3582955"/>
                <a:gd name="connsiteY18" fmla="*/ 230155 h 1755350"/>
                <a:gd name="connsiteX19" fmla="*/ 3489649 w 3582955"/>
                <a:gd name="connsiteY19" fmla="*/ 248816 h 1755350"/>
                <a:gd name="connsiteX20" fmla="*/ 3558074 w 3582955"/>
                <a:gd name="connsiteY20" fmla="*/ 292359 h 1755350"/>
                <a:gd name="connsiteX21" fmla="*/ 3564294 w 3582955"/>
                <a:gd name="connsiteY21" fmla="*/ 311020 h 1755350"/>
                <a:gd name="connsiteX22" fmla="*/ 3576735 w 3582955"/>
                <a:gd name="connsiteY22" fmla="*/ 342122 h 1755350"/>
                <a:gd name="connsiteX23" fmla="*/ 3582955 w 3582955"/>
                <a:gd name="connsiteY23" fmla="*/ 379444 h 1755350"/>
                <a:gd name="connsiteX24" fmla="*/ 3570515 w 3582955"/>
                <a:gd name="connsiteY24" fmla="*/ 516293 h 1755350"/>
                <a:gd name="connsiteX25" fmla="*/ 3564294 w 3582955"/>
                <a:gd name="connsiteY25" fmla="*/ 547395 h 1755350"/>
                <a:gd name="connsiteX26" fmla="*/ 3539412 w 3582955"/>
                <a:gd name="connsiteY26" fmla="*/ 584718 h 1755350"/>
                <a:gd name="connsiteX27" fmla="*/ 3533192 w 3582955"/>
                <a:gd name="connsiteY27" fmla="*/ 622040 h 1755350"/>
                <a:gd name="connsiteX28" fmla="*/ 3520751 w 3582955"/>
                <a:gd name="connsiteY28" fmla="*/ 653142 h 1755350"/>
                <a:gd name="connsiteX29" fmla="*/ 3514531 w 3582955"/>
                <a:gd name="connsiteY29" fmla="*/ 678024 h 1755350"/>
                <a:gd name="connsiteX30" fmla="*/ 3508310 w 3582955"/>
                <a:gd name="connsiteY30" fmla="*/ 746448 h 1755350"/>
                <a:gd name="connsiteX31" fmla="*/ 3458547 w 3582955"/>
                <a:gd name="connsiteY31" fmla="*/ 821093 h 1755350"/>
                <a:gd name="connsiteX32" fmla="*/ 3427445 w 3582955"/>
                <a:gd name="connsiteY32" fmla="*/ 895738 h 1755350"/>
                <a:gd name="connsiteX33" fmla="*/ 3278155 w 3582955"/>
                <a:gd name="connsiteY33" fmla="*/ 1125893 h 1755350"/>
                <a:gd name="connsiteX34" fmla="*/ 3191070 w 3582955"/>
                <a:gd name="connsiteY34" fmla="*/ 1262742 h 1755350"/>
                <a:gd name="connsiteX35" fmla="*/ 2905710 w 3582955"/>
                <a:gd name="connsiteY35" fmla="*/ 1550075 h 1755350"/>
                <a:gd name="connsiteX36" fmla="*/ 2813196 w 3582955"/>
                <a:gd name="connsiteY36" fmla="*/ 1641246 h 1755350"/>
                <a:gd name="connsiteX37" fmla="*/ 2761880 w 3582955"/>
                <a:gd name="connsiteY37" fmla="*/ 1718592 h 1755350"/>
                <a:gd name="connsiteX38" fmla="*/ 2659236 w 3582955"/>
                <a:gd name="connsiteY38" fmla="*/ 1755350 h 1755350"/>
                <a:gd name="connsiteX39" fmla="*/ 2635139 w 3582955"/>
                <a:gd name="connsiteY39" fmla="*/ 1749129 h 1755350"/>
                <a:gd name="connsiteX40" fmla="*/ 2525486 w 3582955"/>
                <a:gd name="connsiteY40" fmla="*/ 1754031 h 1755350"/>
                <a:gd name="connsiteX41" fmla="*/ 2476493 w 3582955"/>
                <a:gd name="connsiteY41" fmla="*/ 1747621 h 1755350"/>
                <a:gd name="connsiteX42" fmla="*/ 2430618 w 3582955"/>
                <a:gd name="connsiteY42" fmla="*/ 1738447 h 1755350"/>
                <a:gd name="connsiteX43" fmla="*/ 2388628 w 3582955"/>
                <a:gd name="connsiteY43" fmla="*/ 1725817 h 1755350"/>
                <a:gd name="connsiteX44" fmla="*/ 2276661 w 3582955"/>
                <a:gd name="connsiteY44" fmla="*/ 1688118 h 1755350"/>
                <a:gd name="connsiteX45" fmla="*/ 2152261 w 3582955"/>
                <a:gd name="connsiteY45" fmla="*/ 1654628 h 1755350"/>
                <a:gd name="connsiteX46" fmla="*/ 2065176 w 3582955"/>
                <a:gd name="connsiteY46" fmla="*/ 1623526 h 1755350"/>
                <a:gd name="connsiteX47" fmla="*/ 1959429 w 3582955"/>
                <a:gd name="connsiteY47" fmla="*/ 1598644 h 1755350"/>
                <a:gd name="connsiteX48" fmla="*/ 1867677 w 3582955"/>
                <a:gd name="connsiteY48" fmla="*/ 1577407 h 1755350"/>
                <a:gd name="connsiteX49" fmla="*/ 1828030 w 3582955"/>
                <a:gd name="connsiteY49" fmla="*/ 1572631 h 1755350"/>
                <a:gd name="connsiteX50" fmla="*/ 1725382 w 3582955"/>
                <a:gd name="connsiteY50" fmla="*/ 1553593 h 1755350"/>
                <a:gd name="connsiteX51" fmla="*/ 1637518 w 3582955"/>
                <a:gd name="connsiteY51" fmla="*/ 1522491 h 1755350"/>
                <a:gd name="connsiteX52" fmla="*/ 1595524 w 3582955"/>
                <a:gd name="connsiteY52" fmla="*/ 1513884 h 1755350"/>
                <a:gd name="connsiteX53" fmla="*/ 1502989 w 3582955"/>
                <a:gd name="connsiteY53" fmla="*/ 1507286 h 1755350"/>
                <a:gd name="connsiteX54" fmla="*/ 1298489 w 3582955"/>
                <a:gd name="connsiteY54" fmla="*/ 1505653 h 1755350"/>
                <a:gd name="connsiteX55" fmla="*/ 1175644 w 3582955"/>
                <a:gd name="connsiteY55" fmla="*/ 1504395 h 1755350"/>
                <a:gd name="connsiteX56" fmla="*/ 696686 w 3582955"/>
                <a:gd name="connsiteY56" fmla="*/ 1499118 h 1755350"/>
                <a:gd name="connsiteX57" fmla="*/ 360784 w 3582955"/>
                <a:gd name="connsiteY57" fmla="*/ 1492897 h 1755350"/>
                <a:gd name="connsiteX58" fmla="*/ 273698 w 3582955"/>
                <a:gd name="connsiteY58" fmla="*/ 1480457 h 1755350"/>
                <a:gd name="connsiteX59" fmla="*/ 111968 w 3582955"/>
                <a:gd name="connsiteY59" fmla="*/ 1436914 h 1755350"/>
                <a:gd name="connsiteX60" fmla="*/ 80866 w 3582955"/>
                <a:gd name="connsiteY60" fmla="*/ 1418253 h 1755350"/>
                <a:gd name="connsiteX61" fmla="*/ 55984 w 3582955"/>
                <a:gd name="connsiteY61" fmla="*/ 1399591 h 1755350"/>
                <a:gd name="connsiteX62" fmla="*/ 37323 w 3582955"/>
                <a:gd name="connsiteY62" fmla="*/ 1374710 h 1755350"/>
                <a:gd name="connsiteX63" fmla="*/ 12441 w 3582955"/>
                <a:gd name="connsiteY63" fmla="*/ 1331167 h 1755350"/>
                <a:gd name="connsiteX64" fmla="*/ 0 w 3582955"/>
                <a:gd name="connsiteY64" fmla="*/ 1300065 h 1755350"/>
                <a:gd name="connsiteX65" fmla="*/ 6221 w 3582955"/>
                <a:gd name="connsiteY65" fmla="*/ 1144555 h 1755350"/>
                <a:gd name="connsiteX66" fmla="*/ 12441 w 3582955"/>
                <a:gd name="connsiteY66" fmla="*/ 1119673 h 1755350"/>
                <a:gd name="connsiteX67" fmla="*/ 31102 w 3582955"/>
                <a:gd name="connsiteY67" fmla="*/ 1088571 h 1755350"/>
                <a:gd name="connsiteX68" fmla="*/ 68425 w 3582955"/>
                <a:gd name="connsiteY68" fmla="*/ 1026367 h 1755350"/>
                <a:gd name="connsiteX69" fmla="*/ 74645 w 3582955"/>
                <a:gd name="connsiteY69" fmla="*/ 1001485 h 1755350"/>
                <a:gd name="connsiteX70" fmla="*/ 111968 w 3582955"/>
                <a:gd name="connsiteY70" fmla="*/ 957942 h 1755350"/>
                <a:gd name="connsiteX71" fmla="*/ 149290 w 3582955"/>
                <a:gd name="connsiteY71" fmla="*/ 895738 h 1755350"/>
                <a:gd name="connsiteX72" fmla="*/ 161731 w 3582955"/>
                <a:gd name="connsiteY72" fmla="*/ 852195 h 1755350"/>
                <a:gd name="connsiteX73" fmla="*/ 174172 w 3582955"/>
                <a:gd name="connsiteY73" fmla="*/ 827314 h 1755350"/>
                <a:gd name="connsiteX74" fmla="*/ 192833 w 3582955"/>
                <a:gd name="connsiteY74" fmla="*/ 814873 h 1755350"/>
                <a:gd name="connsiteX75" fmla="*/ 216152 w 3582955"/>
                <a:gd name="connsiteY75" fmla="*/ 738217 h 1755350"/>
                <a:gd name="connsiteX76" fmla="*/ 234038 w 3582955"/>
                <a:gd name="connsiteY76" fmla="*/ 709126 h 1755350"/>
                <a:gd name="connsiteX77" fmla="*/ 239480 w 3582955"/>
                <a:gd name="connsiteY77" fmla="*/ 678401 h 1755350"/>
                <a:gd name="connsiteX78" fmla="*/ 279919 w 3582955"/>
                <a:gd name="connsiteY78" fmla="*/ 541175 h 1755350"/>
                <a:gd name="connsiteX79" fmla="*/ 292359 w 3582955"/>
                <a:gd name="connsiteY79" fmla="*/ 510073 h 1755350"/>
                <a:gd name="connsiteX80" fmla="*/ 317241 w 3582955"/>
                <a:gd name="connsiteY80" fmla="*/ 491412 h 1755350"/>
                <a:gd name="connsiteX81" fmla="*/ 329682 w 3582955"/>
                <a:gd name="connsiteY81" fmla="*/ 472751 h 1755350"/>
                <a:gd name="connsiteX82" fmla="*/ 367004 w 3582955"/>
                <a:gd name="connsiteY82" fmla="*/ 441648 h 1755350"/>
                <a:gd name="connsiteX83" fmla="*/ 391886 w 3582955"/>
                <a:gd name="connsiteY83" fmla="*/ 429208 h 1755350"/>
                <a:gd name="connsiteX84" fmla="*/ 421424 w 3582955"/>
                <a:gd name="connsiteY84" fmla="*/ 388808 h 1755350"/>
                <a:gd name="connsiteX85" fmla="*/ 457974 w 3582955"/>
                <a:gd name="connsiteY85" fmla="*/ 364491 h 1755350"/>
                <a:gd name="connsiteX86" fmla="*/ 460302 w 3582955"/>
                <a:gd name="connsiteY86" fmla="*/ 333765 h 1755350"/>
                <a:gd name="connsiteX87" fmla="*/ 492962 w 3582955"/>
                <a:gd name="connsiteY87" fmla="*/ 339420 h 1755350"/>
                <a:gd name="connsiteX88" fmla="*/ 525619 w 3582955"/>
                <a:gd name="connsiteY88" fmla="*/ 315607 h 1755350"/>
                <a:gd name="connsiteX89" fmla="*/ 552837 w 3582955"/>
                <a:gd name="connsiteY89" fmla="*/ 288903 h 1755350"/>
                <a:gd name="connsiteX90" fmla="*/ 584719 w 3582955"/>
                <a:gd name="connsiteY90" fmla="*/ 273697 h 1755350"/>
                <a:gd name="connsiteX91" fmla="*/ 597159 w 3582955"/>
                <a:gd name="connsiteY91" fmla="*/ 255036 h 1755350"/>
                <a:gd name="connsiteX92" fmla="*/ 622041 w 3582955"/>
                <a:gd name="connsiteY92" fmla="*/ 236375 h 1755350"/>
                <a:gd name="connsiteX93" fmla="*/ 659364 w 3582955"/>
                <a:gd name="connsiteY93" fmla="*/ 223934 h 1755350"/>
                <a:gd name="connsiteX94" fmla="*/ 684245 w 3582955"/>
                <a:gd name="connsiteY94" fmla="*/ 205273 h 1755350"/>
                <a:gd name="connsiteX0" fmla="*/ 684245 w 3582955"/>
                <a:gd name="connsiteY0" fmla="*/ 205273 h 1761483"/>
                <a:gd name="connsiteX1" fmla="*/ 721568 w 3582955"/>
                <a:gd name="connsiteY1" fmla="*/ 186612 h 1761483"/>
                <a:gd name="connsiteX2" fmla="*/ 864637 w 3582955"/>
                <a:gd name="connsiteY2" fmla="*/ 143069 h 1761483"/>
                <a:gd name="connsiteX3" fmla="*/ 951723 w 3582955"/>
                <a:gd name="connsiteY3" fmla="*/ 111967 h 1761483"/>
                <a:gd name="connsiteX4" fmla="*/ 1057470 w 3582955"/>
                <a:gd name="connsiteY4" fmla="*/ 87085 h 1761483"/>
                <a:gd name="connsiteX5" fmla="*/ 1262743 w 3582955"/>
                <a:gd name="connsiteY5" fmla="*/ 24881 h 1761483"/>
                <a:gd name="connsiteX6" fmla="*/ 1368490 w 3582955"/>
                <a:gd name="connsiteY6" fmla="*/ 12440 h 1761483"/>
                <a:gd name="connsiteX7" fmla="*/ 1449355 w 3582955"/>
                <a:gd name="connsiteY7" fmla="*/ 0 h 1761483"/>
                <a:gd name="connsiteX8" fmla="*/ 1685731 w 3582955"/>
                <a:gd name="connsiteY8" fmla="*/ 6220 h 1761483"/>
                <a:gd name="connsiteX9" fmla="*/ 1797698 w 3582955"/>
                <a:gd name="connsiteY9" fmla="*/ 37322 h 1761483"/>
                <a:gd name="connsiteX10" fmla="*/ 1915886 w 3582955"/>
                <a:gd name="connsiteY10" fmla="*/ 122585 h 1761483"/>
                <a:gd name="connsiteX11" fmla="*/ 1959434 w 3582955"/>
                <a:gd name="connsiteY11" fmla="*/ 139613 h 1761483"/>
                <a:gd name="connsiteX12" fmla="*/ 1985090 w 3582955"/>
                <a:gd name="connsiteY12" fmla="*/ 155384 h 1761483"/>
                <a:gd name="connsiteX13" fmla="*/ 2037191 w 3582955"/>
                <a:gd name="connsiteY13" fmla="*/ 174046 h 1761483"/>
                <a:gd name="connsiteX14" fmla="*/ 2158504 w 3582955"/>
                <a:gd name="connsiteY14" fmla="*/ 191074 h 1761483"/>
                <a:gd name="connsiteX15" fmla="*/ 2346692 w 3582955"/>
                <a:gd name="connsiteY15" fmla="*/ 223431 h 1761483"/>
                <a:gd name="connsiteX16" fmla="*/ 2637463 w 3582955"/>
                <a:gd name="connsiteY16" fmla="*/ 243349 h 1761483"/>
                <a:gd name="connsiteX17" fmla="*/ 2898710 w 3582955"/>
                <a:gd name="connsiteY17" fmla="*/ 242595 h 1761483"/>
                <a:gd name="connsiteX18" fmla="*/ 3147527 w 3582955"/>
                <a:gd name="connsiteY18" fmla="*/ 230155 h 1761483"/>
                <a:gd name="connsiteX19" fmla="*/ 3489649 w 3582955"/>
                <a:gd name="connsiteY19" fmla="*/ 248816 h 1761483"/>
                <a:gd name="connsiteX20" fmla="*/ 3558074 w 3582955"/>
                <a:gd name="connsiteY20" fmla="*/ 292359 h 1761483"/>
                <a:gd name="connsiteX21" fmla="*/ 3564294 w 3582955"/>
                <a:gd name="connsiteY21" fmla="*/ 311020 h 1761483"/>
                <a:gd name="connsiteX22" fmla="*/ 3576735 w 3582955"/>
                <a:gd name="connsiteY22" fmla="*/ 342122 h 1761483"/>
                <a:gd name="connsiteX23" fmla="*/ 3582955 w 3582955"/>
                <a:gd name="connsiteY23" fmla="*/ 379444 h 1761483"/>
                <a:gd name="connsiteX24" fmla="*/ 3570515 w 3582955"/>
                <a:gd name="connsiteY24" fmla="*/ 516293 h 1761483"/>
                <a:gd name="connsiteX25" fmla="*/ 3564294 w 3582955"/>
                <a:gd name="connsiteY25" fmla="*/ 547395 h 1761483"/>
                <a:gd name="connsiteX26" fmla="*/ 3539412 w 3582955"/>
                <a:gd name="connsiteY26" fmla="*/ 584718 h 1761483"/>
                <a:gd name="connsiteX27" fmla="*/ 3533192 w 3582955"/>
                <a:gd name="connsiteY27" fmla="*/ 622040 h 1761483"/>
                <a:gd name="connsiteX28" fmla="*/ 3520751 w 3582955"/>
                <a:gd name="connsiteY28" fmla="*/ 653142 h 1761483"/>
                <a:gd name="connsiteX29" fmla="*/ 3514531 w 3582955"/>
                <a:gd name="connsiteY29" fmla="*/ 678024 h 1761483"/>
                <a:gd name="connsiteX30" fmla="*/ 3508310 w 3582955"/>
                <a:gd name="connsiteY30" fmla="*/ 746448 h 1761483"/>
                <a:gd name="connsiteX31" fmla="*/ 3458547 w 3582955"/>
                <a:gd name="connsiteY31" fmla="*/ 821093 h 1761483"/>
                <a:gd name="connsiteX32" fmla="*/ 3427445 w 3582955"/>
                <a:gd name="connsiteY32" fmla="*/ 895738 h 1761483"/>
                <a:gd name="connsiteX33" fmla="*/ 3278155 w 3582955"/>
                <a:gd name="connsiteY33" fmla="*/ 1125893 h 1761483"/>
                <a:gd name="connsiteX34" fmla="*/ 3191070 w 3582955"/>
                <a:gd name="connsiteY34" fmla="*/ 1262742 h 1761483"/>
                <a:gd name="connsiteX35" fmla="*/ 2905710 w 3582955"/>
                <a:gd name="connsiteY35" fmla="*/ 1550075 h 1761483"/>
                <a:gd name="connsiteX36" fmla="*/ 2813196 w 3582955"/>
                <a:gd name="connsiteY36" fmla="*/ 1641246 h 1761483"/>
                <a:gd name="connsiteX37" fmla="*/ 2761880 w 3582955"/>
                <a:gd name="connsiteY37" fmla="*/ 1718592 h 1761483"/>
                <a:gd name="connsiteX38" fmla="*/ 2659236 w 3582955"/>
                <a:gd name="connsiteY38" fmla="*/ 1755350 h 1761483"/>
                <a:gd name="connsiteX39" fmla="*/ 2635139 w 3582955"/>
                <a:gd name="connsiteY39" fmla="*/ 1749129 h 1761483"/>
                <a:gd name="connsiteX40" fmla="*/ 2525486 w 3582955"/>
                <a:gd name="connsiteY40" fmla="*/ 1754031 h 1761483"/>
                <a:gd name="connsiteX41" fmla="*/ 2476493 w 3582955"/>
                <a:gd name="connsiteY41" fmla="*/ 1633015 h 1761483"/>
                <a:gd name="connsiteX42" fmla="*/ 2430618 w 3582955"/>
                <a:gd name="connsiteY42" fmla="*/ 1738447 h 1761483"/>
                <a:gd name="connsiteX43" fmla="*/ 2388628 w 3582955"/>
                <a:gd name="connsiteY43" fmla="*/ 1725817 h 1761483"/>
                <a:gd name="connsiteX44" fmla="*/ 2276661 w 3582955"/>
                <a:gd name="connsiteY44" fmla="*/ 1688118 h 1761483"/>
                <a:gd name="connsiteX45" fmla="*/ 2152261 w 3582955"/>
                <a:gd name="connsiteY45" fmla="*/ 1654628 h 1761483"/>
                <a:gd name="connsiteX46" fmla="*/ 2065176 w 3582955"/>
                <a:gd name="connsiteY46" fmla="*/ 1623526 h 1761483"/>
                <a:gd name="connsiteX47" fmla="*/ 1959429 w 3582955"/>
                <a:gd name="connsiteY47" fmla="*/ 1598644 h 1761483"/>
                <a:gd name="connsiteX48" fmla="*/ 1867677 w 3582955"/>
                <a:gd name="connsiteY48" fmla="*/ 1577407 h 1761483"/>
                <a:gd name="connsiteX49" fmla="*/ 1828030 w 3582955"/>
                <a:gd name="connsiteY49" fmla="*/ 1572631 h 1761483"/>
                <a:gd name="connsiteX50" fmla="*/ 1725382 w 3582955"/>
                <a:gd name="connsiteY50" fmla="*/ 1553593 h 1761483"/>
                <a:gd name="connsiteX51" fmla="*/ 1637518 w 3582955"/>
                <a:gd name="connsiteY51" fmla="*/ 1522491 h 1761483"/>
                <a:gd name="connsiteX52" fmla="*/ 1595524 w 3582955"/>
                <a:gd name="connsiteY52" fmla="*/ 1513884 h 1761483"/>
                <a:gd name="connsiteX53" fmla="*/ 1502989 w 3582955"/>
                <a:gd name="connsiteY53" fmla="*/ 1507286 h 1761483"/>
                <a:gd name="connsiteX54" fmla="*/ 1298489 w 3582955"/>
                <a:gd name="connsiteY54" fmla="*/ 1505653 h 1761483"/>
                <a:gd name="connsiteX55" fmla="*/ 1175644 w 3582955"/>
                <a:gd name="connsiteY55" fmla="*/ 1504395 h 1761483"/>
                <a:gd name="connsiteX56" fmla="*/ 696686 w 3582955"/>
                <a:gd name="connsiteY56" fmla="*/ 1499118 h 1761483"/>
                <a:gd name="connsiteX57" fmla="*/ 360784 w 3582955"/>
                <a:gd name="connsiteY57" fmla="*/ 1492897 h 1761483"/>
                <a:gd name="connsiteX58" fmla="*/ 273698 w 3582955"/>
                <a:gd name="connsiteY58" fmla="*/ 1480457 h 1761483"/>
                <a:gd name="connsiteX59" fmla="*/ 111968 w 3582955"/>
                <a:gd name="connsiteY59" fmla="*/ 1436914 h 1761483"/>
                <a:gd name="connsiteX60" fmla="*/ 80866 w 3582955"/>
                <a:gd name="connsiteY60" fmla="*/ 1418253 h 1761483"/>
                <a:gd name="connsiteX61" fmla="*/ 55984 w 3582955"/>
                <a:gd name="connsiteY61" fmla="*/ 1399591 h 1761483"/>
                <a:gd name="connsiteX62" fmla="*/ 37323 w 3582955"/>
                <a:gd name="connsiteY62" fmla="*/ 1374710 h 1761483"/>
                <a:gd name="connsiteX63" fmla="*/ 12441 w 3582955"/>
                <a:gd name="connsiteY63" fmla="*/ 1331167 h 1761483"/>
                <a:gd name="connsiteX64" fmla="*/ 0 w 3582955"/>
                <a:gd name="connsiteY64" fmla="*/ 1300065 h 1761483"/>
                <a:gd name="connsiteX65" fmla="*/ 6221 w 3582955"/>
                <a:gd name="connsiteY65" fmla="*/ 1144555 h 1761483"/>
                <a:gd name="connsiteX66" fmla="*/ 12441 w 3582955"/>
                <a:gd name="connsiteY66" fmla="*/ 1119673 h 1761483"/>
                <a:gd name="connsiteX67" fmla="*/ 31102 w 3582955"/>
                <a:gd name="connsiteY67" fmla="*/ 1088571 h 1761483"/>
                <a:gd name="connsiteX68" fmla="*/ 68425 w 3582955"/>
                <a:gd name="connsiteY68" fmla="*/ 1026367 h 1761483"/>
                <a:gd name="connsiteX69" fmla="*/ 74645 w 3582955"/>
                <a:gd name="connsiteY69" fmla="*/ 1001485 h 1761483"/>
                <a:gd name="connsiteX70" fmla="*/ 111968 w 3582955"/>
                <a:gd name="connsiteY70" fmla="*/ 957942 h 1761483"/>
                <a:gd name="connsiteX71" fmla="*/ 149290 w 3582955"/>
                <a:gd name="connsiteY71" fmla="*/ 895738 h 1761483"/>
                <a:gd name="connsiteX72" fmla="*/ 161731 w 3582955"/>
                <a:gd name="connsiteY72" fmla="*/ 852195 h 1761483"/>
                <a:gd name="connsiteX73" fmla="*/ 174172 w 3582955"/>
                <a:gd name="connsiteY73" fmla="*/ 827314 h 1761483"/>
                <a:gd name="connsiteX74" fmla="*/ 192833 w 3582955"/>
                <a:gd name="connsiteY74" fmla="*/ 814873 h 1761483"/>
                <a:gd name="connsiteX75" fmla="*/ 216152 w 3582955"/>
                <a:gd name="connsiteY75" fmla="*/ 738217 h 1761483"/>
                <a:gd name="connsiteX76" fmla="*/ 234038 w 3582955"/>
                <a:gd name="connsiteY76" fmla="*/ 709126 h 1761483"/>
                <a:gd name="connsiteX77" fmla="*/ 239480 w 3582955"/>
                <a:gd name="connsiteY77" fmla="*/ 678401 h 1761483"/>
                <a:gd name="connsiteX78" fmla="*/ 279919 w 3582955"/>
                <a:gd name="connsiteY78" fmla="*/ 541175 h 1761483"/>
                <a:gd name="connsiteX79" fmla="*/ 292359 w 3582955"/>
                <a:gd name="connsiteY79" fmla="*/ 510073 h 1761483"/>
                <a:gd name="connsiteX80" fmla="*/ 317241 w 3582955"/>
                <a:gd name="connsiteY80" fmla="*/ 491412 h 1761483"/>
                <a:gd name="connsiteX81" fmla="*/ 329682 w 3582955"/>
                <a:gd name="connsiteY81" fmla="*/ 472751 h 1761483"/>
                <a:gd name="connsiteX82" fmla="*/ 367004 w 3582955"/>
                <a:gd name="connsiteY82" fmla="*/ 441648 h 1761483"/>
                <a:gd name="connsiteX83" fmla="*/ 391886 w 3582955"/>
                <a:gd name="connsiteY83" fmla="*/ 429208 h 1761483"/>
                <a:gd name="connsiteX84" fmla="*/ 421424 w 3582955"/>
                <a:gd name="connsiteY84" fmla="*/ 388808 h 1761483"/>
                <a:gd name="connsiteX85" fmla="*/ 457974 w 3582955"/>
                <a:gd name="connsiteY85" fmla="*/ 364491 h 1761483"/>
                <a:gd name="connsiteX86" fmla="*/ 460302 w 3582955"/>
                <a:gd name="connsiteY86" fmla="*/ 333765 h 1761483"/>
                <a:gd name="connsiteX87" fmla="*/ 492962 w 3582955"/>
                <a:gd name="connsiteY87" fmla="*/ 339420 h 1761483"/>
                <a:gd name="connsiteX88" fmla="*/ 525619 w 3582955"/>
                <a:gd name="connsiteY88" fmla="*/ 315607 h 1761483"/>
                <a:gd name="connsiteX89" fmla="*/ 552837 w 3582955"/>
                <a:gd name="connsiteY89" fmla="*/ 288903 h 1761483"/>
                <a:gd name="connsiteX90" fmla="*/ 584719 w 3582955"/>
                <a:gd name="connsiteY90" fmla="*/ 273697 h 1761483"/>
                <a:gd name="connsiteX91" fmla="*/ 597159 w 3582955"/>
                <a:gd name="connsiteY91" fmla="*/ 255036 h 1761483"/>
                <a:gd name="connsiteX92" fmla="*/ 622041 w 3582955"/>
                <a:gd name="connsiteY92" fmla="*/ 236375 h 1761483"/>
                <a:gd name="connsiteX93" fmla="*/ 659364 w 3582955"/>
                <a:gd name="connsiteY93" fmla="*/ 223934 h 1761483"/>
                <a:gd name="connsiteX94" fmla="*/ 684245 w 3582955"/>
                <a:gd name="connsiteY94" fmla="*/ 205273 h 1761483"/>
                <a:gd name="connsiteX0" fmla="*/ 684245 w 3582955"/>
                <a:gd name="connsiteY0" fmla="*/ 205273 h 1768098"/>
                <a:gd name="connsiteX1" fmla="*/ 721568 w 3582955"/>
                <a:gd name="connsiteY1" fmla="*/ 186612 h 1768098"/>
                <a:gd name="connsiteX2" fmla="*/ 864637 w 3582955"/>
                <a:gd name="connsiteY2" fmla="*/ 143069 h 1768098"/>
                <a:gd name="connsiteX3" fmla="*/ 951723 w 3582955"/>
                <a:gd name="connsiteY3" fmla="*/ 111967 h 1768098"/>
                <a:gd name="connsiteX4" fmla="*/ 1057470 w 3582955"/>
                <a:gd name="connsiteY4" fmla="*/ 87085 h 1768098"/>
                <a:gd name="connsiteX5" fmla="*/ 1262743 w 3582955"/>
                <a:gd name="connsiteY5" fmla="*/ 24881 h 1768098"/>
                <a:gd name="connsiteX6" fmla="*/ 1368490 w 3582955"/>
                <a:gd name="connsiteY6" fmla="*/ 12440 h 1768098"/>
                <a:gd name="connsiteX7" fmla="*/ 1449355 w 3582955"/>
                <a:gd name="connsiteY7" fmla="*/ 0 h 1768098"/>
                <a:gd name="connsiteX8" fmla="*/ 1685731 w 3582955"/>
                <a:gd name="connsiteY8" fmla="*/ 6220 h 1768098"/>
                <a:gd name="connsiteX9" fmla="*/ 1797698 w 3582955"/>
                <a:gd name="connsiteY9" fmla="*/ 37322 h 1768098"/>
                <a:gd name="connsiteX10" fmla="*/ 1915886 w 3582955"/>
                <a:gd name="connsiteY10" fmla="*/ 122585 h 1768098"/>
                <a:gd name="connsiteX11" fmla="*/ 1959434 w 3582955"/>
                <a:gd name="connsiteY11" fmla="*/ 139613 h 1768098"/>
                <a:gd name="connsiteX12" fmla="*/ 1985090 w 3582955"/>
                <a:gd name="connsiteY12" fmla="*/ 155384 h 1768098"/>
                <a:gd name="connsiteX13" fmla="*/ 2037191 w 3582955"/>
                <a:gd name="connsiteY13" fmla="*/ 174046 h 1768098"/>
                <a:gd name="connsiteX14" fmla="*/ 2158504 w 3582955"/>
                <a:gd name="connsiteY14" fmla="*/ 191074 h 1768098"/>
                <a:gd name="connsiteX15" fmla="*/ 2346692 w 3582955"/>
                <a:gd name="connsiteY15" fmla="*/ 223431 h 1768098"/>
                <a:gd name="connsiteX16" fmla="*/ 2637463 w 3582955"/>
                <a:gd name="connsiteY16" fmla="*/ 243349 h 1768098"/>
                <a:gd name="connsiteX17" fmla="*/ 2898710 w 3582955"/>
                <a:gd name="connsiteY17" fmla="*/ 242595 h 1768098"/>
                <a:gd name="connsiteX18" fmla="*/ 3147527 w 3582955"/>
                <a:gd name="connsiteY18" fmla="*/ 230155 h 1768098"/>
                <a:gd name="connsiteX19" fmla="*/ 3489649 w 3582955"/>
                <a:gd name="connsiteY19" fmla="*/ 248816 h 1768098"/>
                <a:gd name="connsiteX20" fmla="*/ 3558074 w 3582955"/>
                <a:gd name="connsiteY20" fmla="*/ 292359 h 1768098"/>
                <a:gd name="connsiteX21" fmla="*/ 3564294 w 3582955"/>
                <a:gd name="connsiteY21" fmla="*/ 311020 h 1768098"/>
                <a:gd name="connsiteX22" fmla="*/ 3576735 w 3582955"/>
                <a:gd name="connsiteY22" fmla="*/ 342122 h 1768098"/>
                <a:gd name="connsiteX23" fmla="*/ 3582955 w 3582955"/>
                <a:gd name="connsiteY23" fmla="*/ 379444 h 1768098"/>
                <a:gd name="connsiteX24" fmla="*/ 3570515 w 3582955"/>
                <a:gd name="connsiteY24" fmla="*/ 516293 h 1768098"/>
                <a:gd name="connsiteX25" fmla="*/ 3564294 w 3582955"/>
                <a:gd name="connsiteY25" fmla="*/ 547395 h 1768098"/>
                <a:gd name="connsiteX26" fmla="*/ 3539412 w 3582955"/>
                <a:gd name="connsiteY26" fmla="*/ 584718 h 1768098"/>
                <a:gd name="connsiteX27" fmla="*/ 3533192 w 3582955"/>
                <a:gd name="connsiteY27" fmla="*/ 622040 h 1768098"/>
                <a:gd name="connsiteX28" fmla="*/ 3520751 w 3582955"/>
                <a:gd name="connsiteY28" fmla="*/ 653142 h 1768098"/>
                <a:gd name="connsiteX29" fmla="*/ 3514531 w 3582955"/>
                <a:gd name="connsiteY29" fmla="*/ 678024 h 1768098"/>
                <a:gd name="connsiteX30" fmla="*/ 3508310 w 3582955"/>
                <a:gd name="connsiteY30" fmla="*/ 746448 h 1768098"/>
                <a:gd name="connsiteX31" fmla="*/ 3458547 w 3582955"/>
                <a:gd name="connsiteY31" fmla="*/ 821093 h 1768098"/>
                <a:gd name="connsiteX32" fmla="*/ 3427445 w 3582955"/>
                <a:gd name="connsiteY32" fmla="*/ 895738 h 1768098"/>
                <a:gd name="connsiteX33" fmla="*/ 3278155 w 3582955"/>
                <a:gd name="connsiteY33" fmla="*/ 1125893 h 1768098"/>
                <a:gd name="connsiteX34" fmla="*/ 3191070 w 3582955"/>
                <a:gd name="connsiteY34" fmla="*/ 1262742 h 1768098"/>
                <a:gd name="connsiteX35" fmla="*/ 2905710 w 3582955"/>
                <a:gd name="connsiteY35" fmla="*/ 1550075 h 1768098"/>
                <a:gd name="connsiteX36" fmla="*/ 2813196 w 3582955"/>
                <a:gd name="connsiteY36" fmla="*/ 1641246 h 1768098"/>
                <a:gd name="connsiteX37" fmla="*/ 2761880 w 3582955"/>
                <a:gd name="connsiteY37" fmla="*/ 1718592 h 1768098"/>
                <a:gd name="connsiteX38" fmla="*/ 2670903 w 3582955"/>
                <a:gd name="connsiteY38" fmla="*/ 1606564 h 1768098"/>
                <a:gd name="connsiteX39" fmla="*/ 2635139 w 3582955"/>
                <a:gd name="connsiteY39" fmla="*/ 1749129 h 1768098"/>
                <a:gd name="connsiteX40" fmla="*/ 2525486 w 3582955"/>
                <a:gd name="connsiteY40" fmla="*/ 1754031 h 1768098"/>
                <a:gd name="connsiteX41" fmla="*/ 2476493 w 3582955"/>
                <a:gd name="connsiteY41" fmla="*/ 1633015 h 1768098"/>
                <a:gd name="connsiteX42" fmla="*/ 2430618 w 3582955"/>
                <a:gd name="connsiteY42" fmla="*/ 1738447 h 1768098"/>
                <a:gd name="connsiteX43" fmla="*/ 2388628 w 3582955"/>
                <a:gd name="connsiteY43" fmla="*/ 1725817 h 1768098"/>
                <a:gd name="connsiteX44" fmla="*/ 2276661 w 3582955"/>
                <a:gd name="connsiteY44" fmla="*/ 1688118 h 1768098"/>
                <a:gd name="connsiteX45" fmla="*/ 2152261 w 3582955"/>
                <a:gd name="connsiteY45" fmla="*/ 1654628 h 1768098"/>
                <a:gd name="connsiteX46" fmla="*/ 2065176 w 3582955"/>
                <a:gd name="connsiteY46" fmla="*/ 1623526 h 1768098"/>
                <a:gd name="connsiteX47" fmla="*/ 1959429 w 3582955"/>
                <a:gd name="connsiteY47" fmla="*/ 1598644 h 1768098"/>
                <a:gd name="connsiteX48" fmla="*/ 1867677 w 3582955"/>
                <a:gd name="connsiteY48" fmla="*/ 1577407 h 1768098"/>
                <a:gd name="connsiteX49" fmla="*/ 1828030 w 3582955"/>
                <a:gd name="connsiteY49" fmla="*/ 1572631 h 1768098"/>
                <a:gd name="connsiteX50" fmla="*/ 1725382 w 3582955"/>
                <a:gd name="connsiteY50" fmla="*/ 1553593 h 1768098"/>
                <a:gd name="connsiteX51" fmla="*/ 1637518 w 3582955"/>
                <a:gd name="connsiteY51" fmla="*/ 1522491 h 1768098"/>
                <a:gd name="connsiteX52" fmla="*/ 1595524 w 3582955"/>
                <a:gd name="connsiteY52" fmla="*/ 1513884 h 1768098"/>
                <a:gd name="connsiteX53" fmla="*/ 1502989 w 3582955"/>
                <a:gd name="connsiteY53" fmla="*/ 1507286 h 1768098"/>
                <a:gd name="connsiteX54" fmla="*/ 1298489 w 3582955"/>
                <a:gd name="connsiteY54" fmla="*/ 1505653 h 1768098"/>
                <a:gd name="connsiteX55" fmla="*/ 1175644 w 3582955"/>
                <a:gd name="connsiteY55" fmla="*/ 1504395 h 1768098"/>
                <a:gd name="connsiteX56" fmla="*/ 696686 w 3582955"/>
                <a:gd name="connsiteY56" fmla="*/ 1499118 h 1768098"/>
                <a:gd name="connsiteX57" fmla="*/ 360784 w 3582955"/>
                <a:gd name="connsiteY57" fmla="*/ 1492897 h 1768098"/>
                <a:gd name="connsiteX58" fmla="*/ 273698 w 3582955"/>
                <a:gd name="connsiteY58" fmla="*/ 1480457 h 1768098"/>
                <a:gd name="connsiteX59" fmla="*/ 111968 w 3582955"/>
                <a:gd name="connsiteY59" fmla="*/ 1436914 h 1768098"/>
                <a:gd name="connsiteX60" fmla="*/ 80866 w 3582955"/>
                <a:gd name="connsiteY60" fmla="*/ 1418253 h 1768098"/>
                <a:gd name="connsiteX61" fmla="*/ 55984 w 3582955"/>
                <a:gd name="connsiteY61" fmla="*/ 1399591 h 1768098"/>
                <a:gd name="connsiteX62" fmla="*/ 37323 w 3582955"/>
                <a:gd name="connsiteY62" fmla="*/ 1374710 h 1768098"/>
                <a:gd name="connsiteX63" fmla="*/ 12441 w 3582955"/>
                <a:gd name="connsiteY63" fmla="*/ 1331167 h 1768098"/>
                <a:gd name="connsiteX64" fmla="*/ 0 w 3582955"/>
                <a:gd name="connsiteY64" fmla="*/ 1300065 h 1768098"/>
                <a:gd name="connsiteX65" fmla="*/ 6221 w 3582955"/>
                <a:gd name="connsiteY65" fmla="*/ 1144555 h 1768098"/>
                <a:gd name="connsiteX66" fmla="*/ 12441 w 3582955"/>
                <a:gd name="connsiteY66" fmla="*/ 1119673 h 1768098"/>
                <a:gd name="connsiteX67" fmla="*/ 31102 w 3582955"/>
                <a:gd name="connsiteY67" fmla="*/ 1088571 h 1768098"/>
                <a:gd name="connsiteX68" fmla="*/ 68425 w 3582955"/>
                <a:gd name="connsiteY68" fmla="*/ 1026367 h 1768098"/>
                <a:gd name="connsiteX69" fmla="*/ 74645 w 3582955"/>
                <a:gd name="connsiteY69" fmla="*/ 1001485 h 1768098"/>
                <a:gd name="connsiteX70" fmla="*/ 111968 w 3582955"/>
                <a:gd name="connsiteY70" fmla="*/ 957942 h 1768098"/>
                <a:gd name="connsiteX71" fmla="*/ 149290 w 3582955"/>
                <a:gd name="connsiteY71" fmla="*/ 895738 h 1768098"/>
                <a:gd name="connsiteX72" fmla="*/ 161731 w 3582955"/>
                <a:gd name="connsiteY72" fmla="*/ 852195 h 1768098"/>
                <a:gd name="connsiteX73" fmla="*/ 174172 w 3582955"/>
                <a:gd name="connsiteY73" fmla="*/ 827314 h 1768098"/>
                <a:gd name="connsiteX74" fmla="*/ 192833 w 3582955"/>
                <a:gd name="connsiteY74" fmla="*/ 814873 h 1768098"/>
                <a:gd name="connsiteX75" fmla="*/ 216152 w 3582955"/>
                <a:gd name="connsiteY75" fmla="*/ 738217 h 1768098"/>
                <a:gd name="connsiteX76" fmla="*/ 234038 w 3582955"/>
                <a:gd name="connsiteY76" fmla="*/ 709126 h 1768098"/>
                <a:gd name="connsiteX77" fmla="*/ 239480 w 3582955"/>
                <a:gd name="connsiteY77" fmla="*/ 678401 h 1768098"/>
                <a:gd name="connsiteX78" fmla="*/ 279919 w 3582955"/>
                <a:gd name="connsiteY78" fmla="*/ 541175 h 1768098"/>
                <a:gd name="connsiteX79" fmla="*/ 292359 w 3582955"/>
                <a:gd name="connsiteY79" fmla="*/ 510073 h 1768098"/>
                <a:gd name="connsiteX80" fmla="*/ 317241 w 3582955"/>
                <a:gd name="connsiteY80" fmla="*/ 491412 h 1768098"/>
                <a:gd name="connsiteX81" fmla="*/ 329682 w 3582955"/>
                <a:gd name="connsiteY81" fmla="*/ 472751 h 1768098"/>
                <a:gd name="connsiteX82" fmla="*/ 367004 w 3582955"/>
                <a:gd name="connsiteY82" fmla="*/ 441648 h 1768098"/>
                <a:gd name="connsiteX83" fmla="*/ 391886 w 3582955"/>
                <a:gd name="connsiteY83" fmla="*/ 429208 h 1768098"/>
                <a:gd name="connsiteX84" fmla="*/ 421424 w 3582955"/>
                <a:gd name="connsiteY84" fmla="*/ 388808 h 1768098"/>
                <a:gd name="connsiteX85" fmla="*/ 457974 w 3582955"/>
                <a:gd name="connsiteY85" fmla="*/ 364491 h 1768098"/>
                <a:gd name="connsiteX86" fmla="*/ 460302 w 3582955"/>
                <a:gd name="connsiteY86" fmla="*/ 333765 h 1768098"/>
                <a:gd name="connsiteX87" fmla="*/ 492962 w 3582955"/>
                <a:gd name="connsiteY87" fmla="*/ 339420 h 1768098"/>
                <a:gd name="connsiteX88" fmla="*/ 525619 w 3582955"/>
                <a:gd name="connsiteY88" fmla="*/ 315607 h 1768098"/>
                <a:gd name="connsiteX89" fmla="*/ 552837 w 3582955"/>
                <a:gd name="connsiteY89" fmla="*/ 288903 h 1768098"/>
                <a:gd name="connsiteX90" fmla="*/ 584719 w 3582955"/>
                <a:gd name="connsiteY90" fmla="*/ 273697 h 1768098"/>
                <a:gd name="connsiteX91" fmla="*/ 597159 w 3582955"/>
                <a:gd name="connsiteY91" fmla="*/ 255036 h 1768098"/>
                <a:gd name="connsiteX92" fmla="*/ 622041 w 3582955"/>
                <a:gd name="connsiteY92" fmla="*/ 236375 h 1768098"/>
                <a:gd name="connsiteX93" fmla="*/ 659364 w 3582955"/>
                <a:gd name="connsiteY93" fmla="*/ 223934 h 1768098"/>
                <a:gd name="connsiteX94" fmla="*/ 684245 w 3582955"/>
                <a:gd name="connsiteY94" fmla="*/ 205273 h 1768098"/>
                <a:gd name="connsiteX0" fmla="*/ 684245 w 3582955"/>
                <a:gd name="connsiteY0" fmla="*/ 205273 h 1754077"/>
                <a:gd name="connsiteX1" fmla="*/ 721568 w 3582955"/>
                <a:gd name="connsiteY1" fmla="*/ 186612 h 1754077"/>
                <a:gd name="connsiteX2" fmla="*/ 864637 w 3582955"/>
                <a:gd name="connsiteY2" fmla="*/ 143069 h 1754077"/>
                <a:gd name="connsiteX3" fmla="*/ 951723 w 3582955"/>
                <a:gd name="connsiteY3" fmla="*/ 111967 h 1754077"/>
                <a:gd name="connsiteX4" fmla="*/ 1057470 w 3582955"/>
                <a:gd name="connsiteY4" fmla="*/ 87085 h 1754077"/>
                <a:gd name="connsiteX5" fmla="*/ 1262743 w 3582955"/>
                <a:gd name="connsiteY5" fmla="*/ 24881 h 1754077"/>
                <a:gd name="connsiteX6" fmla="*/ 1368490 w 3582955"/>
                <a:gd name="connsiteY6" fmla="*/ 12440 h 1754077"/>
                <a:gd name="connsiteX7" fmla="*/ 1449355 w 3582955"/>
                <a:gd name="connsiteY7" fmla="*/ 0 h 1754077"/>
                <a:gd name="connsiteX8" fmla="*/ 1685731 w 3582955"/>
                <a:gd name="connsiteY8" fmla="*/ 6220 h 1754077"/>
                <a:gd name="connsiteX9" fmla="*/ 1797698 w 3582955"/>
                <a:gd name="connsiteY9" fmla="*/ 37322 h 1754077"/>
                <a:gd name="connsiteX10" fmla="*/ 1915886 w 3582955"/>
                <a:gd name="connsiteY10" fmla="*/ 122585 h 1754077"/>
                <a:gd name="connsiteX11" fmla="*/ 1959434 w 3582955"/>
                <a:gd name="connsiteY11" fmla="*/ 139613 h 1754077"/>
                <a:gd name="connsiteX12" fmla="*/ 1985090 w 3582955"/>
                <a:gd name="connsiteY12" fmla="*/ 155384 h 1754077"/>
                <a:gd name="connsiteX13" fmla="*/ 2037191 w 3582955"/>
                <a:gd name="connsiteY13" fmla="*/ 174046 h 1754077"/>
                <a:gd name="connsiteX14" fmla="*/ 2158504 w 3582955"/>
                <a:gd name="connsiteY14" fmla="*/ 191074 h 1754077"/>
                <a:gd name="connsiteX15" fmla="*/ 2346692 w 3582955"/>
                <a:gd name="connsiteY15" fmla="*/ 223431 h 1754077"/>
                <a:gd name="connsiteX16" fmla="*/ 2637463 w 3582955"/>
                <a:gd name="connsiteY16" fmla="*/ 243349 h 1754077"/>
                <a:gd name="connsiteX17" fmla="*/ 2898710 w 3582955"/>
                <a:gd name="connsiteY17" fmla="*/ 242595 h 1754077"/>
                <a:gd name="connsiteX18" fmla="*/ 3147527 w 3582955"/>
                <a:gd name="connsiteY18" fmla="*/ 230155 h 1754077"/>
                <a:gd name="connsiteX19" fmla="*/ 3489649 w 3582955"/>
                <a:gd name="connsiteY19" fmla="*/ 248816 h 1754077"/>
                <a:gd name="connsiteX20" fmla="*/ 3558074 w 3582955"/>
                <a:gd name="connsiteY20" fmla="*/ 292359 h 1754077"/>
                <a:gd name="connsiteX21" fmla="*/ 3564294 w 3582955"/>
                <a:gd name="connsiteY21" fmla="*/ 311020 h 1754077"/>
                <a:gd name="connsiteX22" fmla="*/ 3576735 w 3582955"/>
                <a:gd name="connsiteY22" fmla="*/ 342122 h 1754077"/>
                <a:gd name="connsiteX23" fmla="*/ 3582955 w 3582955"/>
                <a:gd name="connsiteY23" fmla="*/ 379444 h 1754077"/>
                <a:gd name="connsiteX24" fmla="*/ 3570515 w 3582955"/>
                <a:gd name="connsiteY24" fmla="*/ 516293 h 1754077"/>
                <a:gd name="connsiteX25" fmla="*/ 3564294 w 3582955"/>
                <a:gd name="connsiteY25" fmla="*/ 547395 h 1754077"/>
                <a:gd name="connsiteX26" fmla="*/ 3539412 w 3582955"/>
                <a:gd name="connsiteY26" fmla="*/ 584718 h 1754077"/>
                <a:gd name="connsiteX27" fmla="*/ 3533192 w 3582955"/>
                <a:gd name="connsiteY27" fmla="*/ 622040 h 1754077"/>
                <a:gd name="connsiteX28" fmla="*/ 3520751 w 3582955"/>
                <a:gd name="connsiteY28" fmla="*/ 653142 h 1754077"/>
                <a:gd name="connsiteX29" fmla="*/ 3514531 w 3582955"/>
                <a:gd name="connsiteY29" fmla="*/ 678024 h 1754077"/>
                <a:gd name="connsiteX30" fmla="*/ 3508310 w 3582955"/>
                <a:gd name="connsiteY30" fmla="*/ 746448 h 1754077"/>
                <a:gd name="connsiteX31" fmla="*/ 3458547 w 3582955"/>
                <a:gd name="connsiteY31" fmla="*/ 821093 h 1754077"/>
                <a:gd name="connsiteX32" fmla="*/ 3427445 w 3582955"/>
                <a:gd name="connsiteY32" fmla="*/ 895738 h 1754077"/>
                <a:gd name="connsiteX33" fmla="*/ 3278155 w 3582955"/>
                <a:gd name="connsiteY33" fmla="*/ 1125893 h 1754077"/>
                <a:gd name="connsiteX34" fmla="*/ 3191070 w 3582955"/>
                <a:gd name="connsiteY34" fmla="*/ 1262742 h 1754077"/>
                <a:gd name="connsiteX35" fmla="*/ 2905710 w 3582955"/>
                <a:gd name="connsiteY35" fmla="*/ 1550075 h 1754077"/>
                <a:gd name="connsiteX36" fmla="*/ 2813196 w 3582955"/>
                <a:gd name="connsiteY36" fmla="*/ 1641246 h 1754077"/>
                <a:gd name="connsiteX37" fmla="*/ 2761880 w 3582955"/>
                <a:gd name="connsiteY37" fmla="*/ 1718592 h 1754077"/>
                <a:gd name="connsiteX38" fmla="*/ 2670903 w 3582955"/>
                <a:gd name="connsiteY38" fmla="*/ 1606564 h 1754077"/>
                <a:gd name="connsiteX39" fmla="*/ 2588475 w 3582955"/>
                <a:gd name="connsiteY39" fmla="*/ 1616428 h 1754077"/>
                <a:gd name="connsiteX40" fmla="*/ 2525486 w 3582955"/>
                <a:gd name="connsiteY40" fmla="*/ 1754031 h 1754077"/>
                <a:gd name="connsiteX41" fmla="*/ 2476493 w 3582955"/>
                <a:gd name="connsiteY41" fmla="*/ 1633015 h 1754077"/>
                <a:gd name="connsiteX42" fmla="*/ 2430618 w 3582955"/>
                <a:gd name="connsiteY42" fmla="*/ 1738447 h 1754077"/>
                <a:gd name="connsiteX43" fmla="*/ 2388628 w 3582955"/>
                <a:gd name="connsiteY43" fmla="*/ 1725817 h 1754077"/>
                <a:gd name="connsiteX44" fmla="*/ 2276661 w 3582955"/>
                <a:gd name="connsiteY44" fmla="*/ 1688118 h 1754077"/>
                <a:gd name="connsiteX45" fmla="*/ 2152261 w 3582955"/>
                <a:gd name="connsiteY45" fmla="*/ 1654628 h 1754077"/>
                <a:gd name="connsiteX46" fmla="*/ 2065176 w 3582955"/>
                <a:gd name="connsiteY46" fmla="*/ 1623526 h 1754077"/>
                <a:gd name="connsiteX47" fmla="*/ 1959429 w 3582955"/>
                <a:gd name="connsiteY47" fmla="*/ 1598644 h 1754077"/>
                <a:gd name="connsiteX48" fmla="*/ 1867677 w 3582955"/>
                <a:gd name="connsiteY48" fmla="*/ 1577407 h 1754077"/>
                <a:gd name="connsiteX49" fmla="*/ 1828030 w 3582955"/>
                <a:gd name="connsiteY49" fmla="*/ 1572631 h 1754077"/>
                <a:gd name="connsiteX50" fmla="*/ 1725382 w 3582955"/>
                <a:gd name="connsiteY50" fmla="*/ 1553593 h 1754077"/>
                <a:gd name="connsiteX51" fmla="*/ 1637518 w 3582955"/>
                <a:gd name="connsiteY51" fmla="*/ 1522491 h 1754077"/>
                <a:gd name="connsiteX52" fmla="*/ 1595524 w 3582955"/>
                <a:gd name="connsiteY52" fmla="*/ 1513884 h 1754077"/>
                <a:gd name="connsiteX53" fmla="*/ 1502989 w 3582955"/>
                <a:gd name="connsiteY53" fmla="*/ 1507286 h 1754077"/>
                <a:gd name="connsiteX54" fmla="*/ 1298489 w 3582955"/>
                <a:gd name="connsiteY54" fmla="*/ 1505653 h 1754077"/>
                <a:gd name="connsiteX55" fmla="*/ 1175644 w 3582955"/>
                <a:gd name="connsiteY55" fmla="*/ 1504395 h 1754077"/>
                <a:gd name="connsiteX56" fmla="*/ 696686 w 3582955"/>
                <a:gd name="connsiteY56" fmla="*/ 1499118 h 1754077"/>
                <a:gd name="connsiteX57" fmla="*/ 360784 w 3582955"/>
                <a:gd name="connsiteY57" fmla="*/ 1492897 h 1754077"/>
                <a:gd name="connsiteX58" fmla="*/ 273698 w 3582955"/>
                <a:gd name="connsiteY58" fmla="*/ 1480457 h 1754077"/>
                <a:gd name="connsiteX59" fmla="*/ 111968 w 3582955"/>
                <a:gd name="connsiteY59" fmla="*/ 1436914 h 1754077"/>
                <a:gd name="connsiteX60" fmla="*/ 80866 w 3582955"/>
                <a:gd name="connsiteY60" fmla="*/ 1418253 h 1754077"/>
                <a:gd name="connsiteX61" fmla="*/ 55984 w 3582955"/>
                <a:gd name="connsiteY61" fmla="*/ 1399591 h 1754077"/>
                <a:gd name="connsiteX62" fmla="*/ 37323 w 3582955"/>
                <a:gd name="connsiteY62" fmla="*/ 1374710 h 1754077"/>
                <a:gd name="connsiteX63" fmla="*/ 12441 w 3582955"/>
                <a:gd name="connsiteY63" fmla="*/ 1331167 h 1754077"/>
                <a:gd name="connsiteX64" fmla="*/ 0 w 3582955"/>
                <a:gd name="connsiteY64" fmla="*/ 1300065 h 1754077"/>
                <a:gd name="connsiteX65" fmla="*/ 6221 w 3582955"/>
                <a:gd name="connsiteY65" fmla="*/ 1144555 h 1754077"/>
                <a:gd name="connsiteX66" fmla="*/ 12441 w 3582955"/>
                <a:gd name="connsiteY66" fmla="*/ 1119673 h 1754077"/>
                <a:gd name="connsiteX67" fmla="*/ 31102 w 3582955"/>
                <a:gd name="connsiteY67" fmla="*/ 1088571 h 1754077"/>
                <a:gd name="connsiteX68" fmla="*/ 68425 w 3582955"/>
                <a:gd name="connsiteY68" fmla="*/ 1026367 h 1754077"/>
                <a:gd name="connsiteX69" fmla="*/ 74645 w 3582955"/>
                <a:gd name="connsiteY69" fmla="*/ 1001485 h 1754077"/>
                <a:gd name="connsiteX70" fmla="*/ 111968 w 3582955"/>
                <a:gd name="connsiteY70" fmla="*/ 957942 h 1754077"/>
                <a:gd name="connsiteX71" fmla="*/ 149290 w 3582955"/>
                <a:gd name="connsiteY71" fmla="*/ 895738 h 1754077"/>
                <a:gd name="connsiteX72" fmla="*/ 161731 w 3582955"/>
                <a:gd name="connsiteY72" fmla="*/ 852195 h 1754077"/>
                <a:gd name="connsiteX73" fmla="*/ 174172 w 3582955"/>
                <a:gd name="connsiteY73" fmla="*/ 827314 h 1754077"/>
                <a:gd name="connsiteX74" fmla="*/ 192833 w 3582955"/>
                <a:gd name="connsiteY74" fmla="*/ 814873 h 1754077"/>
                <a:gd name="connsiteX75" fmla="*/ 216152 w 3582955"/>
                <a:gd name="connsiteY75" fmla="*/ 738217 h 1754077"/>
                <a:gd name="connsiteX76" fmla="*/ 234038 w 3582955"/>
                <a:gd name="connsiteY76" fmla="*/ 709126 h 1754077"/>
                <a:gd name="connsiteX77" fmla="*/ 239480 w 3582955"/>
                <a:gd name="connsiteY77" fmla="*/ 678401 h 1754077"/>
                <a:gd name="connsiteX78" fmla="*/ 279919 w 3582955"/>
                <a:gd name="connsiteY78" fmla="*/ 541175 h 1754077"/>
                <a:gd name="connsiteX79" fmla="*/ 292359 w 3582955"/>
                <a:gd name="connsiteY79" fmla="*/ 510073 h 1754077"/>
                <a:gd name="connsiteX80" fmla="*/ 317241 w 3582955"/>
                <a:gd name="connsiteY80" fmla="*/ 491412 h 1754077"/>
                <a:gd name="connsiteX81" fmla="*/ 329682 w 3582955"/>
                <a:gd name="connsiteY81" fmla="*/ 472751 h 1754077"/>
                <a:gd name="connsiteX82" fmla="*/ 367004 w 3582955"/>
                <a:gd name="connsiteY82" fmla="*/ 441648 h 1754077"/>
                <a:gd name="connsiteX83" fmla="*/ 391886 w 3582955"/>
                <a:gd name="connsiteY83" fmla="*/ 429208 h 1754077"/>
                <a:gd name="connsiteX84" fmla="*/ 421424 w 3582955"/>
                <a:gd name="connsiteY84" fmla="*/ 388808 h 1754077"/>
                <a:gd name="connsiteX85" fmla="*/ 457974 w 3582955"/>
                <a:gd name="connsiteY85" fmla="*/ 364491 h 1754077"/>
                <a:gd name="connsiteX86" fmla="*/ 460302 w 3582955"/>
                <a:gd name="connsiteY86" fmla="*/ 333765 h 1754077"/>
                <a:gd name="connsiteX87" fmla="*/ 492962 w 3582955"/>
                <a:gd name="connsiteY87" fmla="*/ 339420 h 1754077"/>
                <a:gd name="connsiteX88" fmla="*/ 525619 w 3582955"/>
                <a:gd name="connsiteY88" fmla="*/ 315607 h 1754077"/>
                <a:gd name="connsiteX89" fmla="*/ 552837 w 3582955"/>
                <a:gd name="connsiteY89" fmla="*/ 288903 h 1754077"/>
                <a:gd name="connsiteX90" fmla="*/ 584719 w 3582955"/>
                <a:gd name="connsiteY90" fmla="*/ 273697 h 1754077"/>
                <a:gd name="connsiteX91" fmla="*/ 597159 w 3582955"/>
                <a:gd name="connsiteY91" fmla="*/ 255036 h 1754077"/>
                <a:gd name="connsiteX92" fmla="*/ 622041 w 3582955"/>
                <a:gd name="connsiteY92" fmla="*/ 236375 h 1754077"/>
                <a:gd name="connsiteX93" fmla="*/ 659364 w 3582955"/>
                <a:gd name="connsiteY93" fmla="*/ 223934 h 1754077"/>
                <a:gd name="connsiteX94" fmla="*/ 684245 w 3582955"/>
                <a:gd name="connsiteY94" fmla="*/ 205273 h 1754077"/>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05710 w 3582955"/>
                <a:gd name="connsiteY35" fmla="*/ 1550075 h 1744198"/>
                <a:gd name="connsiteX36" fmla="*/ 2813196 w 3582955"/>
                <a:gd name="connsiteY36" fmla="*/ 1641246 h 1744198"/>
                <a:gd name="connsiteX37" fmla="*/ 2761880 w 3582955"/>
                <a:gd name="connsiteY37" fmla="*/ 1718592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05710 w 3582955"/>
                <a:gd name="connsiteY35" fmla="*/ 1550075 h 1744198"/>
                <a:gd name="connsiteX36" fmla="*/ 2813196 w 3582955"/>
                <a:gd name="connsiteY36" fmla="*/ 1641246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05710 w 3582955"/>
                <a:gd name="connsiteY35" fmla="*/ 1550075 h 1744198"/>
                <a:gd name="connsiteX36" fmla="*/ 2813196 w 3582955"/>
                <a:gd name="connsiteY36" fmla="*/ 1578917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05710 w 3582955"/>
                <a:gd name="connsiteY35" fmla="*/ 1533990 h 1744198"/>
                <a:gd name="connsiteX36" fmla="*/ 2813196 w 3582955"/>
                <a:gd name="connsiteY36" fmla="*/ 1578917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10377 w 3582955"/>
                <a:gd name="connsiteY35" fmla="*/ 1511873 h 1744198"/>
                <a:gd name="connsiteX36" fmla="*/ 2813196 w 3582955"/>
                <a:gd name="connsiteY36" fmla="*/ 1578917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17377 w 3582955"/>
                <a:gd name="connsiteY35" fmla="*/ 1507852 h 1744198"/>
                <a:gd name="connsiteX36" fmla="*/ 2813196 w 3582955"/>
                <a:gd name="connsiteY36" fmla="*/ 1578917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44198"/>
                <a:gd name="connsiteX1" fmla="*/ 721568 w 3582955"/>
                <a:gd name="connsiteY1" fmla="*/ 186612 h 1744198"/>
                <a:gd name="connsiteX2" fmla="*/ 864637 w 3582955"/>
                <a:gd name="connsiteY2" fmla="*/ 143069 h 1744198"/>
                <a:gd name="connsiteX3" fmla="*/ 951723 w 3582955"/>
                <a:gd name="connsiteY3" fmla="*/ 111967 h 1744198"/>
                <a:gd name="connsiteX4" fmla="*/ 1057470 w 3582955"/>
                <a:gd name="connsiteY4" fmla="*/ 87085 h 1744198"/>
                <a:gd name="connsiteX5" fmla="*/ 1262743 w 3582955"/>
                <a:gd name="connsiteY5" fmla="*/ 24881 h 1744198"/>
                <a:gd name="connsiteX6" fmla="*/ 1368490 w 3582955"/>
                <a:gd name="connsiteY6" fmla="*/ 12440 h 1744198"/>
                <a:gd name="connsiteX7" fmla="*/ 1449355 w 3582955"/>
                <a:gd name="connsiteY7" fmla="*/ 0 h 1744198"/>
                <a:gd name="connsiteX8" fmla="*/ 1685731 w 3582955"/>
                <a:gd name="connsiteY8" fmla="*/ 6220 h 1744198"/>
                <a:gd name="connsiteX9" fmla="*/ 1797698 w 3582955"/>
                <a:gd name="connsiteY9" fmla="*/ 37322 h 1744198"/>
                <a:gd name="connsiteX10" fmla="*/ 1915886 w 3582955"/>
                <a:gd name="connsiteY10" fmla="*/ 122585 h 1744198"/>
                <a:gd name="connsiteX11" fmla="*/ 1959434 w 3582955"/>
                <a:gd name="connsiteY11" fmla="*/ 139613 h 1744198"/>
                <a:gd name="connsiteX12" fmla="*/ 1985090 w 3582955"/>
                <a:gd name="connsiteY12" fmla="*/ 155384 h 1744198"/>
                <a:gd name="connsiteX13" fmla="*/ 2037191 w 3582955"/>
                <a:gd name="connsiteY13" fmla="*/ 174046 h 1744198"/>
                <a:gd name="connsiteX14" fmla="*/ 2158504 w 3582955"/>
                <a:gd name="connsiteY14" fmla="*/ 191074 h 1744198"/>
                <a:gd name="connsiteX15" fmla="*/ 2346692 w 3582955"/>
                <a:gd name="connsiteY15" fmla="*/ 223431 h 1744198"/>
                <a:gd name="connsiteX16" fmla="*/ 2637463 w 3582955"/>
                <a:gd name="connsiteY16" fmla="*/ 243349 h 1744198"/>
                <a:gd name="connsiteX17" fmla="*/ 2898710 w 3582955"/>
                <a:gd name="connsiteY17" fmla="*/ 242595 h 1744198"/>
                <a:gd name="connsiteX18" fmla="*/ 3147527 w 3582955"/>
                <a:gd name="connsiteY18" fmla="*/ 230155 h 1744198"/>
                <a:gd name="connsiteX19" fmla="*/ 3489649 w 3582955"/>
                <a:gd name="connsiteY19" fmla="*/ 248816 h 1744198"/>
                <a:gd name="connsiteX20" fmla="*/ 3558074 w 3582955"/>
                <a:gd name="connsiteY20" fmla="*/ 292359 h 1744198"/>
                <a:gd name="connsiteX21" fmla="*/ 3564294 w 3582955"/>
                <a:gd name="connsiteY21" fmla="*/ 311020 h 1744198"/>
                <a:gd name="connsiteX22" fmla="*/ 3576735 w 3582955"/>
                <a:gd name="connsiteY22" fmla="*/ 342122 h 1744198"/>
                <a:gd name="connsiteX23" fmla="*/ 3582955 w 3582955"/>
                <a:gd name="connsiteY23" fmla="*/ 379444 h 1744198"/>
                <a:gd name="connsiteX24" fmla="*/ 3570515 w 3582955"/>
                <a:gd name="connsiteY24" fmla="*/ 516293 h 1744198"/>
                <a:gd name="connsiteX25" fmla="*/ 3564294 w 3582955"/>
                <a:gd name="connsiteY25" fmla="*/ 547395 h 1744198"/>
                <a:gd name="connsiteX26" fmla="*/ 3539412 w 3582955"/>
                <a:gd name="connsiteY26" fmla="*/ 584718 h 1744198"/>
                <a:gd name="connsiteX27" fmla="*/ 3533192 w 3582955"/>
                <a:gd name="connsiteY27" fmla="*/ 622040 h 1744198"/>
                <a:gd name="connsiteX28" fmla="*/ 3520751 w 3582955"/>
                <a:gd name="connsiteY28" fmla="*/ 653142 h 1744198"/>
                <a:gd name="connsiteX29" fmla="*/ 3514531 w 3582955"/>
                <a:gd name="connsiteY29" fmla="*/ 678024 h 1744198"/>
                <a:gd name="connsiteX30" fmla="*/ 3508310 w 3582955"/>
                <a:gd name="connsiteY30" fmla="*/ 746448 h 1744198"/>
                <a:gd name="connsiteX31" fmla="*/ 3458547 w 3582955"/>
                <a:gd name="connsiteY31" fmla="*/ 821093 h 1744198"/>
                <a:gd name="connsiteX32" fmla="*/ 3427445 w 3582955"/>
                <a:gd name="connsiteY32" fmla="*/ 895738 h 1744198"/>
                <a:gd name="connsiteX33" fmla="*/ 3278155 w 3582955"/>
                <a:gd name="connsiteY33" fmla="*/ 1125893 h 1744198"/>
                <a:gd name="connsiteX34" fmla="*/ 3191070 w 3582955"/>
                <a:gd name="connsiteY34" fmla="*/ 1262742 h 1744198"/>
                <a:gd name="connsiteX35" fmla="*/ 2917377 w 3582955"/>
                <a:gd name="connsiteY35" fmla="*/ 1489757 h 1744198"/>
                <a:gd name="connsiteX36" fmla="*/ 2813196 w 3582955"/>
                <a:gd name="connsiteY36" fmla="*/ 1578917 h 1744198"/>
                <a:gd name="connsiteX37" fmla="*/ 2761880 w 3582955"/>
                <a:gd name="connsiteY37" fmla="*/ 1595944 h 1744198"/>
                <a:gd name="connsiteX38" fmla="*/ 2670903 w 3582955"/>
                <a:gd name="connsiteY38" fmla="*/ 1606564 h 1744198"/>
                <a:gd name="connsiteX39" fmla="*/ 2588475 w 3582955"/>
                <a:gd name="connsiteY39" fmla="*/ 1616428 h 1744198"/>
                <a:gd name="connsiteX40" fmla="*/ 2518487 w 3582955"/>
                <a:gd name="connsiteY40" fmla="*/ 1613288 h 1744198"/>
                <a:gd name="connsiteX41" fmla="*/ 2476493 w 3582955"/>
                <a:gd name="connsiteY41" fmla="*/ 1633015 h 1744198"/>
                <a:gd name="connsiteX42" fmla="*/ 2430618 w 3582955"/>
                <a:gd name="connsiteY42" fmla="*/ 1738447 h 1744198"/>
                <a:gd name="connsiteX43" fmla="*/ 2388628 w 3582955"/>
                <a:gd name="connsiteY43" fmla="*/ 1725817 h 1744198"/>
                <a:gd name="connsiteX44" fmla="*/ 2276661 w 3582955"/>
                <a:gd name="connsiteY44" fmla="*/ 1688118 h 1744198"/>
                <a:gd name="connsiteX45" fmla="*/ 2152261 w 3582955"/>
                <a:gd name="connsiteY45" fmla="*/ 1654628 h 1744198"/>
                <a:gd name="connsiteX46" fmla="*/ 2065176 w 3582955"/>
                <a:gd name="connsiteY46" fmla="*/ 1623526 h 1744198"/>
                <a:gd name="connsiteX47" fmla="*/ 1959429 w 3582955"/>
                <a:gd name="connsiteY47" fmla="*/ 1598644 h 1744198"/>
                <a:gd name="connsiteX48" fmla="*/ 1867677 w 3582955"/>
                <a:gd name="connsiteY48" fmla="*/ 1577407 h 1744198"/>
                <a:gd name="connsiteX49" fmla="*/ 1828030 w 3582955"/>
                <a:gd name="connsiteY49" fmla="*/ 1572631 h 1744198"/>
                <a:gd name="connsiteX50" fmla="*/ 1725382 w 3582955"/>
                <a:gd name="connsiteY50" fmla="*/ 1553593 h 1744198"/>
                <a:gd name="connsiteX51" fmla="*/ 1637518 w 3582955"/>
                <a:gd name="connsiteY51" fmla="*/ 1522491 h 1744198"/>
                <a:gd name="connsiteX52" fmla="*/ 1595524 w 3582955"/>
                <a:gd name="connsiteY52" fmla="*/ 1513884 h 1744198"/>
                <a:gd name="connsiteX53" fmla="*/ 1502989 w 3582955"/>
                <a:gd name="connsiteY53" fmla="*/ 1507286 h 1744198"/>
                <a:gd name="connsiteX54" fmla="*/ 1298489 w 3582955"/>
                <a:gd name="connsiteY54" fmla="*/ 1505653 h 1744198"/>
                <a:gd name="connsiteX55" fmla="*/ 1175644 w 3582955"/>
                <a:gd name="connsiteY55" fmla="*/ 1504395 h 1744198"/>
                <a:gd name="connsiteX56" fmla="*/ 696686 w 3582955"/>
                <a:gd name="connsiteY56" fmla="*/ 1499118 h 1744198"/>
                <a:gd name="connsiteX57" fmla="*/ 360784 w 3582955"/>
                <a:gd name="connsiteY57" fmla="*/ 1492897 h 1744198"/>
                <a:gd name="connsiteX58" fmla="*/ 273698 w 3582955"/>
                <a:gd name="connsiteY58" fmla="*/ 1480457 h 1744198"/>
                <a:gd name="connsiteX59" fmla="*/ 111968 w 3582955"/>
                <a:gd name="connsiteY59" fmla="*/ 1436914 h 1744198"/>
                <a:gd name="connsiteX60" fmla="*/ 80866 w 3582955"/>
                <a:gd name="connsiteY60" fmla="*/ 1418253 h 1744198"/>
                <a:gd name="connsiteX61" fmla="*/ 55984 w 3582955"/>
                <a:gd name="connsiteY61" fmla="*/ 1399591 h 1744198"/>
                <a:gd name="connsiteX62" fmla="*/ 37323 w 3582955"/>
                <a:gd name="connsiteY62" fmla="*/ 1374710 h 1744198"/>
                <a:gd name="connsiteX63" fmla="*/ 12441 w 3582955"/>
                <a:gd name="connsiteY63" fmla="*/ 1331167 h 1744198"/>
                <a:gd name="connsiteX64" fmla="*/ 0 w 3582955"/>
                <a:gd name="connsiteY64" fmla="*/ 1300065 h 1744198"/>
                <a:gd name="connsiteX65" fmla="*/ 6221 w 3582955"/>
                <a:gd name="connsiteY65" fmla="*/ 1144555 h 1744198"/>
                <a:gd name="connsiteX66" fmla="*/ 12441 w 3582955"/>
                <a:gd name="connsiteY66" fmla="*/ 1119673 h 1744198"/>
                <a:gd name="connsiteX67" fmla="*/ 31102 w 3582955"/>
                <a:gd name="connsiteY67" fmla="*/ 1088571 h 1744198"/>
                <a:gd name="connsiteX68" fmla="*/ 68425 w 3582955"/>
                <a:gd name="connsiteY68" fmla="*/ 1026367 h 1744198"/>
                <a:gd name="connsiteX69" fmla="*/ 74645 w 3582955"/>
                <a:gd name="connsiteY69" fmla="*/ 1001485 h 1744198"/>
                <a:gd name="connsiteX70" fmla="*/ 111968 w 3582955"/>
                <a:gd name="connsiteY70" fmla="*/ 957942 h 1744198"/>
                <a:gd name="connsiteX71" fmla="*/ 149290 w 3582955"/>
                <a:gd name="connsiteY71" fmla="*/ 895738 h 1744198"/>
                <a:gd name="connsiteX72" fmla="*/ 161731 w 3582955"/>
                <a:gd name="connsiteY72" fmla="*/ 852195 h 1744198"/>
                <a:gd name="connsiteX73" fmla="*/ 174172 w 3582955"/>
                <a:gd name="connsiteY73" fmla="*/ 827314 h 1744198"/>
                <a:gd name="connsiteX74" fmla="*/ 192833 w 3582955"/>
                <a:gd name="connsiteY74" fmla="*/ 814873 h 1744198"/>
                <a:gd name="connsiteX75" fmla="*/ 216152 w 3582955"/>
                <a:gd name="connsiteY75" fmla="*/ 738217 h 1744198"/>
                <a:gd name="connsiteX76" fmla="*/ 234038 w 3582955"/>
                <a:gd name="connsiteY76" fmla="*/ 709126 h 1744198"/>
                <a:gd name="connsiteX77" fmla="*/ 239480 w 3582955"/>
                <a:gd name="connsiteY77" fmla="*/ 678401 h 1744198"/>
                <a:gd name="connsiteX78" fmla="*/ 279919 w 3582955"/>
                <a:gd name="connsiteY78" fmla="*/ 541175 h 1744198"/>
                <a:gd name="connsiteX79" fmla="*/ 292359 w 3582955"/>
                <a:gd name="connsiteY79" fmla="*/ 510073 h 1744198"/>
                <a:gd name="connsiteX80" fmla="*/ 317241 w 3582955"/>
                <a:gd name="connsiteY80" fmla="*/ 491412 h 1744198"/>
                <a:gd name="connsiteX81" fmla="*/ 329682 w 3582955"/>
                <a:gd name="connsiteY81" fmla="*/ 472751 h 1744198"/>
                <a:gd name="connsiteX82" fmla="*/ 367004 w 3582955"/>
                <a:gd name="connsiteY82" fmla="*/ 441648 h 1744198"/>
                <a:gd name="connsiteX83" fmla="*/ 391886 w 3582955"/>
                <a:gd name="connsiteY83" fmla="*/ 429208 h 1744198"/>
                <a:gd name="connsiteX84" fmla="*/ 421424 w 3582955"/>
                <a:gd name="connsiteY84" fmla="*/ 388808 h 1744198"/>
                <a:gd name="connsiteX85" fmla="*/ 457974 w 3582955"/>
                <a:gd name="connsiteY85" fmla="*/ 364491 h 1744198"/>
                <a:gd name="connsiteX86" fmla="*/ 460302 w 3582955"/>
                <a:gd name="connsiteY86" fmla="*/ 333765 h 1744198"/>
                <a:gd name="connsiteX87" fmla="*/ 492962 w 3582955"/>
                <a:gd name="connsiteY87" fmla="*/ 339420 h 1744198"/>
                <a:gd name="connsiteX88" fmla="*/ 525619 w 3582955"/>
                <a:gd name="connsiteY88" fmla="*/ 315607 h 1744198"/>
                <a:gd name="connsiteX89" fmla="*/ 552837 w 3582955"/>
                <a:gd name="connsiteY89" fmla="*/ 288903 h 1744198"/>
                <a:gd name="connsiteX90" fmla="*/ 584719 w 3582955"/>
                <a:gd name="connsiteY90" fmla="*/ 273697 h 1744198"/>
                <a:gd name="connsiteX91" fmla="*/ 597159 w 3582955"/>
                <a:gd name="connsiteY91" fmla="*/ 255036 h 1744198"/>
                <a:gd name="connsiteX92" fmla="*/ 622041 w 3582955"/>
                <a:gd name="connsiteY92" fmla="*/ 236375 h 1744198"/>
                <a:gd name="connsiteX93" fmla="*/ 659364 w 3582955"/>
                <a:gd name="connsiteY93" fmla="*/ 223934 h 1744198"/>
                <a:gd name="connsiteX94" fmla="*/ 684245 w 3582955"/>
                <a:gd name="connsiteY94" fmla="*/ 205273 h 1744198"/>
                <a:gd name="connsiteX0" fmla="*/ 684245 w 3582955"/>
                <a:gd name="connsiteY0" fmla="*/ 205273 h 1726496"/>
                <a:gd name="connsiteX1" fmla="*/ 721568 w 3582955"/>
                <a:gd name="connsiteY1" fmla="*/ 186612 h 1726496"/>
                <a:gd name="connsiteX2" fmla="*/ 864637 w 3582955"/>
                <a:gd name="connsiteY2" fmla="*/ 143069 h 1726496"/>
                <a:gd name="connsiteX3" fmla="*/ 951723 w 3582955"/>
                <a:gd name="connsiteY3" fmla="*/ 111967 h 1726496"/>
                <a:gd name="connsiteX4" fmla="*/ 1057470 w 3582955"/>
                <a:gd name="connsiteY4" fmla="*/ 87085 h 1726496"/>
                <a:gd name="connsiteX5" fmla="*/ 1262743 w 3582955"/>
                <a:gd name="connsiteY5" fmla="*/ 24881 h 1726496"/>
                <a:gd name="connsiteX6" fmla="*/ 1368490 w 3582955"/>
                <a:gd name="connsiteY6" fmla="*/ 12440 h 1726496"/>
                <a:gd name="connsiteX7" fmla="*/ 1449355 w 3582955"/>
                <a:gd name="connsiteY7" fmla="*/ 0 h 1726496"/>
                <a:gd name="connsiteX8" fmla="*/ 1685731 w 3582955"/>
                <a:gd name="connsiteY8" fmla="*/ 6220 h 1726496"/>
                <a:gd name="connsiteX9" fmla="*/ 1797698 w 3582955"/>
                <a:gd name="connsiteY9" fmla="*/ 37322 h 1726496"/>
                <a:gd name="connsiteX10" fmla="*/ 1915886 w 3582955"/>
                <a:gd name="connsiteY10" fmla="*/ 122585 h 1726496"/>
                <a:gd name="connsiteX11" fmla="*/ 1959434 w 3582955"/>
                <a:gd name="connsiteY11" fmla="*/ 139613 h 1726496"/>
                <a:gd name="connsiteX12" fmla="*/ 1985090 w 3582955"/>
                <a:gd name="connsiteY12" fmla="*/ 155384 h 1726496"/>
                <a:gd name="connsiteX13" fmla="*/ 2037191 w 3582955"/>
                <a:gd name="connsiteY13" fmla="*/ 174046 h 1726496"/>
                <a:gd name="connsiteX14" fmla="*/ 2158504 w 3582955"/>
                <a:gd name="connsiteY14" fmla="*/ 191074 h 1726496"/>
                <a:gd name="connsiteX15" fmla="*/ 2346692 w 3582955"/>
                <a:gd name="connsiteY15" fmla="*/ 223431 h 1726496"/>
                <a:gd name="connsiteX16" fmla="*/ 2637463 w 3582955"/>
                <a:gd name="connsiteY16" fmla="*/ 243349 h 1726496"/>
                <a:gd name="connsiteX17" fmla="*/ 2898710 w 3582955"/>
                <a:gd name="connsiteY17" fmla="*/ 242595 h 1726496"/>
                <a:gd name="connsiteX18" fmla="*/ 3147527 w 3582955"/>
                <a:gd name="connsiteY18" fmla="*/ 230155 h 1726496"/>
                <a:gd name="connsiteX19" fmla="*/ 3489649 w 3582955"/>
                <a:gd name="connsiteY19" fmla="*/ 248816 h 1726496"/>
                <a:gd name="connsiteX20" fmla="*/ 3558074 w 3582955"/>
                <a:gd name="connsiteY20" fmla="*/ 292359 h 1726496"/>
                <a:gd name="connsiteX21" fmla="*/ 3564294 w 3582955"/>
                <a:gd name="connsiteY21" fmla="*/ 311020 h 1726496"/>
                <a:gd name="connsiteX22" fmla="*/ 3576735 w 3582955"/>
                <a:gd name="connsiteY22" fmla="*/ 342122 h 1726496"/>
                <a:gd name="connsiteX23" fmla="*/ 3582955 w 3582955"/>
                <a:gd name="connsiteY23" fmla="*/ 379444 h 1726496"/>
                <a:gd name="connsiteX24" fmla="*/ 3570515 w 3582955"/>
                <a:gd name="connsiteY24" fmla="*/ 516293 h 1726496"/>
                <a:gd name="connsiteX25" fmla="*/ 3564294 w 3582955"/>
                <a:gd name="connsiteY25" fmla="*/ 547395 h 1726496"/>
                <a:gd name="connsiteX26" fmla="*/ 3539412 w 3582955"/>
                <a:gd name="connsiteY26" fmla="*/ 584718 h 1726496"/>
                <a:gd name="connsiteX27" fmla="*/ 3533192 w 3582955"/>
                <a:gd name="connsiteY27" fmla="*/ 622040 h 1726496"/>
                <a:gd name="connsiteX28" fmla="*/ 3520751 w 3582955"/>
                <a:gd name="connsiteY28" fmla="*/ 653142 h 1726496"/>
                <a:gd name="connsiteX29" fmla="*/ 3514531 w 3582955"/>
                <a:gd name="connsiteY29" fmla="*/ 678024 h 1726496"/>
                <a:gd name="connsiteX30" fmla="*/ 3508310 w 3582955"/>
                <a:gd name="connsiteY30" fmla="*/ 746448 h 1726496"/>
                <a:gd name="connsiteX31" fmla="*/ 3458547 w 3582955"/>
                <a:gd name="connsiteY31" fmla="*/ 821093 h 1726496"/>
                <a:gd name="connsiteX32" fmla="*/ 3427445 w 3582955"/>
                <a:gd name="connsiteY32" fmla="*/ 895738 h 1726496"/>
                <a:gd name="connsiteX33" fmla="*/ 3278155 w 3582955"/>
                <a:gd name="connsiteY33" fmla="*/ 1125893 h 1726496"/>
                <a:gd name="connsiteX34" fmla="*/ 3191070 w 3582955"/>
                <a:gd name="connsiteY34" fmla="*/ 1262742 h 1726496"/>
                <a:gd name="connsiteX35" fmla="*/ 2917377 w 3582955"/>
                <a:gd name="connsiteY35" fmla="*/ 1489757 h 1726496"/>
                <a:gd name="connsiteX36" fmla="*/ 2813196 w 3582955"/>
                <a:gd name="connsiteY36" fmla="*/ 1578917 h 1726496"/>
                <a:gd name="connsiteX37" fmla="*/ 2761880 w 3582955"/>
                <a:gd name="connsiteY37" fmla="*/ 1595944 h 1726496"/>
                <a:gd name="connsiteX38" fmla="*/ 2670903 w 3582955"/>
                <a:gd name="connsiteY38" fmla="*/ 1606564 h 1726496"/>
                <a:gd name="connsiteX39" fmla="*/ 2588475 w 3582955"/>
                <a:gd name="connsiteY39" fmla="*/ 1616428 h 1726496"/>
                <a:gd name="connsiteX40" fmla="*/ 2518487 w 3582955"/>
                <a:gd name="connsiteY40" fmla="*/ 1613288 h 1726496"/>
                <a:gd name="connsiteX41" fmla="*/ 2476493 w 3582955"/>
                <a:gd name="connsiteY41" fmla="*/ 1633015 h 1726496"/>
                <a:gd name="connsiteX42" fmla="*/ 2386288 w 3582955"/>
                <a:gd name="connsiteY42" fmla="*/ 1654001 h 1726496"/>
                <a:gd name="connsiteX43" fmla="*/ 2388628 w 3582955"/>
                <a:gd name="connsiteY43" fmla="*/ 1725817 h 1726496"/>
                <a:gd name="connsiteX44" fmla="*/ 2276661 w 3582955"/>
                <a:gd name="connsiteY44" fmla="*/ 1688118 h 1726496"/>
                <a:gd name="connsiteX45" fmla="*/ 2152261 w 3582955"/>
                <a:gd name="connsiteY45" fmla="*/ 1654628 h 1726496"/>
                <a:gd name="connsiteX46" fmla="*/ 2065176 w 3582955"/>
                <a:gd name="connsiteY46" fmla="*/ 1623526 h 1726496"/>
                <a:gd name="connsiteX47" fmla="*/ 1959429 w 3582955"/>
                <a:gd name="connsiteY47" fmla="*/ 1598644 h 1726496"/>
                <a:gd name="connsiteX48" fmla="*/ 1867677 w 3582955"/>
                <a:gd name="connsiteY48" fmla="*/ 1577407 h 1726496"/>
                <a:gd name="connsiteX49" fmla="*/ 1828030 w 3582955"/>
                <a:gd name="connsiteY49" fmla="*/ 1572631 h 1726496"/>
                <a:gd name="connsiteX50" fmla="*/ 1725382 w 3582955"/>
                <a:gd name="connsiteY50" fmla="*/ 1553593 h 1726496"/>
                <a:gd name="connsiteX51" fmla="*/ 1637518 w 3582955"/>
                <a:gd name="connsiteY51" fmla="*/ 1522491 h 1726496"/>
                <a:gd name="connsiteX52" fmla="*/ 1595524 w 3582955"/>
                <a:gd name="connsiteY52" fmla="*/ 1513884 h 1726496"/>
                <a:gd name="connsiteX53" fmla="*/ 1502989 w 3582955"/>
                <a:gd name="connsiteY53" fmla="*/ 1507286 h 1726496"/>
                <a:gd name="connsiteX54" fmla="*/ 1298489 w 3582955"/>
                <a:gd name="connsiteY54" fmla="*/ 1505653 h 1726496"/>
                <a:gd name="connsiteX55" fmla="*/ 1175644 w 3582955"/>
                <a:gd name="connsiteY55" fmla="*/ 1504395 h 1726496"/>
                <a:gd name="connsiteX56" fmla="*/ 696686 w 3582955"/>
                <a:gd name="connsiteY56" fmla="*/ 1499118 h 1726496"/>
                <a:gd name="connsiteX57" fmla="*/ 360784 w 3582955"/>
                <a:gd name="connsiteY57" fmla="*/ 1492897 h 1726496"/>
                <a:gd name="connsiteX58" fmla="*/ 273698 w 3582955"/>
                <a:gd name="connsiteY58" fmla="*/ 1480457 h 1726496"/>
                <a:gd name="connsiteX59" fmla="*/ 111968 w 3582955"/>
                <a:gd name="connsiteY59" fmla="*/ 1436914 h 1726496"/>
                <a:gd name="connsiteX60" fmla="*/ 80866 w 3582955"/>
                <a:gd name="connsiteY60" fmla="*/ 1418253 h 1726496"/>
                <a:gd name="connsiteX61" fmla="*/ 55984 w 3582955"/>
                <a:gd name="connsiteY61" fmla="*/ 1399591 h 1726496"/>
                <a:gd name="connsiteX62" fmla="*/ 37323 w 3582955"/>
                <a:gd name="connsiteY62" fmla="*/ 1374710 h 1726496"/>
                <a:gd name="connsiteX63" fmla="*/ 12441 w 3582955"/>
                <a:gd name="connsiteY63" fmla="*/ 1331167 h 1726496"/>
                <a:gd name="connsiteX64" fmla="*/ 0 w 3582955"/>
                <a:gd name="connsiteY64" fmla="*/ 1300065 h 1726496"/>
                <a:gd name="connsiteX65" fmla="*/ 6221 w 3582955"/>
                <a:gd name="connsiteY65" fmla="*/ 1144555 h 1726496"/>
                <a:gd name="connsiteX66" fmla="*/ 12441 w 3582955"/>
                <a:gd name="connsiteY66" fmla="*/ 1119673 h 1726496"/>
                <a:gd name="connsiteX67" fmla="*/ 31102 w 3582955"/>
                <a:gd name="connsiteY67" fmla="*/ 1088571 h 1726496"/>
                <a:gd name="connsiteX68" fmla="*/ 68425 w 3582955"/>
                <a:gd name="connsiteY68" fmla="*/ 1026367 h 1726496"/>
                <a:gd name="connsiteX69" fmla="*/ 74645 w 3582955"/>
                <a:gd name="connsiteY69" fmla="*/ 1001485 h 1726496"/>
                <a:gd name="connsiteX70" fmla="*/ 111968 w 3582955"/>
                <a:gd name="connsiteY70" fmla="*/ 957942 h 1726496"/>
                <a:gd name="connsiteX71" fmla="*/ 149290 w 3582955"/>
                <a:gd name="connsiteY71" fmla="*/ 895738 h 1726496"/>
                <a:gd name="connsiteX72" fmla="*/ 161731 w 3582955"/>
                <a:gd name="connsiteY72" fmla="*/ 852195 h 1726496"/>
                <a:gd name="connsiteX73" fmla="*/ 174172 w 3582955"/>
                <a:gd name="connsiteY73" fmla="*/ 827314 h 1726496"/>
                <a:gd name="connsiteX74" fmla="*/ 192833 w 3582955"/>
                <a:gd name="connsiteY74" fmla="*/ 814873 h 1726496"/>
                <a:gd name="connsiteX75" fmla="*/ 216152 w 3582955"/>
                <a:gd name="connsiteY75" fmla="*/ 738217 h 1726496"/>
                <a:gd name="connsiteX76" fmla="*/ 234038 w 3582955"/>
                <a:gd name="connsiteY76" fmla="*/ 709126 h 1726496"/>
                <a:gd name="connsiteX77" fmla="*/ 239480 w 3582955"/>
                <a:gd name="connsiteY77" fmla="*/ 678401 h 1726496"/>
                <a:gd name="connsiteX78" fmla="*/ 279919 w 3582955"/>
                <a:gd name="connsiteY78" fmla="*/ 541175 h 1726496"/>
                <a:gd name="connsiteX79" fmla="*/ 292359 w 3582955"/>
                <a:gd name="connsiteY79" fmla="*/ 510073 h 1726496"/>
                <a:gd name="connsiteX80" fmla="*/ 317241 w 3582955"/>
                <a:gd name="connsiteY80" fmla="*/ 491412 h 1726496"/>
                <a:gd name="connsiteX81" fmla="*/ 329682 w 3582955"/>
                <a:gd name="connsiteY81" fmla="*/ 472751 h 1726496"/>
                <a:gd name="connsiteX82" fmla="*/ 367004 w 3582955"/>
                <a:gd name="connsiteY82" fmla="*/ 441648 h 1726496"/>
                <a:gd name="connsiteX83" fmla="*/ 391886 w 3582955"/>
                <a:gd name="connsiteY83" fmla="*/ 429208 h 1726496"/>
                <a:gd name="connsiteX84" fmla="*/ 421424 w 3582955"/>
                <a:gd name="connsiteY84" fmla="*/ 388808 h 1726496"/>
                <a:gd name="connsiteX85" fmla="*/ 457974 w 3582955"/>
                <a:gd name="connsiteY85" fmla="*/ 364491 h 1726496"/>
                <a:gd name="connsiteX86" fmla="*/ 460302 w 3582955"/>
                <a:gd name="connsiteY86" fmla="*/ 333765 h 1726496"/>
                <a:gd name="connsiteX87" fmla="*/ 492962 w 3582955"/>
                <a:gd name="connsiteY87" fmla="*/ 339420 h 1726496"/>
                <a:gd name="connsiteX88" fmla="*/ 525619 w 3582955"/>
                <a:gd name="connsiteY88" fmla="*/ 315607 h 1726496"/>
                <a:gd name="connsiteX89" fmla="*/ 552837 w 3582955"/>
                <a:gd name="connsiteY89" fmla="*/ 288903 h 1726496"/>
                <a:gd name="connsiteX90" fmla="*/ 584719 w 3582955"/>
                <a:gd name="connsiteY90" fmla="*/ 273697 h 1726496"/>
                <a:gd name="connsiteX91" fmla="*/ 597159 w 3582955"/>
                <a:gd name="connsiteY91" fmla="*/ 255036 h 1726496"/>
                <a:gd name="connsiteX92" fmla="*/ 622041 w 3582955"/>
                <a:gd name="connsiteY92" fmla="*/ 236375 h 1726496"/>
                <a:gd name="connsiteX93" fmla="*/ 659364 w 3582955"/>
                <a:gd name="connsiteY93" fmla="*/ 223934 h 1726496"/>
                <a:gd name="connsiteX94" fmla="*/ 684245 w 3582955"/>
                <a:gd name="connsiteY94" fmla="*/ 205273 h 1726496"/>
                <a:gd name="connsiteX0" fmla="*/ 684245 w 3582955"/>
                <a:gd name="connsiteY0" fmla="*/ 205273 h 1688194"/>
                <a:gd name="connsiteX1" fmla="*/ 721568 w 3582955"/>
                <a:gd name="connsiteY1" fmla="*/ 186612 h 1688194"/>
                <a:gd name="connsiteX2" fmla="*/ 864637 w 3582955"/>
                <a:gd name="connsiteY2" fmla="*/ 143069 h 1688194"/>
                <a:gd name="connsiteX3" fmla="*/ 951723 w 3582955"/>
                <a:gd name="connsiteY3" fmla="*/ 111967 h 1688194"/>
                <a:gd name="connsiteX4" fmla="*/ 1057470 w 3582955"/>
                <a:gd name="connsiteY4" fmla="*/ 87085 h 1688194"/>
                <a:gd name="connsiteX5" fmla="*/ 1262743 w 3582955"/>
                <a:gd name="connsiteY5" fmla="*/ 24881 h 1688194"/>
                <a:gd name="connsiteX6" fmla="*/ 1368490 w 3582955"/>
                <a:gd name="connsiteY6" fmla="*/ 12440 h 1688194"/>
                <a:gd name="connsiteX7" fmla="*/ 1449355 w 3582955"/>
                <a:gd name="connsiteY7" fmla="*/ 0 h 1688194"/>
                <a:gd name="connsiteX8" fmla="*/ 1685731 w 3582955"/>
                <a:gd name="connsiteY8" fmla="*/ 6220 h 1688194"/>
                <a:gd name="connsiteX9" fmla="*/ 1797698 w 3582955"/>
                <a:gd name="connsiteY9" fmla="*/ 37322 h 1688194"/>
                <a:gd name="connsiteX10" fmla="*/ 1915886 w 3582955"/>
                <a:gd name="connsiteY10" fmla="*/ 122585 h 1688194"/>
                <a:gd name="connsiteX11" fmla="*/ 1959434 w 3582955"/>
                <a:gd name="connsiteY11" fmla="*/ 139613 h 1688194"/>
                <a:gd name="connsiteX12" fmla="*/ 1985090 w 3582955"/>
                <a:gd name="connsiteY12" fmla="*/ 155384 h 1688194"/>
                <a:gd name="connsiteX13" fmla="*/ 2037191 w 3582955"/>
                <a:gd name="connsiteY13" fmla="*/ 174046 h 1688194"/>
                <a:gd name="connsiteX14" fmla="*/ 2158504 w 3582955"/>
                <a:gd name="connsiteY14" fmla="*/ 191074 h 1688194"/>
                <a:gd name="connsiteX15" fmla="*/ 2346692 w 3582955"/>
                <a:gd name="connsiteY15" fmla="*/ 223431 h 1688194"/>
                <a:gd name="connsiteX16" fmla="*/ 2637463 w 3582955"/>
                <a:gd name="connsiteY16" fmla="*/ 243349 h 1688194"/>
                <a:gd name="connsiteX17" fmla="*/ 2898710 w 3582955"/>
                <a:gd name="connsiteY17" fmla="*/ 242595 h 1688194"/>
                <a:gd name="connsiteX18" fmla="*/ 3147527 w 3582955"/>
                <a:gd name="connsiteY18" fmla="*/ 230155 h 1688194"/>
                <a:gd name="connsiteX19" fmla="*/ 3489649 w 3582955"/>
                <a:gd name="connsiteY19" fmla="*/ 248816 h 1688194"/>
                <a:gd name="connsiteX20" fmla="*/ 3558074 w 3582955"/>
                <a:gd name="connsiteY20" fmla="*/ 292359 h 1688194"/>
                <a:gd name="connsiteX21" fmla="*/ 3564294 w 3582955"/>
                <a:gd name="connsiteY21" fmla="*/ 311020 h 1688194"/>
                <a:gd name="connsiteX22" fmla="*/ 3576735 w 3582955"/>
                <a:gd name="connsiteY22" fmla="*/ 342122 h 1688194"/>
                <a:gd name="connsiteX23" fmla="*/ 3582955 w 3582955"/>
                <a:gd name="connsiteY23" fmla="*/ 379444 h 1688194"/>
                <a:gd name="connsiteX24" fmla="*/ 3570515 w 3582955"/>
                <a:gd name="connsiteY24" fmla="*/ 516293 h 1688194"/>
                <a:gd name="connsiteX25" fmla="*/ 3564294 w 3582955"/>
                <a:gd name="connsiteY25" fmla="*/ 547395 h 1688194"/>
                <a:gd name="connsiteX26" fmla="*/ 3539412 w 3582955"/>
                <a:gd name="connsiteY26" fmla="*/ 584718 h 1688194"/>
                <a:gd name="connsiteX27" fmla="*/ 3533192 w 3582955"/>
                <a:gd name="connsiteY27" fmla="*/ 622040 h 1688194"/>
                <a:gd name="connsiteX28" fmla="*/ 3520751 w 3582955"/>
                <a:gd name="connsiteY28" fmla="*/ 653142 h 1688194"/>
                <a:gd name="connsiteX29" fmla="*/ 3514531 w 3582955"/>
                <a:gd name="connsiteY29" fmla="*/ 678024 h 1688194"/>
                <a:gd name="connsiteX30" fmla="*/ 3508310 w 3582955"/>
                <a:gd name="connsiteY30" fmla="*/ 746448 h 1688194"/>
                <a:gd name="connsiteX31" fmla="*/ 3458547 w 3582955"/>
                <a:gd name="connsiteY31" fmla="*/ 821093 h 1688194"/>
                <a:gd name="connsiteX32" fmla="*/ 3427445 w 3582955"/>
                <a:gd name="connsiteY32" fmla="*/ 895738 h 1688194"/>
                <a:gd name="connsiteX33" fmla="*/ 3278155 w 3582955"/>
                <a:gd name="connsiteY33" fmla="*/ 1125893 h 1688194"/>
                <a:gd name="connsiteX34" fmla="*/ 3191070 w 3582955"/>
                <a:gd name="connsiteY34" fmla="*/ 1262742 h 1688194"/>
                <a:gd name="connsiteX35" fmla="*/ 2917377 w 3582955"/>
                <a:gd name="connsiteY35" fmla="*/ 1489757 h 1688194"/>
                <a:gd name="connsiteX36" fmla="*/ 2813196 w 3582955"/>
                <a:gd name="connsiteY36" fmla="*/ 1578917 h 1688194"/>
                <a:gd name="connsiteX37" fmla="*/ 2761880 w 3582955"/>
                <a:gd name="connsiteY37" fmla="*/ 1595944 h 1688194"/>
                <a:gd name="connsiteX38" fmla="*/ 2670903 w 3582955"/>
                <a:gd name="connsiteY38" fmla="*/ 1606564 h 1688194"/>
                <a:gd name="connsiteX39" fmla="*/ 2588475 w 3582955"/>
                <a:gd name="connsiteY39" fmla="*/ 1616428 h 1688194"/>
                <a:gd name="connsiteX40" fmla="*/ 2518487 w 3582955"/>
                <a:gd name="connsiteY40" fmla="*/ 1613288 h 1688194"/>
                <a:gd name="connsiteX41" fmla="*/ 2476493 w 3582955"/>
                <a:gd name="connsiteY41" fmla="*/ 1633015 h 1688194"/>
                <a:gd name="connsiteX42" fmla="*/ 2386288 w 3582955"/>
                <a:gd name="connsiteY42" fmla="*/ 1654001 h 1688194"/>
                <a:gd name="connsiteX43" fmla="*/ 2346630 w 3582955"/>
                <a:gd name="connsiteY43" fmla="*/ 1663488 h 1688194"/>
                <a:gd name="connsiteX44" fmla="*/ 2276661 w 3582955"/>
                <a:gd name="connsiteY44" fmla="*/ 1688118 h 1688194"/>
                <a:gd name="connsiteX45" fmla="*/ 2152261 w 3582955"/>
                <a:gd name="connsiteY45" fmla="*/ 1654628 h 1688194"/>
                <a:gd name="connsiteX46" fmla="*/ 2065176 w 3582955"/>
                <a:gd name="connsiteY46" fmla="*/ 1623526 h 1688194"/>
                <a:gd name="connsiteX47" fmla="*/ 1959429 w 3582955"/>
                <a:gd name="connsiteY47" fmla="*/ 1598644 h 1688194"/>
                <a:gd name="connsiteX48" fmla="*/ 1867677 w 3582955"/>
                <a:gd name="connsiteY48" fmla="*/ 1577407 h 1688194"/>
                <a:gd name="connsiteX49" fmla="*/ 1828030 w 3582955"/>
                <a:gd name="connsiteY49" fmla="*/ 1572631 h 1688194"/>
                <a:gd name="connsiteX50" fmla="*/ 1725382 w 3582955"/>
                <a:gd name="connsiteY50" fmla="*/ 1553593 h 1688194"/>
                <a:gd name="connsiteX51" fmla="*/ 1637518 w 3582955"/>
                <a:gd name="connsiteY51" fmla="*/ 1522491 h 1688194"/>
                <a:gd name="connsiteX52" fmla="*/ 1595524 w 3582955"/>
                <a:gd name="connsiteY52" fmla="*/ 1513884 h 1688194"/>
                <a:gd name="connsiteX53" fmla="*/ 1502989 w 3582955"/>
                <a:gd name="connsiteY53" fmla="*/ 1507286 h 1688194"/>
                <a:gd name="connsiteX54" fmla="*/ 1298489 w 3582955"/>
                <a:gd name="connsiteY54" fmla="*/ 1505653 h 1688194"/>
                <a:gd name="connsiteX55" fmla="*/ 1175644 w 3582955"/>
                <a:gd name="connsiteY55" fmla="*/ 1504395 h 1688194"/>
                <a:gd name="connsiteX56" fmla="*/ 696686 w 3582955"/>
                <a:gd name="connsiteY56" fmla="*/ 1499118 h 1688194"/>
                <a:gd name="connsiteX57" fmla="*/ 360784 w 3582955"/>
                <a:gd name="connsiteY57" fmla="*/ 1492897 h 1688194"/>
                <a:gd name="connsiteX58" fmla="*/ 273698 w 3582955"/>
                <a:gd name="connsiteY58" fmla="*/ 1480457 h 1688194"/>
                <a:gd name="connsiteX59" fmla="*/ 111968 w 3582955"/>
                <a:gd name="connsiteY59" fmla="*/ 1436914 h 1688194"/>
                <a:gd name="connsiteX60" fmla="*/ 80866 w 3582955"/>
                <a:gd name="connsiteY60" fmla="*/ 1418253 h 1688194"/>
                <a:gd name="connsiteX61" fmla="*/ 55984 w 3582955"/>
                <a:gd name="connsiteY61" fmla="*/ 1399591 h 1688194"/>
                <a:gd name="connsiteX62" fmla="*/ 37323 w 3582955"/>
                <a:gd name="connsiteY62" fmla="*/ 1374710 h 1688194"/>
                <a:gd name="connsiteX63" fmla="*/ 12441 w 3582955"/>
                <a:gd name="connsiteY63" fmla="*/ 1331167 h 1688194"/>
                <a:gd name="connsiteX64" fmla="*/ 0 w 3582955"/>
                <a:gd name="connsiteY64" fmla="*/ 1300065 h 1688194"/>
                <a:gd name="connsiteX65" fmla="*/ 6221 w 3582955"/>
                <a:gd name="connsiteY65" fmla="*/ 1144555 h 1688194"/>
                <a:gd name="connsiteX66" fmla="*/ 12441 w 3582955"/>
                <a:gd name="connsiteY66" fmla="*/ 1119673 h 1688194"/>
                <a:gd name="connsiteX67" fmla="*/ 31102 w 3582955"/>
                <a:gd name="connsiteY67" fmla="*/ 1088571 h 1688194"/>
                <a:gd name="connsiteX68" fmla="*/ 68425 w 3582955"/>
                <a:gd name="connsiteY68" fmla="*/ 1026367 h 1688194"/>
                <a:gd name="connsiteX69" fmla="*/ 74645 w 3582955"/>
                <a:gd name="connsiteY69" fmla="*/ 1001485 h 1688194"/>
                <a:gd name="connsiteX70" fmla="*/ 111968 w 3582955"/>
                <a:gd name="connsiteY70" fmla="*/ 957942 h 1688194"/>
                <a:gd name="connsiteX71" fmla="*/ 149290 w 3582955"/>
                <a:gd name="connsiteY71" fmla="*/ 895738 h 1688194"/>
                <a:gd name="connsiteX72" fmla="*/ 161731 w 3582955"/>
                <a:gd name="connsiteY72" fmla="*/ 852195 h 1688194"/>
                <a:gd name="connsiteX73" fmla="*/ 174172 w 3582955"/>
                <a:gd name="connsiteY73" fmla="*/ 827314 h 1688194"/>
                <a:gd name="connsiteX74" fmla="*/ 192833 w 3582955"/>
                <a:gd name="connsiteY74" fmla="*/ 814873 h 1688194"/>
                <a:gd name="connsiteX75" fmla="*/ 216152 w 3582955"/>
                <a:gd name="connsiteY75" fmla="*/ 738217 h 1688194"/>
                <a:gd name="connsiteX76" fmla="*/ 234038 w 3582955"/>
                <a:gd name="connsiteY76" fmla="*/ 709126 h 1688194"/>
                <a:gd name="connsiteX77" fmla="*/ 239480 w 3582955"/>
                <a:gd name="connsiteY77" fmla="*/ 678401 h 1688194"/>
                <a:gd name="connsiteX78" fmla="*/ 279919 w 3582955"/>
                <a:gd name="connsiteY78" fmla="*/ 541175 h 1688194"/>
                <a:gd name="connsiteX79" fmla="*/ 292359 w 3582955"/>
                <a:gd name="connsiteY79" fmla="*/ 510073 h 1688194"/>
                <a:gd name="connsiteX80" fmla="*/ 317241 w 3582955"/>
                <a:gd name="connsiteY80" fmla="*/ 491412 h 1688194"/>
                <a:gd name="connsiteX81" fmla="*/ 329682 w 3582955"/>
                <a:gd name="connsiteY81" fmla="*/ 472751 h 1688194"/>
                <a:gd name="connsiteX82" fmla="*/ 367004 w 3582955"/>
                <a:gd name="connsiteY82" fmla="*/ 441648 h 1688194"/>
                <a:gd name="connsiteX83" fmla="*/ 391886 w 3582955"/>
                <a:gd name="connsiteY83" fmla="*/ 429208 h 1688194"/>
                <a:gd name="connsiteX84" fmla="*/ 421424 w 3582955"/>
                <a:gd name="connsiteY84" fmla="*/ 388808 h 1688194"/>
                <a:gd name="connsiteX85" fmla="*/ 457974 w 3582955"/>
                <a:gd name="connsiteY85" fmla="*/ 364491 h 1688194"/>
                <a:gd name="connsiteX86" fmla="*/ 460302 w 3582955"/>
                <a:gd name="connsiteY86" fmla="*/ 333765 h 1688194"/>
                <a:gd name="connsiteX87" fmla="*/ 492962 w 3582955"/>
                <a:gd name="connsiteY87" fmla="*/ 339420 h 1688194"/>
                <a:gd name="connsiteX88" fmla="*/ 525619 w 3582955"/>
                <a:gd name="connsiteY88" fmla="*/ 315607 h 1688194"/>
                <a:gd name="connsiteX89" fmla="*/ 552837 w 3582955"/>
                <a:gd name="connsiteY89" fmla="*/ 288903 h 1688194"/>
                <a:gd name="connsiteX90" fmla="*/ 584719 w 3582955"/>
                <a:gd name="connsiteY90" fmla="*/ 273697 h 1688194"/>
                <a:gd name="connsiteX91" fmla="*/ 597159 w 3582955"/>
                <a:gd name="connsiteY91" fmla="*/ 255036 h 1688194"/>
                <a:gd name="connsiteX92" fmla="*/ 622041 w 3582955"/>
                <a:gd name="connsiteY92" fmla="*/ 236375 h 1688194"/>
                <a:gd name="connsiteX93" fmla="*/ 659364 w 3582955"/>
                <a:gd name="connsiteY93" fmla="*/ 223934 h 1688194"/>
                <a:gd name="connsiteX94" fmla="*/ 684245 w 3582955"/>
                <a:gd name="connsiteY94" fmla="*/ 205273 h 1688194"/>
                <a:gd name="connsiteX0" fmla="*/ 684245 w 3582955"/>
                <a:gd name="connsiteY0" fmla="*/ 205273 h 1688138"/>
                <a:gd name="connsiteX1" fmla="*/ 721568 w 3582955"/>
                <a:gd name="connsiteY1" fmla="*/ 186612 h 1688138"/>
                <a:gd name="connsiteX2" fmla="*/ 864637 w 3582955"/>
                <a:gd name="connsiteY2" fmla="*/ 143069 h 1688138"/>
                <a:gd name="connsiteX3" fmla="*/ 951723 w 3582955"/>
                <a:gd name="connsiteY3" fmla="*/ 111967 h 1688138"/>
                <a:gd name="connsiteX4" fmla="*/ 1057470 w 3582955"/>
                <a:gd name="connsiteY4" fmla="*/ 87085 h 1688138"/>
                <a:gd name="connsiteX5" fmla="*/ 1262743 w 3582955"/>
                <a:gd name="connsiteY5" fmla="*/ 24881 h 1688138"/>
                <a:gd name="connsiteX6" fmla="*/ 1368490 w 3582955"/>
                <a:gd name="connsiteY6" fmla="*/ 12440 h 1688138"/>
                <a:gd name="connsiteX7" fmla="*/ 1449355 w 3582955"/>
                <a:gd name="connsiteY7" fmla="*/ 0 h 1688138"/>
                <a:gd name="connsiteX8" fmla="*/ 1685731 w 3582955"/>
                <a:gd name="connsiteY8" fmla="*/ 6220 h 1688138"/>
                <a:gd name="connsiteX9" fmla="*/ 1797698 w 3582955"/>
                <a:gd name="connsiteY9" fmla="*/ 37322 h 1688138"/>
                <a:gd name="connsiteX10" fmla="*/ 1915886 w 3582955"/>
                <a:gd name="connsiteY10" fmla="*/ 122585 h 1688138"/>
                <a:gd name="connsiteX11" fmla="*/ 1959434 w 3582955"/>
                <a:gd name="connsiteY11" fmla="*/ 139613 h 1688138"/>
                <a:gd name="connsiteX12" fmla="*/ 1985090 w 3582955"/>
                <a:gd name="connsiteY12" fmla="*/ 155384 h 1688138"/>
                <a:gd name="connsiteX13" fmla="*/ 2037191 w 3582955"/>
                <a:gd name="connsiteY13" fmla="*/ 174046 h 1688138"/>
                <a:gd name="connsiteX14" fmla="*/ 2158504 w 3582955"/>
                <a:gd name="connsiteY14" fmla="*/ 191074 h 1688138"/>
                <a:gd name="connsiteX15" fmla="*/ 2346692 w 3582955"/>
                <a:gd name="connsiteY15" fmla="*/ 223431 h 1688138"/>
                <a:gd name="connsiteX16" fmla="*/ 2637463 w 3582955"/>
                <a:gd name="connsiteY16" fmla="*/ 243349 h 1688138"/>
                <a:gd name="connsiteX17" fmla="*/ 2898710 w 3582955"/>
                <a:gd name="connsiteY17" fmla="*/ 242595 h 1688138"/>
                <a:gd name="connsiteX18" fmla="*/ 3147527 w 3582955"/>
                <a:gd name="connsiteY18" fmla="*/ 230155 h 1688138"/>
                <a:gd name="connsiteX19" fmla="*/ 3489649 w 3582955"/>
                <a:gd name="connsiteY19" fmla="*/ 248816 h 1688138"/>
                <a:gd name="connsiteX20" fmla="*/ 3558074 w 3582955"/>
                <a:gd name="connsiteY20" fmla="*/ 292359 h 1688138"/>
                <a:gd name="connsiteX21" fmla="*/ 3564294 w 3582955"/>
                <a:gd name="connsiteY21" fmla="*/ 311020 h 1688138"/>
                <a:gd name="connsiteX22" fmla="*/ 3576735 w 3582955"/>
                <a:gd name="connsiteY22" fmla="*/ 342122 h 1688138"/>
                <a:gd name="connsiteX23" fmla="*/ 3582955 w 3582955"/>
                <a:gd name="connsiteY23" fmla="*/ 379444 h 1688138"/>
                <a:gd name="connsiteX24" fmla="*/ 3570515 w 3582955"/>
                <a:gd name="connsiteY24" fmla="*/ 516293 h 1688138"/>
                <a:gd name="connsiteX25" fmla="*/ 3564294 w 3582955"/>
                <a:gd name="connsiteY25" fmla="*/ 547395 h 1688138"/>
                <a:gd name="connsiteX26" fmla="*/ 3539412 w 3582955"/>
                <a:gd name="connsiteY26" fmla="*/ 584718 h 1688138"/>
                <a:gd name="connsiteX27" fmla="*/ 3533192 w 3582955"/>
                <a:gd name="connsiteY27" fmla="*/ 622040 h 1688138"/>
                <a:gd name="connsiteX28" fmla="*/ 3520751 w 3582955"/>
                <a:gd name="connsiteY28" fmla="*/ 653142 h 1688138"/>
                <a:gd name="connsiteX29" fmla="*/ 3514531 w 3582955"/>
                <a:gd name="connsiteY29" fmla="*/ 678024 h 1688138"/>
                <a:gd name="connsiteX30" fmla="*/ 3508310 w 3582955"/>
                <a:gd name="connsiteY30" fmla="*/ 746448 h 1688138"/>
                <a:gd name="connsiteX31" fmla="*/ 3458547 w 3582955"/>
                <a:gd name="connsiteY31" fmla="*/ 821093 h 1688138"/>
                <a:gd name="connsiteX32" fmla="*/ 3427445 w 3582955"/>
                <a:gd name="connsiteY32" fmla="*/ 895738 h 1688138"/>
                <a:gd name="connsiteX33" fmla="*/ 3278155 w 3582955"/>
                <a:gd name="connsiteY33" fmla="*/ 1125893 h 1688138"/>
                <a:gd name="connsiteX34" fmla="*/ 3191070 w 3582955"/>
                <a:gd name="connsiteY34" fmla="*/ 1262742 h 1688138"/>
                <a:gd name="connsiteX35" fmla="*/ 2917377 w 3582955"/>
                <a:gd name="connsiteY35" fmla="*/ 1489757 h 1688138"/>
                <a:gd name="connsiteX36" fmla="*/ 2813196 w 3582955"/>
                <a:gd name="connsiteY36" fmla="*/ 1578917 h 1688138"/>
                <a:gd name="connsiteX37" fmla="*/ 2761880 w 3582955"/>
                <a:gd name="connsiteY37" fmla="*/ 1595944 h 1688138"/>
                <a:gd name="connsiteX38" fmla="*/ 2670903 w 3582955"/>
                <a:gd name="connsiteY38" fmla="*/ 1606564 h 1688138"/>
                <a:gd name="connsiteX39" fmla="*/ 2588475 w 3582955"/>
                <a:gd name="connsiteY39" fmla="*/ 1616428 h 1688138"/>
                <a:gd name="connsiteX40" fmla="*/ 2518487 w 3582955"/>
                <a:gd name="connsiteY40" fmla="*/ 1613288 h 1688138"/>
                <a:gd name="connsiteX41" fmla="*/ 2476493 w 3582955"/>
                <a:gd name="connsiteY41" fmla="*/ 1633015 h 1688138"/>
                <a:gd name="connsiteX42" fmla="*/ 2386288 w 3582955"/>
                <a:gd name="connsiteY42" fmla="*/ 1654001 h 1688138"/>
                <a:gd name="connsiteX43" fmla="*/ 2316298 w 3582955"/>
                <a:gd name="connsiteY43" fmla="*/ 1659466 h 1688138"/>
                <a:gd name="connsiteX44" fmla="*/ 2276661 w 3582955"/>
                <a:gd name="connsiteY44" fmla="*/ 1688118 h 1688138"/>
                <a:gd name="connsiteX45" fmla="*/ 2152261 w 3582955"/>
                <a:gd name="connsiteY45" fmla="*/ 1654628 h 1688138"/>
                <a:gd name="connsiteX46" fmla="*/ 2065176 w 3582955"/>
                <a:gd name="connsiteY46" fmla="*/ 1623526 h 1688138"/>
                <a:gd name="connsiteX47" fmla="*/ 1959429 w 3582955"/>
                <a:gd name="connsiteY47" fmla="*/ 1598644 h 1688138"/>
                <a:gd name="connsiteX48" fmla="*/ 1867677 w 3582955"/>
                <a:gd name="connsiteY48" fmla="*/ 1577407 h 1688138"/>
                <a:gd name="connsiteX49" fmla="*/ 1828030 w 3582955"/>
                <a:gd name="connsiteY49" fmla="*/ 1572631 h 1688138"/>
                <a:gd name="connsiteX50" fmla="*/ 1725382 w 3582955"/>
                <a:gd name="connsiteY50" fmla="*/ 1553593 h 1688138"/>
                <a:gd name="connsiteX51" fmla="*/ 1637518 w 3582955"/>
                <a:gd name="connsiteY51" fmla="*/ 1522491 h 1688138"/>
                <a:gd name="connsiteX52" fmla="*/ 1595524 w 3582955"/>
                <a:gd name="connsiteY52" fmla="*/ 1513884 h 1688138"/>
                <a:gd name="connsiteX53" fmla="*/ 1502989 w 3582955"/>
                <a:gd name="connsiteY53" fmla="*/ 1507286 h 1688138"/>
                <a:gd name="connsiteX54" fmla="*/ 1298489 w 3582955"/>
                <a:gd name="connsiteY54" fmla="*/ 1505653 h 1688138"/>
                <a:gd name="connsiteX55" fmla="*/ 1175644 w 3582955"/>
                <a:gd name="connsiteY55" fmla="*/ 1504395 h 1688138"/>
                <a:gd name="connsiteX56" fmla="*/ 696686 w 3582955"/>
                <a:gd name="connsiteY56" fmla="*/ 1499118 h 1688138"/>
                <a:gd name="connsiteX57" fmla="*/ 360784 w 3582955"/>
                <a:gd name="connsiteY57" fmla="*/ 1492897 h 1688138"/>
                <a:gd name="connsiteX58" fmla="*/ 273698 w 3582955"/>
                <a:gd name="connsiteY58" fmla="*/ 1480457 h 1688138"/>
                <a:gd name="connsiteX59" fmla="*/ 111968 w 3582955"/>
                <a:gd name="connsiteY59" fmla="*/ 1436914 h 1688138"/>
                <a:gd name="connsiteX60" fmla="*/ 80866 w 3582955"/>
                <a:gd name="connsiteY60" fmla="*/ 1418253 h 1688138"/>
                <a:gd name="connsiteX61" fmla="*/ 55984 w 3582955"/>
                <a:gd name="connsiteY61" fmla="*/ 1399591 h 1688138"/>
                <a:gd name="connsiteX62" fmla="*/ 37323 w 3582955"/>
                <a:gd name="connsiteY62" fmla="*/ 1374710 h 1688138"/>
                <a:gd name="connsiteX63" fmla="*/ 12441 w 3582955"/>
                <a:gd name="connsiteY63" fmla="*/ 1331167 h 1688138"/>
                <a:gd name="connsiteX64" fmla="*/ 0 w 3582955"/>
                <a:gd name="connsiteY64" fmla="*/ 1300065 h 1688138"/>
                <a:gd name="connsiteX65" fmla="*/ 6221 w 3582955"/>
                <a:gd name="connsiteY65" fmla="*/ 1144555 h 1688138"/>
                <a:gd name="connsiteX66" fmla="*/ 12441 w 3582955"/>
                <a:gd name="connsiteY66" fmla="*/ 1119673 h 1688138"/>
                <a:gd name="connsiteX67" fmla="*/ 31102 w 3582955"/>
                <a:gd name="connsiteY67" fmla="*/ 1088571 h 1688138"/>
                <a:gd name="connsiteX68" fmla="*/ 68425 w 3582955"/>
                <a:gd name="connsiteY68" fmla="*/ 1026367 h 1688138"/>
                <a:gd name="connsiteX69" fmla="*/ 74645 w 3582955"/>
                <a:gd name="connsiteY69" fmla="*/ 1001485 h 1688138"/>
                <a:gd name="connsiteX70" fmla="*/ 111968 w 3582955"/>
                <a:gd name="connsiteY70" fmla="*/ 957942 h 1688138"/>
                <a:gd name="connsiteX71" fmla="*/ 149290 w 3582955"/>
                <a:gd name="connsiteY71" fmla="*/ 895738 h 1688138"/>
                <a:gd name="connsiteX72" fmla="*/ 161731 w 3582955"/>
                <a:gd name="connsiteY72" fmla="*/ 852195 h 1688138"/>
                <a:gd name="connsiteX73" fmla="*/ 174172 w 3582955"/>
                <a:gd name="connsiteY73" fmla="*/ 827314 h 1688138"/>
                <a:gd name="connsiteX74" fmla="*/ 192833 w 3582955"/>
                <a:gd name="connsiteY74" fmla="*/ 814873 h 1688138"/>
                <a:gd name="connsiteX75" fmla="*/ 216152 w 3582955"/>
                <a:gd name="connsiteY75" fmla="*/ 738217 h 1688138"/>
                <a:gd name="connsiteX76" fmla="*/ 234038 w 3582955"/>
                <a:gd name="connsiteY76" fmla="*/ 709126 h 1688138"/>
                <a:gd name="connsiteX77" fmla="*/ 239480 w 3582955"/>
                <a:gd name="connsiteY77" fmla="*/ 678401 h 1688138"/>
                <a:gd name="connsiteX78" fmla="*/ 279919 w 3582955"/>
                <a:gd name="connsiteY78" fmla="*/ 541175 h 1688138"/>
                <a:gd name="connsiteX79" fmla="*/ 292359 w 3582955"/>
                <a:gd name="connsiteY79" fmla="*/ 510073 h 1688138"/>
                <a:gd name="connsiteX80" fmla="*/ 317241 w 3582955"/>
                <a:gd name="connsiteY80" fmla="*/ 491412 h 1688138"/>
                <a:gd name="connsiteX81" fmla="*/ 329682 w 3582955"/>
                <a:gd name="connsiteY81" fmla="*/ 472751 h 1688138"/>
                <a:gd name="connsiteX82" fmla="*/ 367004 w 3582955"/>
                <a:gd name="connsiteY82" fmla="*/ 441648 h 1688138"/>
                <a:gd name="connsiteX83" fmla="*/ 391886 w 3582955"/>
                <a:gd name="connsiteY83" fmla="*/ 429208 h 1688138"/>
                <a:gd name="connsiteX84" fmla="*/ 421424 w 3582955"/>
                <a:gd name="connsiteY84" fmla="*/ 388808 h 1688138"/>
                <a:gd name="connsiteX85" fmla="*/ 457974 w 3582955"/>
                <a:gd name="connsiteY85" fmla="*/ 364491 h 1688138"/>
                <a:gd name="connsiteX86" fmla="*/ 460302 w 3582955"/>
                <a:gd name="connsiteY86" fmla="*/ 333765 h 1688138"/>
                <a:gd name="connsiteX87" fmla="*/ 492962 w 3582955"/>
                <a:gd name="connsiteY87" fmla="*/ 339420 h 1688138"/>
                <a:gd name="connsiteX88" fmla="*/ 525619 w 3582955"/>
                <a:gd name="connsiteY88" fmla="*/ 315607 h 1688138"/>
                <a:gd name="connsiteX89" fmla="*/ 552837 w 3582955"/>
                <a:gd name="connsiteY89" fmla="*/ 288903 h 1688138"/>
                <a:gd name="connsiteX90" fmla="*/ 584719 w 3582955"/>
                <a:gd name="connsiteY90" fmla="*/ 273697 h 1688138"/>
                <a:gd name="connsiteX91" fmla="*/ 597159 w 3582955"/>
                <a:gd name="connsiteY91" fmla="*/ 255036 h 1688138"/>
                <a:gd name="connsiteX92" fmla="*/ 622041 w 3582955"/>
                <a:gd name="connsiteY92" fmla="*/ 236375 h 1688138"/>
                <a:gd name="connsiteX93" fmla="*/ 659364 w 3582955"/>
                <a:gd name="connsiteY93" fmla="*/ 223934 h 1688138"/>
                <a:gd name="connsiteX94" fmla="*/ 684245 w 3582955"/>
                <a:gd name="connsiteY94" fmla="*/ 205273 h 1688138"/>
                <a:gd name="connsiteX0" fmla="*/ 684245 w 3582955"/>
                <a:gd name="connsiteY0" fmla="*/ 205273 h 1660427"/>
                <a:gd name="connsiteX1" fmla="*/ 721568 w 3582955"/>
                <a:gd name="connsiteY1" fmla="*/ 186612 h 1660427"/>
                <a:gd name="connsiteX2" fmla="*/ 864637 w 3582955"/>
                <a:gd name="connsiteY2" fmla="*/ 143069 h 1660427"/>
                <a:gd name="connsiteX3" fmla="*/ 951723 w 3582955"/>
                <a:gd name="connsiteY3" fmla="*/ 111967 h 1660427"/>
                <a:gd name="connsiteX4" fmla="*/ 1057470 w 3582955"/>
                <a:gd name="connsiteY4" fmla="*/ 87085 h 1660427"/>
                <a:gd name="connsiteX5" fmla="*/ 1262743 w 3582955"/>
                <a:gd name="connsiteY5" fmla="*/ 24881 h 1660427"/>
                <a:gd name="connsiteX6" fmla="*/ 1368490 w 3582955"/>
                <a:gd name="connsiteY6" fmla="*/ 12440 h 1660427"/>
                <a:gd name="connsiteX7" fmla="*/ 1449355 w 3582955"/>
                <a:gd name="connsiteY7" fmla="*/ 0 h 1660427"/>
                <a:gd name="connsiteX8" fmla="*/ 1685731 w 3582955"/>
                <a:gd name="connsiteY8" fmla="*/ 6220 h 1660427"/>
                <a:gd name="connsiteX9" fmla="*/ 1797698 w 3582955"/>
                <a:gd name="connsiteY9" fmla="*/ 37322 h 1660427"/>
                <a:gd name="connsiteX10" fmla="*/ 1915886 w 3582955"/>
                <a:gd name="connsiteY10" fmla="*/ 122585 h 1660427"/>
                <a:gd name="connsiteX11" fmla="*/ 1959434 w 3582955"/>
                <a:gd name="connsiteY11" fmla="*/ 139613 h 1660427"/>
                <a:gd name="connsiteX12" fmla="*/ 1985090 w 3582955"/>
                <a:gd name="connsiteY12" fmla="*/ 155384 h 1660427"/>
                <a:gd name="connsiteX13" fmla="*/ 2037191 w 3582955"/>
                <a:gd name="connsiteY13" fmla="*/ 174046 h 1660427"/>
                <a:gd name="connsiteX14" fmla="*/ 2158504 w 3582955"/>
                <a:gd name="connsiteY14" fmla="*/ 191074 h 1660427"/>
                <a:gd name="connsiteX15" fmla="*/ 2346692 w 3582955"/>
                <a:gd name="connsiteY15" fmla="*/ 223431 h 1660427"/>
                <a:gd name="connsiteX16" fmla="*/ 2637463 w 3582955"/>
                <a:gd name="connsiteY16" fmla="*/ 243349 h 1660427"/>
                <a:gd name="connsiteX17" fmla="*/ 2898710 w 3582955"/>
                <a:gd name="connsiteY17" fmla="*/ 242595 h 1660427"/>
                <a:gd name="connsiteX18" fmla="*/ 3147527 w 3582955"/>
                <a:gd name="connsiteY18" fmla="*/ 230155 h 1660427"/>
                <a:gd name="connsiteX19" fmla="*/ 3489649 w 3582955"/>
                <a:gd name="connsiteY19" fmla="*/ 248816 h 1660427"/>
                <a:gd name="connsiteX20" fmla="*/ 3558074 w 3582955"/>
                <a:gd name="connsiteY20" fmla="*/ 292359 h 1660427"/>
                <a:gd name="connsiteX21" fmla="*/ 3564294 w 3582955"/>
                <a:gd name="connsiteY21" fmla="*/ 311020 h 1660427"/>
                <a:gd name="connsiteX22" fmla="*/ 3576735 w 3582955"/>
                <a:gd name="connsiteY22" fmla="*/ 342122 h 1660427"/>
                <a:gd name="connsiteX23" fmla="*/ 3582955 w 3582955"/>
                <a:gd name="connsiteY23" fmla="*/ 379444 h 1660427"/>
                <a:gd name="connsiteX24" fmla="*/ 3570515 w 3582955"/>
                <a:gd name="connsiteY24" fmla="*/ 516293 h 1660427"/>
                <a:gd name="connsiteX25" fmla="*/ 3564294 w 3582955"/>
                <a:gd name="connsiteY25" fmla="*/ 547395 h 1660427"/>
                <a:gd name="connsiteX26" fmla="*/ 3539412 w 3582955"/>
                <a:gd name="connsiteY26" fmla="*/ 584718 h 1660427"/>
                <a:gd name="connsiteX27" fmla="*/ 3533192 w 3582955"/>
                <a:gd name="connsiteY27" fmla="*/ 622040 h 1660427"/>
                <a:gd name="connsiteX28" fmla="*/ 3520751 w 3582955"/>
                <a:gd name="connsiteY28" fmla="*/ 653142 h 1660427"/>
                <a:gd name="connsiteX29" fmla="*/ 3514531 w 3582955"/>
                <a:gd name="connsiteY29" fmla="*/ 678024 h 1660427"/>
                <a:gd name="connsiteX30" fmla="*/ 3508310 w 3582955"/>
                <a:gd name="connsiteY30" fmla="*/ 746448 h 1660427"/>
                <a:gd name="connsiteX31" fmla="*/ 3458547 w 3582955"/>
                <a:gd name="connsiteY31" fmla="*/ 821093 h 1660427"/>
                <a:gd name="connsiteX32" fmla="*/ 3427445 w 3582955"/>
                <a:gd name="connsiteY32" fmla="*/ 895738 h 1660427"/>
                <a:gd name="connsiteX33" fmla="*/ 3278155 w 3582955"/>
                <a:gd name="connsiteY33" fmla="*/ 1125893 h 1660427"/>
                <a:gd name="connsiteX34" fmla="*/ 3191070 w 3582955"/>
                <a:gd name="connsiteY34" fmla="*/ 1262742 h 1660427"/>
                <a:gd name="connsiteX35" fmla="*/ 2917377 w 3582955"/>
                <a:gd name="connsiteY35" fmla="*/ 1489757 h 1660427"/>
                <a:gd name="connsiteX36" fmla="*/ 2813196 w 3582955"/>
                <a:gd name="connsiteY36" fmla="*/ 1578917 h 1660427"/>
                <a:gd name="connsiteX37" fmla="*/ 2761880 w 3582955"/>
                <a:gd name="connsiteY37" fmla="*/ 1595944 h 1660427"/>
                <a:gd name="connsiteX38" fmla="*/ 2670903 w 3582955"/>
                <a:gd name="connsiteY38" fmla="*/ 1606564 h 1660427"/>
                <a:gd name="connsiteX39" fmla="*/ 2588475 w 3582955"/>
                <a:gd name="connsiteY39" fmla="*/ 1616428 h 1660427"/>
                <a:gd name="connsiteX40" fmla="*/ 2518487 w 3582955"/>
                <a:gd name="connsiteY40" fmla="*/ 1613288 h 1660427"/>
                <a:gd name="connsiteX41" fmla="*/ 2476493 w 3582955"/>
                <a:gd name="connsiteY41" fmla="*/ 1633015 h 1660427"/>
                <a:gd name="connsiteX42" fmla="*/ 2386288 w 3582955"/>
                <a:gd name="connsiteY42" fmla="*/ 1654001 h 1660427"/>
                <a:gd name="connsiteX43" fmla="*/ 2316298 w 3582955"/>
                <a:gd name="connsiteY43" fmla="*/ 1659466 h 1660427"/>
                <a:gd name="connsiteX44" fmla="*/ 2255662 w 3582955"/>
                <a:gd name="connsiteY44" fmla="*/ 1659969 h 1660427"/>
                <a:gd name="connsiteX45" fmla="*/ 2152261 w 3582955"/>
                <a:gd name="connsiteY45" fmla="*/ 1654628 h 1660427"/>
                <a:gd name="connsiteX46" fmla="*/ 2065176 w 3582955"/>
                <a:gd name="connsiteY46" fmla="*/ 1623526 h 1660427"/>
                <a:gd name="connsiteX47" fmla="*/ 1959429 w 3582955"/>
                <a:gd name="connsiteY47" fmla="*/ 1598644 h 1660427"/>
                <a:gd name="connsiteX48" fmla="*/ 1867677 w 3582955"/>
                <a:gd name="connsiteY48" fmla="*/ 1577407 h 1660427"/>
                <a:gd name="connsiteX49" fmla="*/ 1828030 w 3582955"/>
                <a:gd name="connsiteY49" fmla="*/ 1572631 h 1660427"/>
                <a:gd name="connsiteX50" fmla="*/ 1725382 w 3582955"/>
                <a:gd name="connsiteY50" fmla="*/ 1553593 h 1660427"/>
                <a:gd name="connsiteX51" fmla="*/ 1637518 w 3582955"/>
                <a:gd name="connsiteY51" fmla="*/ 1522491 h 1660427"/>
                <a:gd name="connsiteX52" fmla="*/ 1595524 w 3582955"/>
                <a:gd name="connsiteY52" fmla="*/ 1513884 h 1660427"/>
                <a:gd name="connsiteX53" fmla="*/ 1502989 w 3582955"/>
                <a:gd name="connsiteY53" fmla="*/ 1507286 h 1660427"/>
                <a:gd name="connsiteX54" fmla="*/ 1298489 w 3582955"/>
                <a:gd name="connsiteY54" fmla="*/ 1505653 h 1660427"/>
                <a:gd name="connsiteX55" fmla="*/ 1175644 w 3582955"/>
                <a:gd name="connsiteY55" fmla="*/ 1504395 h 1660427"/>
                <a:gd name="connsiteX56" fmla="*/ 696686 w 3582955"/>
                <a:gd name="connsiteY56" fmla="*/ 1499118 h 1660427"/>
                <a:gd name="connsiteX57" fmla="*/ 360784 w 3582955"/>
                <a:gd name="connsiteY57" fmla="*/ 1492897 h 1660427"/>
                <a:gd name="connsiteX58" fmla="*/ 273698 w 3582955"/>
                <a:gd name="connsiteY58" fmla="*/ 1480457 h 1660427"/>
                <a:gd name="connsiteX59" fmla="*/ 111968 w 3582955"/>
                <a:gd name="connsiteY59" fmla="*/ 1436914 h 1660427"/>
                <a:gd name="connsiteX60" fmla="*/ 80866 w 3582955"/>
                <a:gd name="connsiteY60" fmla="*/ 1418253 h 1660427"/>
                <a:gd name="connsiteX61" fmla="*/ 55984 w 3582955"/>
                <a:gd name="connsiteY61" fmla="*/ 1399591 h 1660427"/>
                <a:gd name="connsiteX62" fmla="*/ 37323 w 3582955"/>
                <a:gd name="connsiteY62" fmla="*/ 1374710 h 1660427"/>
                <a:gd name="connsiteX63" fmla="*/ 12441 w 3582955"/>
                <a:gd name="connsiteY63" fmla="*/ 1331167 h 1660427"/>
                <a:gd name="connsiteX64" fmla="*/ 0 w 3582955"/>
                <a:gd name="connsiteY64" fmla="*/ 1300065 h 1660427"/>
                <a:gd name="connsiteX65" fmla="*/ 6221 w 3582955"/>
                <a:gd name="connsiteY65" fmla="*/ 1144555 h 1660427"/>
                <a:gd name="connsiteX66" fmla="*/ 12441 w 3582955"/>
                <a:gd name="connsiteY66" fmla="*/ 1119673 h 1660427"/>
                <a:gd name="connsiteX67" fmla="*/ 31102 w 3582955"/>
                <a:gd name="connsiteY67" fmla="*/ 1088571 h 1660427"/>
                <a:gd name="connsiteX68" fmla="*/ 68425 w 3582955"/>
                <a:gd name="connsiteY68" fmla="*/ 1026367 h 1660427"/>
                <a:gd name="connsiteX69" fmla="*/ 74645 w 3582955"/>
                <a:gd name="connsiteY69" fmla="*/ 1001485 h 1660427"/>
                <a:gd name="connsiteX70" fmla="*/ 111968 w 3582955"/>
                <a:gd name="connsiteY70" fmla="*/ 957942 h 1660427"/>
                <a:gd name="connsiteX71" fmla="*/ 149290 w 3582955"/>
                <a:gd name="connsiteY71" fmla="*/ 895738 h 1660427"/>
                <a:gd name="connsiteX72" fmla="*/ 161731 w 3582955"/>
                <a:gd name="connsiteY72" fmla="*/ 852195 h 1660427"/>
                <a:gd name="connsiteX73" fmla="*/ 174172 w 3582955"/>
                <a:gd name="connsiteY73" fmla="*/ 827314 h 1660427"/>
                <a:gd name="connsiteX74" fmla="*/ 192833 w 3582955"/>
                <a:gd name="connsiteY74" fmla="*/ 814873 h 1660427"/>
                <a:gd name="connsiteX75" fmla="*/ 216152 w 3582955"/>
                <a:gd name="connsiteY75" fmla="*/ 738217 h 1660427"/>
                <a:gd name="connsiteX76" fmla="*/ 234038 w 3582955"/>
                <a:gd name="connsiteY76" fmla="*/ 709126 h 1660427"/>
                <a:gd name="connsiteX77" fmla="*/ 239480 w 3582955"/>
                <a:gd name="connsiteY77" fmla="*/ 678401 h 1660427"/>
                <a:gd name="connsiteX78" fmla="*/ 279919 w 3582955"/>
                <a:gd name="connsiteY78" fmla="*/ 541175 h 1660427"/>
                <a:gd name="connsiteX79" fmla="*/ 292359 w 3582955"/>
                <a:gd name="connsiteY79" fmla="*/ 510073 h 1660427"/>
                <a:gd name="connsiteX80" fmla="*/ 317241 w 3582955"/>
                <a:gd name="connsiteY80" fmla="*/ 491412 h 1660427"/>
                <a:gd name="connsiteX81" fmla="*/ 329682 w 3582955"/>
                <a:gd name="connsiteY81" fmla="*/ 472751 h 1660427"/>
                <a:gd name="connsiteX82" fmla="*/ 367004 w 3582955"/>
                <a:gd name="connsiteY82" fmla="*/ 441648 h 1660427"/>
                <a:gd name="connsiteX83" fmla="*/ 391886 w 3582955"/>
                <a:gd name="connsiteY83" fmla="*/ 429208 h 1660427"/>
                <a:gd name="connsiteX84" fmla="*/ 421424 w 3582955"/>
                <a:gd name="connsiteY84" fmla="*/ 388808 h 1660427"/>
                <a:gd name="connsiteX85" fmla="*/ 457974 w 3582955"/>
                <a:gd name="connsiteY85" fmla="*/ 364491 h 1660427"/>
                <a:gd name="connsiteX86" fmla="*/ 460302 w 3582955"/>
                <a:gd name="connsiteY86" fmla="*/ 333765 h 1660427"/>
                <a:gd name="connsiteX87" fmla="*/ 492962 w 3582955"/>
                <a:gd name="connsiteY87" fmla="*/ 339420 h 1660427"/>
                <a:gd name="connsiteX88" fmla="*/ 525619 w 3582955"/>
                <a:gd name="connsiteY88" fmla="*/ 315607 h 1660427"/>
                <a:gd name="connsiteX89" fmla="*/ 552837 w 3582955"/>
                <a:gd name="connsiteY89" fmla="*/ 288903 h 1660427"/>
                <a:gd name="connsiteX90" fmla="*/ 584719 w 3582955"/>
                <a:gd name="connsiteY90" fmla="*/ 273697 h 1660427"/>
                <a:gd name="connsiteX91" fmla="*/ 597159 w 3582955"/>
                <a:gd name="connsiteY91" fmla="*/ 255036 h 1660427"/>
                <a:gd name="connsiteX92" fmla="*/ 622041 w 3582955"/>
                <a:gd name="connsiteY92" fmla="*/ 236375 h 1660427"/>
                <a:gd name="connsiteX93" fmla="*/ 659364 w 3582955"/>
                <a:gd name="connsiteY93" fmla="*/ 223934 h 1660427"/>
                <a:gd name="connsiteX94" fmla="*/ 684245 w 3582955"/>
                <a:gd name="connsiteY94" fmla="*/ 205273 h 1660427"/>
                <a:gd name="connsiteX0" fmla="*/ 684245 w 3582955"/>
                <a:gd name="connsiteY0" fmla="*/ 205273 h 1663695"/>
                <a:gd name="connsiteX1" fmla="*/ 721568 w 3582955"/>
                <a:gd name="connsiteY1" fmla="*/ 186612 h 1663695"/>
                <a:gd name="connsiteX2" fmla="*/ 864637 w 3582955"/>
                <a:gd name="connsiteY2" fmla="*/ 143069 h 1663695"/>
                <a:gd name="connsiteX3" fmla="*/ 951723 w 3582955"/>
                <a:gd name="connsiteY3" fmla="*/ 111967 h 1663695"/>
                <a:gd name="connsiteX4" fmla="*/ 1057470 w 3582955"/>
                <a:gd name="connsiteY4" fmla="*/ 87085 h 1663695"/>
                <a:gd name="connsiteX5" fmla="*/ 1262743 w 3582955"/>
                <a:gd name="connsiteY5" fmla="*/ 24881 h 1663695"/>
                <a:gd name="connsiteX6" fmla="*/ 1368490 w 3582955"/>
                <a:gd name="connsiteY6" fmla="*/ 12440 h 1663695"/>
                <a:gd name="connsiteX7" fmla="*/ 1449355 w 3582955"/>
                <a:gd name="connsiteY7" fmla="*/ 0 h 1663695"/>
                <a:gd name="connsiteX8" fmla="*/ 1685731 w 3582955"/>
                <a:gd name="connsiteY8" fmla="*/ 6220 h 1663695"/>
                <a:gd name="connsiteX9" fmla="*/ 1797698 w 3582955"/>
                <a:gd name="connsiteY9" fmla="*/ 37322 h 1663695"/>
                <a:gd name="connsiteX10" fmla="*/ 1915886 w 3582955"/>
                <a:gd name="connsiteY10" fmla="*/ 122585 h 1663695"/>
                <a:gd name="connsiteX11" fmla="*/ 1959434 w 3582955"/>
                <a:gd name="connsiteY11" fmla="*/ 139613 h 1663695"/>
                <a:gd name="connsiteX12" fmla="*/ 1985090 w 3582955"/>
                <a:gd name="connsiteY12" fmla="*/ 155384 h 1663695"/>
                <a:gd name="connsiteX13" fmla="*/ 2037191 w 3582955"/>
                <a:gd name="connsiteY13" fmla="*/ 174046 h 1663695"/>
                <a:gd name="connsiteX14" fmla="*/ 2158504 w 3582955"/>
                <a:gd name="connsiteY14" fmla="*/ 191074 h 1663695"/>
                <a:gd name="connsiteX15" fmla="*/ 2346692 w 3582955"/>
                <a:gd name="connsiteY15" fmla="*/ 223431 h 1663695"/>
                <a:gd name="connsiteX16" fmla="*/ 2637463 w 3582955"/>
                <a:gd name="connsiteY16" fmla="*/ 243349 h 1663695"/>
                <a:gd name="connsiteX17" fmla="*/ 2898710 w 3582955"/>
                <a:gd name="connsiteY17" fmla="*/ 242595 h 1663695"/>
                <a:gd name="connsiteX18" fmla="*/ 3147527 w 3582955"/>
                <a:gd name="connsiteY18" fmla="*/ 230155 h 1663695"/>
                <a:gd name="connsiteX19" fmla="*/ 3489649 w 3582955"/>
                <a:gd name="connsiteY19" fmla="*/ 248816 h 1663695"/>
                <a:gd name="connsiteX20" fmla="*/ 3558074 w 3582955"/>
                <a:gd name="connsiteY20" fmla="*/ 292359 h 1663695"/>
                <a:gd name="connsiteX21" fmla="*/ 3564294 w 3582955"/>
                <a:gd name="connsiteY21" fmla="*/ 311020 h 1663695"/>
                <a:gd name="connsiteX22" fmla="*/ 3576735 w 3582955"/>
                <a:gd name="connsiteY22" fmla="*/ 342122 h 1663695"/>
                <a:gd name="connsiteX23" fmla="*/ 3582955 w 3582955"/>
                <a:gd name="connsiteY23" fmla="*/ 379444 h 1663695"/>
                <a:gd name="connsiteX24" fmla="*/ 3570515 w 3582955"/>
                <a:gd name="connsiteY24" fmla="*/ 516293 h 1663695"/>
                <a:gd name="connsiteX25" fmla="*/ 3564294 w 3582955"/>
                <a:gd name="connsiteY25" fmla="*/ 547395 h 1663695"/>
                <a:gd name="connsiteX26" fmla="*/ 3539412 w 3582955"/>
                <a:gd name="connsiteY26" fmla="*/ 584718 h 1663695"/>
                <a:gd name="connsiteX27" fmla="*/ 3533192 w 3582955"/>
                <a:gd name="connsiteY27" fmla="*/ 622040 h 1663695"/>
                <a:gd name="connsiteX28" fmla="*/ 3520751 w 3582955"/>
                <a:gd name="connsiteY28" fmla="*/ 653142 h 1663695"/>
                <a:gd name="connsiteX29" fmla="*/ 3514531 w 3582955"/>
                <a:gd name="connsiteY29" fmla="*/ 678024 h 1663695"/>
                <a:gd name="connsiteX30" fmla="*/ 3508310 w 3582955"/>
                <a:gd name="connsiteY30" fmla="*/ 746448 h 1663695"/>
                <a:gd name="connsiteX31" fmla="*/ 3458547 w 3582955"/>
                <a:gd name="connsiteY31" fmla="*/ 821093 h 1663695"/>
                <a:gd name="connsiteX32" fmla="*/ 3427445 w 3582955"/>
                <a:gd name="connsiteY32" fmla="*/ 895738 h 1663695"/>
                <a:gd name="connsiteX33" fmla="*/ 3278155 w 3582955"/>
                <a:gd name="connsiteY33" fmla="*/ 1125893 h 1663695"/>
                <a:gd name="connsiteX34" fmla="*/ 3191070 w 3582955"/>
                <a:gd name="connsiteY34" fmla="*/ 1262742 h 1663695"/>
                <a:gd name="connsiteX35" fmla="*/ 2917377 w 3582955"/>
                <a:gd name="connsiteY35" fmla="*/ 1489757 h 1663695"/>
                <a:gd name="connsiteX36" fmla="*/ 2813196 w 3582955"/>
                <a:gd name="connsiteY36" fmla="*/ 1578917 h 1663695"/>
                <a:gd name="connsiteX37" fmla="*/ 2761880 w 3582955"/>
                <a:gd name="connsiteY37" fmla="*/ 1595944 h 1663695"/>
                <a:gd name="connsiteX38" fmla="*/ 2670903 w 3582955"/>
                <a:gd name="connsiteY38" fmla="*/ 1606564 h 1663695"/>
                <a:gd name="connsiteX39" fmla="*/ 2588475 w 3582955"/>
                <a:gd name="connsiteY39" fmla="*/ 1616428 h 1663695"/>
                <a:gd name="connsiteX40" fmla="*/ 2518487 w 3582955"/>
                <a:gd name="connsiteY40" fmla="*/ 1613288 h 1663695"/>
                <a:gd name="connsiteX41" fmla="*/ 2476493 w 3582955"/>
                <a:gd name="connsiteY41" fmla="*/ 1633015 h 1663695"/>
                <a:gd name="connsiteX42" fmla="*/ 2386288 w 3582955"/>
                <a:gd name="connsiteY42" fmla="*/ 1654001 h 1663695"/>
                <a:gd name="connsiteX43" fmla="*/ 2316298 w 3582955"/>
                <a:gd name="connsiteY43" fmla="*/ 1659466 h 1663695"/>
                <a:gd name="connsiteX44" fmla="*/ 2255662 w 3582955"/>
                <a:gd name="connsiteY44" fmla="*/ 1659969 h 1663695"/>
                <a:gd name="connsiteX45" fmla="*/ 2152262 w 3582955"/>
                <a:gd name="connsiteY45" fmla="*/ 1610395 h 1663695"/>
                <a:gd name="connsiteX46" fmla="*/ 2065176 w 3582955"/>
                <a:gd name="connsiteY46" fmla="*/ 1623526 h 1663695"/>
                <a:gd name="connsiteX47" fmla="*/ 1959429 w 3582955"/>
                <a:gd name="connsiteY47" fmla="*/ 1598644 h 1663695"/>
                <a:gd name="connsiteX48" fmla="*/ 1867677 w 3582955"/>
                <a:gd name="connsiteY48" fmla="*/ 1577407 h 1663695"/>
                <a:gd name="connsiteX49" fmla="*/ 1828030 w 3582955"/>
                <a:gd name="connsiteY49" fmla="*/ 1572631 h 1663695"/>
                <a:gd name="connsiteX50" fmla="*/ 1725382 w 3582955"/>
                <a:gd name="connsiteY50" fmla="*/ 1553593 h 1663695"/>
                <a:gd name="connsiteX51" fmla="*/ 1637518 w 3582955"/>
                <a:gd name="connsiteY51" fmla="*/ 1522491 h 1663695"/>
                <a:gd name="connsiteX52" fmla="*/ 1595524 w 3582955"/>
                <a:gd name="connsiteY52" fmla="*/ 1513884 h 1663695"/>
                <a:gd name="connsiteX53" fmla="*/ 1502989 w 3582955"/>
                <a:gd name="connsiteY53" fmla="*/ 1507286 h 1663695"/>
                <a:gd name="connsiteX54" fmla="*/ 1298489 w 3582955"/>
                <a:gd name="connsiteY54" fmla="*/ 1505653 h 1663695"/>
                <a:gd name="connsiteX55" fmla="*/ 1175644 w 3582955"/>
                <a:gd name="connsiteY55" fmla="*/ 1504395 h 1663695"/>
                <a:gd name="connsiteX56" fmla="*/ 696686 w 3582955"/>
                <a:gd name="connsiteY56" fmla="*/ 1499118 h 1663695"/>
                <a:gd name="connsiteX57" fmla="*/ 360784 w 3582955"/>
                <a:gd name="connsiteY57" fmla="*/ 1492897 h 1663695"/>
                <a:gd name="connsiteX58" fmla="*/ 273698 w 3582955"/>
                <a:gd name="connsiteY58" fmla="*/ 1480457 h 1663695"/>
                <a:gd name="connsiteX59" fmla="*/ 111968 w 3582955"/>
                <a:gd name="connsiteY59" fmla="*/ 1436914 h 1663695"/>
                <a:gd name="connsiteX60" fmla="*/ 80866 w 3582955"/>
                <a:gd name="connsiteY60" fmla="*/ 1418253 h 1663695"/>
                <a:gd name="connsiteX61" fmla="*/ 55984 w 3582955"/>
                <a:gd name="connsiteY61" fmla="*/ 1399591 h 1663695"/>
                <a:gd name="connsiteX62" fmla="*/ 37323 w 3582955"/>
                <a:gd name="connsiteY62" fmla="*/ 1374710 h 1663695"/>
                <a:gd name="connsiteX63" fmla="*/ 12441 w 3582955"/>
                <a:gd name="connsiteY63" fmla="*/ 1331167 h 1663695"/>
                <a:gd name="connsiteX64" fmla="*/ 0 w 3582955"/>
                <a:gd name="connsiteY64" fmla="*/ 1300065 h 1663695"/>
                <a:gd name="connsiteX65" fmla="*/ 6221 w 3582955"/>
                <a:gd name="connsiteY65" fmla="*/ 1144555 h 1663695"/>
                <a:gd name="connsiteX66" fmla="*/ 12441 w 3582955"/>
                <a:gd name="connsiteY66" fmla="*/ 1119673 h 1663695"/>
                <a:gd name="connsiteX67" fmla="*/ 31102 w 3582955"/>
                <a:gd name="connsiteY67" fmla="*/ 1088571 h 1663695"/>
                <a:gd name="connsiteX68" fmla="*/ 68425 w 3582955"/>
                <a:gd name="connsiteY68" fmla="*/ 1026367 h 1663695"/>
                <a:gd name="connsiteX69" fmla="*/ 74645 w 3582955"/>
                <a:gd name="connsiteY69" fmla="*/ 1001485 h 1663695"/>
                <a:gd name="connsiteX70" fmla="*/ 111968 w 3582955"/>
                <a:gd name="connsiteY70" fmla="*/ 957942 h 1663695"/>
                <a:gd name="connsiteX71" fmla="*/ 149290 w 3582955"/>
                <a:gd name="connsiteY71" fmla="*/ 895738 h 1663695"/>
                <a:gd name="connsiteX72" fmla="*/ 161731 w 3582955"/>
                <a:gd name="connsiteY72" fmla="*/ 852195 h 1663695"/>
                <a:gd name="connsiteX73" fmla="*/ 174172 w 3582955"/>
                <a:gd name="connsiteY73" fmla="*/ 827314 h 1663695"/>
                <a:gd name="connsiteX74" fmla="*/ 192833 w 3582955"/>
                <a:gd name="connsiteY74" fmla="*/ 814873 h 1663695"/>
                <a:gd name="connsiteX75" fmla="*/ 216152 w 3582955"/>
                <a:gd name="connsiteY75" fmla="*/ 738217 h 1663695"/>
                <a:gd name="connsiteX76" fmla="*/ 234038 w 3582955"/>
                <a:gd name="connsiteY76" fmla="*/ 709126 h 1663695"/>
                <a:gd name="connsiteX77" fmla="*/ 239480 w 3582955"/>
                <a:gd name="connsiteY77" fmla="*/ 678401 h 1663695"/>
                <a:gd name="connsiteX78" fmla="*/ 279919 w 3582955"/>
                <a:gd name="connsiteY78" fmla="*/ 541175 h 1663695"/>
                <a:gd name="connsiteX79" fmla="*/ 292359 w 3582955"/>
                <a:gd name="connsiteY79" fmla="*/ 510073 h 1663695"/>
                <a:gd name="connsiteX80" fmla="*/ 317241 w 3582955"/>
                <a:gd name="connsiteY80" fmla="*/ 491412 h 1663695"/>
                <a:gd name="connsiteX81" fmla="*/ 329682 w 3582955"/>
                <a:gd name="connsiteY81" fmla="*/ 472751 h 1663695"/>
                <a:gd name="connsiteX82" fmla="*/ 367004 w 3582955"/>
                <a:gd name="connsiteY82" fmla="*/ 441648 h 1663695"/>
                <a:gd name="connsiteX83" fmla="*/ 391886 w 3582955"/>
                <a:gd name="connsiteY83" fmla="*/ 429208 h 1663695"/>
                <a:gd name="connsiteX84" fmla="*/ 421424 w 3582955"/>
                <a:gd name="connsiteY84" fmla="*/ 388808 h 1663695"/>
                <a:gd name="connsiteX85" fmla="*/ 457974 w 3582955"/>
                <a:gd name="connsiteY85" fmla="*/ 364491 h 1663695"/>
                <a:gd name="connsiteX86" fmla="*/ 460302 w 3582955"/>
                <a:gd name="connsiteY86" fmla="*/ 333765 h 1663695"/>
                <a:gd name="connsiteX87" fmla="*/ 492962 w 3582955"/>
                <a:gd name="connsiteY87" fmla="*/ 339420 h 1663695"/>
                <a:gd name="connsiteX88" fmla="*/ 525619 w 3582955"/>
                <a:gd name="connsiteY88" fmla="*/ 315607 h 1663695"/>
                <a:gd name="connsiteX89" fmla="*/ 552837 w 3582955"/>
                <a:gd name="connsiteY89" fmla="*/ 288903 h 1663695"/>
                <a:gd name="connsiteX90" fmla="*/ 584719 w 3582955"/>
                <a:gd name="connsiteY90" fmla="*/ 273697 h 1663695"/>
                <a:gd name="connsiteX91" fmla="*/ 597159 w 3582955"/>
                <a:gd name="connsiteY91" fmla="*/ 255036 h 1663695"/>
                <a:gd name="connsiteX92" fmla="*/ 622041 w 3582955"/>
                <a:gd name="connsiteY92" fmla="*/ 236375 h 1663695"/>
                <a:gd name="connsiteX93" fmla="*/ 659364 w 3582955"/>
                <a:gd name="connsiteY93" fmla="*/ 223934 h 1663695"/>
                <a:gd name="connsiteX94" fmla="*/ 684245 w 3582955"/>
                <a:gd name="connsiteY94" fmla="*/ 205273 h 1663695"/>
                <a:gd name="connsiteX0" fmla="*/ 684245 w 3582955"/>
                <a:gd name="connsiteY0" fmla="*/ 205273 h 1662236"/>
                <a:gd name="connsiteX1" fmla="*/ 721568 w 3582955"/>
                <a:gd name="connsiteY1" fmla="*/ 186612 h 1662236"/>
                <a:gd name="connsiteX2" fmla="*/ 864637 w 3582955"/>
                <a:gd name="connsiteY2" fmla="*/ 143069 h 1662236"/>
                <a:gd name="connsiteX3" fmla="*/ 951723 w 3582955"/>
                <a:gd name="connsiteY3" fmla="*/ 111967 h 1662236"/>
                <a:gd name="connsiteX4" fmla="*/ 1057470 w 3582955"/>
                <a:gd name="connsiteY4" fmla="*/ 87085 h 1662236"/>
                <a:gd name="connsiteX5" fmla="*/ 1262743 w 3582955"/>
                <a:gd name="connsiteY5" fmla="*/ 24881 h 1662236"/>
                <a:gd name="connsiteX6" fmla="*/ 1368490 w 3582955"/>
                <a:gd name="connsiteY6" fmla="*/ 12440 h 1662236"/>
                <a:gd name="connsiteX7" fmla="*/ 1449355 w 3582955"/>
                <a:gd name="connsiteY7" fmla="*/ 0 h 1662236"/>
                <a:gd name="connsiteX8" fmla="*/ 1685731 w 3582955"/>
                <a:gd name="connsiteY8" fmla="*/ 6220 h 1662236"/>
                <a:gd name="connsiteX9" fmla="*/ 1797698 w 3582955"/>
                <a:gd name="connsiteY9" fmla="*/ 37322 h 1662236"/>
                <a:gd name="connsiteX10" fmla="*/ 1915886 w 3582955"/>
                <a:gd name="connsiteY10" fmla="*/ 122585 h 1662236"/>
                <a:gd name="connsiteX11" fmla="*/ 1959434 w 3582955"/>
                <a:gd name="connsiteY11" fmla="*/ 139613 h 1662236"/>
                <a:gd name="connsiteX12" fmla="*/ 1985090 w 3582955"/>
                <a:gd name="connsiteY12" fmla="*/ 155384 h 1662236"/>
                <a:gd name="connsiteX13" fmla="*/ 2037191 w 3582955"/>
                <a:gd name="connsiteY13" fmla="*/ 174046 h 1662236"/>
                <a:gd name="connsiteX14" fmla="*/ 2158504 w 3582955"/>
                <a:gd name="connsiteY14" fmla="*/ 191074 h 1662236"/>
                <a:gd name="connsiteX15" fmla="*/ 2346692 w 3582955"/>
                <a:gd name="connsiteY15" fmla="*/ 223431 h 1662236"/>
                <a:gd name="connsiteX16" fmla="*/ 2637463 w 3582955"/>
                <a:gd name="connsiteY16" fmla="*/ 243349 h 1662236"/>
                <a:gd name="connsiteX17" fmla="*/ 2898710 w 3582955"/>
                <a:gd name="connsiteY17" fmla="*/ 242595 h 1662236"/>
                <a:gd name="connsiteX18" fmla="*/ 3147527 w 3582955"/>
                <a:gd name="connsiteY18" fmla="*/ 230155 h 1662236"/>
                <a:gd name="connsiteX19" fmla="*/ 3489649 w 3582955"/>
                <a:gd name="connsiteY19" fmla="*/ 248816 h 1662236"/>
                <a:gd name="connsiteX20" fmla="*/ 3558074 w 3582955"/>
                <a:gd name="connsiteY20" fmla="*/ 292359 h 1662236"/>
                <a:gd name="connsiteX21" fmla="*/ 3564294 w 3582955"/>
                <a:gd name="connsiteY21" fmla="*/ 311020 h 1662236"/>
                <a:gd name="connsiteX22" fmla="*/ 3576735 w 3582955"/>
                <a:gd name="connsiteY22" fmla="*/ 342122 h 1662236"/>
                <a:gd name="connsiteX23" fmla="*/ 3582955 w 3582955"/>
                <a:gd name="connsiteY23" fmla="*/ 379444 h 1662236"/>
                <a:gd name="connsiteX24" fmla="*/ 3570515 w 3582955"/>
                <a:gd name="connsiteY24" fmla="*/ 516293 h 1662236"/>
                <a:gd name="connsiteX25" fmla="*/ 3564294 w 3582955"/>
                <a:gd name="connsiteY25" fmla="*/ 547395 h 1662236"/>
                <a:gd name="connsiteX26" fmla="*/ 3539412 w 3582955"/>
                <a:gd name="connsiteY26" fmla="*/ 584718 h 1662236"/>
                <a:gd name="connsiteX27" fmla="*/ 3533192 w 3582955"/>
                <a:gd name="connsiteY27" fmla="*/ 622040 h 1662236"/>
                <a:gd name="connsiteX28" fmla="*/ 3520751 w 3582955"/>
                <a:gd name="connsiteY28" fmla="*/ 653142 h 1662236"/>
                <a:gd name="connsiteX29" fmla="*/ 3514531 w 3582955"/>
                <a:gd name="connsiteY29" fmla="*/ 678024 h 1662236"/>
                <a:gd name="connsiteX30" fmla="*/ 3508310 w 3582955"/>
                <a:gd name="connsiteY30" fmla="*/ 746448 h 1662236"/>
                <a:gd name="connsiteX31" fmla="*/ 3458547 w 3582955"/>
                <a:gd name="connsiteY31" fmla="*/ 821093 h 1662236"/>
                <a:gd name="connsiteX32" fmla="*/ 3427445 w 3582955"/>
                <a:gd name="connsiteY32" fmla="*/ 895738 h 1662236"/>
                <a:gd name="connsiteX33" fmla="*/ 3278155 w 3582955"/>
                <a:gd name="connsiteY33" fmla="*/ 1125893 h 1662236"/>
                <a:gd name="connsiteX34" fmla="*/ 3191070 w 3582955"/>
                <a:gd name="connsiteY34" fmla="*/ 1262742 h 1662236"/>
                <a:gd name="connsiteX35" fmla="*/ 2917377 w 3582955"/>
                <a:gd name="connsiteY35" fmla="*/ 1489757 h 1662236"/>
                <a:gd name="connsiteX36" fmla="*/ 2813196 w 3582955"/>
                <a:gd name="connsiteY36" fmla="*/ 1578917 h 1662236"/>
                <a:gd name="connsiteX37" fmla="*/ 2761880 w 3582955"/>
                <a:gd name="connsiteY37" fmla="*/ 1595944 h 1662236"/>
                <a:gd name="connsiteX38" fmla="*/ 2670903 w 3582955"/>
                <a:gd name="connsiteY38" fmla="*/ 1606564 h 1662236"/>
                <a:gd name="connsiteX39" fmla="*/ 2588475 w 3582955"/>
                <a:gd name="connsiteY39" fmla="*/ 1616428 h 1662236"/>
                <a:gd name="connsiteX40" fmla="*/ 2518487 w 3582955"/>
                <a:gd name="connsiteY40" fmla="*/ 1613288 h 1662236"/>
                <a:gd name="connsiteX41" fmla="*/ 2476493 w 3582955"/>
                <a:gd name="connsiteY41" fmla="*/ 1633015 h 1662236"/>
                <a:gd name="connsiteX42" fmla="*/ 2386288 w 3582955"/>
                <a:gd name="connsiteY42" fmla="*/ 1654001 h 1662236"/>
                <a:gd name="connsiteX43" fmla="*/ 2316298 w 3582955"/>
                <a:gd name="connsiteY43" fmla="*/ 1659466 h 1662236"/>
                <a:gd name="connsiteX44" fmla="*/ 2253329 w 3582955"/>
                <a:gd name="connsiteY44" fmla="*/ 1611714 h 1662236"/>
                <a:gd name="connsiteX45" fmla="*/ 2152262 w 3582955"/>
                <a:gd name="connsiteY45" fmla="*/ 1610395 h 1662236"/>
                <a:gd name="connsiteX46" fmla="*/ 2065176 w 3582955"/>
                <a:gd name="connsiteY46" fmla="*/ 1623526 h 1662236"/>
                <a:gd name="connsiteX47" fmla="*/ 1959429 w 3582955"/>
                <a:gd name="connsiteY47" fmla="*/ 1598644 h 1662236"/>
                <a:gd name="connsiteX48" fmla="*/ 1867677 w 3582955"/>
                <a:gd name="connsiteY48" fmla="*/ 1577407 h 1662236"/>
                <a:gd name="connsiteX49" fmla="*/ 1828030 w 3582955"/>
                <a:gd name="connsiteY49" fmla="*/ 1572631 h 1662236"/>
                <a:gd name="connsiteX50" fmla="*/ 1725382 w 3582955"/>
                <a:gd name="connsiteY50" fmla="*/ 1553593 h 1662236"/>
                <a:gd name="connsiteX51" fmla="*/ 1637518 w 3582955"/>
                <a:gd name="connsiteY51" fmla="*/ 1522491 h 1662236"/>
                <a:gd name="connsiteX52" fmla="*/ 1595524 w 3582955"/>
                <a:gd name="connsiteY52" fmla="*/ 1513884 h 1662236"/>
                <a:gd name="connsiteX53" fmla="*/ 1502989 w 3582955"/>
                <a:gd name="connsiteY53" fmla="*/ 1507286 h 1662236"/>
                <a:gd name="connsiteX54" fmla="*/ 1298489 w 3582955"/>
                <a:gd name="connsiteY54" fmla="*/ 1505653 h 1662236"/>
                <a:gd name="connsiteX55" fmla="*/ 1175644 w 3582955"/>
                <a:gd name="connsiteY55" fmla="*/ 1504395 h 1662236"/>
                <a:gd name="connsiteX56" fmla="*/ 696686 w 3582955"/>
                <a:gd name="connsiteY56" fmla="*/ 1499118 h 1662236"/>
                <a:gd name="connsiteX57" fmla="*/ 360784 w 3582955"/>
                <a:gd name="connsiteY57" fmla="*/ 1492897 h 1662236"/>
                <a:gd name="connsiteX58" fmla="*/ 273698 w 3582955"/>
                <a:gd name="connsiteY58" fmla="*/ 1480457 h 1662236"/>
                <a:gd name="connsiteX59" fmla="*/ 111968 w 3582955"/>
                <a:gd name="connsiteY59" fmla="*/ 1436914 h 1662236"/>
                <a:gd name="connsiteX60" fmla="*/ 80866 w 3582955"/>
                <a:gd name="connsiteY60" fmla="*/ 1418253 h 1662236"/>
                <a:gd name="connsiteX61" fmla="*/ 55984 w 3582955"/>
                <a:gd name="connsiteY61" fmla="*/ 1399591 h 1662236"/>
                <a:gd name="connsiteX62" fmla="*/ 37323 w 3582955"/>
                <a:gd name="connsiteY62" fmla="*/ 1374710 h 1662236"/>
                <a:gd name="connsiteX63" fmla="*/ 12441 w 3582955"/>
                <a:gd name="connsiteY63" fmla="*/ 1331167 h 1662236"/>
                <a:gd name="connsiteX64" fmla="*/ 0 w 3582955"/>
                <a:gd name="connsiteY64" fmla="*/ 1300065 h 1662236"/>
                <a:gd name="connsiteX65" fmla="*/ 6221 w 3582955"/>
                <a:gd name="connsiteY65" fmla="*/ 1144555 h 1662236"/>
                <a:gd name="connsiteX66" fmla="*/ 12441 w 3582955"/>
                <a:gd name="connsiteY66" fmla="*/ 1119673 h 1662236"/>
                <a:gd name="connsiteX67" fmla="*/ 31102 w 3582955"/>
                <a:gd name="connsiteY67" fmla="*/ 1088571 h 1662236"/>
                <a:gd name="connsiteX68" fmla="*/ 68425 w 3582955"/>
                <a:gd name="connsiteY68" fmla="*/ 1026367 h 1662236"/>
                <a:gd name="connsiteX69" fmla="*/ 74645 w 3582955"/>
                <a:gd name="connsiteY69" fmla="*/ 1001485 h 1662236"/>
                <a:gd name="connsiteX70" fmla="*/ 111968 w 3582955"/>
                <a:gd name="connsiteY70" fmla="*/ 957942 h 1662236"/>
                <a:gd name="connsiteX71" fmla="*/ 149290 w 3582955"/>
                <a:gd name="connsiteY71" fmla="*/ 895738 h 1662236"/>
                <a:gd name="connsiteX72" fmla="*/ 161731 w 3582955"/>
                <a:gd name="connsiteY72" fmla="*/ 852195 h 1662236"/>
                <a:gd name="connsiteX73" fmla="*/ 174172 w 3582955"/>
                <a:gd name="connsiteY73" fmla="*/ 827314 h 1662236"/>
                <a:gd name="connsiteX74" fmla="*/ 192833 w 3582955"/>
                <a:gd name="connsiteY74" fmla="*/ 814873 h 1662236"/>
                <a:gd name="connsiteX75" fmla="*/ 216152 w 3582955"/>
                <a:gd name="connsiteY75" fmla="*/ 738217 h 1662236"/>
                <a:gd name="connsiteX76" fmla="*/ 234038 w 3582955"/>
                <a:gd name="connsiteY76" fmla="*/ 709126 h 1662236"/>
                <a:gd name="connsiteX77" fmla="*/ 239480 w 3582955"/>
                <a:gd name="connsiteY77" fmla="*/ 678401 h 1662236"/>
                <a:gd name="connsiteX78" fmla="*/ 279919 w 3582955"/>
                <a:gd name="connsiteY78" fmla="*/ 541175 h 1662236"/>
                <a:gd name="connsiteX79" fmla="*/ 292359 w 3582955"/>
                <a:gd name="connsiteY79" fmla="*/ 510073 h 1662236"/>
                <a:gd name="connsiteX80" fmla="*/ 317241 w 3582955"/>
                <a:gd name="connsiteY80" fmla="*/ 491412 h 1662236"/>
                <a:gd name="connsiteX81" fmla="*/ 329682 w 3582955"/>
                <a:gd name="connsiteY81" fmla="*/ 472751 h 1662236"/>
                <a:gd name="connsiteX82" fmla="*/ 367004 w 3582955"/>
                <a:gd name="connsiteY82" fmla="*/ 441648 h 1662236"/>
                <a:gd name="connsiteX83" fmla="*/ 391886 w 3582955"/>
                <a:gd name="connsiteY83" fmla="*/ 429208 h 1662236"/>
                <a:gd name="connsiteX84" fmla="*/ 421424 w 3582955"/>
                <a:gd name="connsiteY84" fmla="*/ 388808 h 1662236"/>
                <a:gd name="connsiteX85" fmla="*/ 457974 w 3582955"/>
                <a:gd name="connsiteY85" fmla="*/ 364491 h 1662236"/>
                <a:gd name="connsiteX86" fmla="*/ 460302 w 3582955"/>
                <a:gd name="connsiteY86" fmla="*/ 333765 h 1662236"/>
                <a:gd name="connsiteX87" fmla="*/ 492962 w 3582955"/>
                <a:gd name="connsiteY87" fmla="*/ 339420 h 1662236"/>
                <a:gd name="connsiteX88" fmla="*/ 525619 w 3582955"/>
                <a:gd name="connsiteY88" fmla="*/ 315607 h 1662236"/>
                <a:gd name="connsiteX89" fmla="*/ 552837 w 3582955"/>
                <a:gd name="connsiteY89" fmla="*/ 288903 h 1662236"/>
                <a:gd name="connsiteX90" fmla="*/ 584719 w 3582955"/>
                <a:gd name="connsiteY90" fmla="*/ 273697 h 1662236"/>
                <a:gd name="connsiteX91" fmla="*/ 597159 w 3582955"/>
                <a:gd name="connsiteY91" fmla="*/ 255036 h 1662236"/>
                <a:gd name="connsiteX92" fmla="*/ 622041 w 3582955"/>
                <a:gd name="connsiteY92" fmla="*/ 236375 h 1662236"/>
                <a:gd name="connsiteX93" fmla="*/ 659364 w 3582955"/>
                <a:gd name="connsiteY93" fmla="*/ 223934 h 1662236"/>
                <a:gd name="connsiteX94" fmla="*/ 684245 w 3582955"/>
                <a:gd name="connsiteY94" fmla="*/ 205273 h 1662236"/>
                <a:gd name="connsiteX0" fmla="*/ 684245 w 3582955"/>
                <a:gd name="connsiteY0" fmla="*/ 205273 h 1654561"/>
                <a:gd name="connsiteX1" fmla="*/ 721568 w 3582955"/>
                <a:gd name="connsiteY1" fmla="*/ 186612 h 1654561"/>
                <a:gd name="connsiteX2" fmla="*/ 864637 w 3582955"/>
                <a:gd name="connsiteY2" fmla="*/ 143069 h 1654561"/>
                <a:gd name="connsiteX3" fmla="*/ 951723 w 3582955"/>
                <a:gd name="connsiteY3" fmla="*/ 111967 h 1654561"/>
                <a:gd name="connsiteX4" fmla="*/ 1057470 w 3582955"/>
                <a:gd name="connsiteY4" fmla="*/ 87085 h 1654561"/>
                <a:gd name="connsiteX5" fmla="*/ 1262743 w 3582955"/>
                <a:gd name="connsiteY5" fmla="*/ 24881 h 1654561"/>
                <a:gd name="connsiteX6" fmla="*/ 1368490 w 3582955"/>
                <a:gd name="connsiteY6" fmla="*/ 12440 h 1654561"/>
                <a:gd name="connsiteX7" fmla="*/ 1449355 w 3582955"/>
                <a:gd name="connsiteY7" fmla="*/ 0 h 1654561"/>
                <a:gd name="connsiteX8" fmla="*/ 1685731 w 3582955"/>
                <a:gd name="connsiteY8" fmla="*/ 6220 h 1654561"/>
                <a:gd name="connsiteX9" fmla="*/ 1797698 w 3582955"/>
                <a:gd name="connsiteY9" fmla="*/ 37322 h 1654561"/>
                <a:gd name="connsiteX10" fmla="*/ 1915886 w 3582955"/>
                <a:gd name="connsiteY10" fmla="*/ 122585 h 1654561"/>
                <a:gd name="connsiteX11" fmla="*/ 1959434 w 3582955"/>
                <a:gd name="connsiteY11" fmla="*/ 139613 h 1654561"/>
                <a:gd name="connsiteX12" fmla="*/ 1985090 w 3582955"/>
                <a:gd name="connsiteY12" fmla="*/ 155384 h 1654561"/>
                <a:gd name="connsiteX13" fmla="*/ 2037191 w 3582955"/>
                <a:gd name="connsiteY13" fmla="*/ 174046 h 1654561"/>
                <a:gd name="connsiteX14" fmla="*/ 2158504 w 3582955"/>
                <a:gd name="connsiteY14" fmla="*/ 191074 h 1654561"/>
                <a:gd name="connsiteX15" fmla="*/ 2346692 w 3582955"/>
                <a:gd name="connsiteY15" fmla="*/ 223431 h 1654561"/>
                <a:gd name="connsiteX16" fmla="*/ 2637463 w 3582955"/>
                <a:gd name="connsiteY16" fmla="*/ 243349 h 1654561"/>
                <a:gd name="connsiteX17" fmla="*/ 2898710 w 3582955"/>
                <a:gd name="connsiteY17" fmla="*/ 242595 h 1654561"/>
                <a:gd name="connsiteX18" fmla="*/ 3147527 w 3582955"/>
                <a:gd name="connsiteY18" fmla="*/ 230155 h 1654561"/>
                <a:gd name="connsiteX19" fmla="*/ 3489649 w 3582955"/>
                <a:gd name="connsiteY19" fmla="*/ 248816 h 1654561"/>
                <a:gd name="connsiteX20" fmla="*/ 3558074 w 3582955"/>
                <a:gd name="connsiteY20" fmla="*/ 292359 h 1654561"/>
                <a:gd name="connsiteX21" fmla="*/ 3564294 w 3582955"/>
                <a:gd name="connsiteY21" fmla="*/ 311020 h 1654561"/>
                <a:gd name="connsiteX22" fmla="*/ 3576735 w 3582955"/>
                <a:gd name="connsiteY22" fmla="*/ 342122 h 1654561"/>
                <a:gd name="connsiteX23" fmla="*/ 3582955 w 3582955"/>
                <a:gd name="connsiteY23" fmla="*/ 379444 h 1654561"/>
                <a:gd name="connsiteX24" fmla="*/ 3570515 w 3582955"/>
                <a:gd name="connsiteY24" fmla="*/ 516293 h 1654561"/>
                <a:gd name="connsiteX25" fmla="*/ 3564294 w 3582955"/>
                <a:gd name="connsiteY25" fmla="*/ 547395 h 1654561"/>
                <a:gd name="connsiteX26" fmla="*/ 3539412 w 3582955"/>
                <a:gd name="connsiteY26" fmla="*/ 584718 h 1654561"/>
                <a:gd name="connsiteX27" fmla="*/ 3533192 w 3582955"/>
                <a:gd name="connsiteY27" fmla="*/ 622040 h 1654561"/>
                <a:gd name="connsiteX28" fmla="*/ 3520751 w 3582955"/>
                <a:gd name="connsiteY28" fmla="*/ 653142 h 1654561"/>
                <a:gd name="connsiteX29" fmla="*/ 3514531 w 3582955"/>
                <a:gd name="connsiteY29" fmla="*/ 678024 h 1654561"/>
                <a:gd name="connsiteX30" fmla="*/ 3508310 w 3582955"/>
                <a:gd name="connsiteY30" fmla="*/ 746448 h 1654561"/>
                <a:gd name="connsiteX31" fmla="*/ 3458547 w 3582955"/>
                <a:gd name="connsiteY31" fmla="*/ 821093 h 1654561"/>
                <a:gd name="connsiteX32" fmla="*/ 3427445 w 3582955"/>
                <a:gd name="connsiteY32" fmla="*/ 895738 h 1654561"/>
                <a:gd name="connsiteX33" fmla="*/ 3278155 w 3582955"/>
                <a:gd name="connsiteY33" fmla="*/ 1125893 h 1654561"/>
                <a:gd name="connsiteX34" fmla="*/ 3191070 w 3582955"/>
                <a:gd name="connsiteY34" fmla="*/ 1262742 h 1654561"/>
                <a:gd name="connsiteX35" fmla="*/ 2917377 w 3582955"/>
                <a:gd name="connsiteY35" fmla="*/ 1489757 h 1654561"/>
                <a:gd name="connsiteX36" fmla="*/ 2813196 w 3582955"/>
                <a:gd name="connsiteY36" fmla="*/ 1578917 h 1654561"/>
                <a:gd name="connsiteX37" fmla="*/ 2761880 w 3582955"/>
                <a:gd name="connsiteY37" fmla="*/ 1595944 h 1654561"/>
                <a:gd name="connsiteX38" fmla="*/ 2670903 w 3582955"/>
                <a:gd name="connsiteY38" fmla="*/ 1606564 h 1654561"/>
                <a:gd name="connsiteX39" fmla="*/ 2588475 w 3582955"/>
                <a:gd name="connsiteY39" fmla="*/ 1616428 h 1654561"/>
                <a:gd name="connsiteX40" fmla="*/ 2518487 w 3582955"/>
                <a:gd name="connsiteY40" fmla="*/ 1613288 h 1654561"/>
                <a:gd name="connsiteX41" fmla="*/ 2476493 w 3582955"/>
                <a:gd name="connsiteY41" fmla="*/ 1633015 h 1654561"/>
                <a:gd name="connsiteX42" fmla="*/ 2386288 w 3582955"/>
                <a:gd name="connsiteY42" fmla="*/ 1654001 h 1654561"/>
                <a:gd name="connsiteX43" fmla="*/ 2316298 w 3582955"/>
                <a:gd name="connsiteY43" fmla="*/ 1609200 h 1654561"/>
                <a:gd name="connsiteX44" fmla="*/ 2253329 w 3582955"/>
                <a:gd name="connsiteY44" fmla="*/ 1611714 h 1654561"/>
                <a:gd name="connsiteX45" fmla="*/ 2152262 w 3582955"/>
                <a:gd name="connsiteY45" fmla="*/ 1610395 h 1654561"/>
                <a:gd name="connsiteX46" fmla="*/ 2065176 w 3582955"/>
                <a:gd name="connsiteY46" fmla="*/ 1623526 h 1654561"/>
                <a:gd name="connsiteX47" fmla="*/ 1959429 w 3582955"/>
                <a:gd name="connsiteY47" fmla="*/ 1598644 h 1654561"/>
                <a:gd name="connsiteX48" fmla="*/ 1867677 w 3582955"/>
                <a:gd name="connsiteY48" fmla="*/ 1577407 h 1654561"/>
                <a:gd name="connsiteX49" fmla="*/ 1828030 w 3582955"/>
                <a:gd name="connsiteY49" fmla="*/ 1572631 h 1654561"/>
                <a:gd name="connsiteX50" fmla="*/ 1725382 w 3582955"/>
                <a:gd name="connsiteY50" fmla="*/ 1553593 h 1654561"/>
                <a:gd name="connsiteX51" fmla="*/ 1637518 w 3582955"/>
                <a:gd name="connsiteY51" fmla="*/ 1522491 h 1654561"/>
                <a:gd name="connsiteX52" fmla="*/ 1595524 w 3582955"/>
                <a:gd name="connsiteY52" fmla="*/ 1513884 h 1654561"/>
                <a:gd name="connsiteX53" fmla="*/ 1502989 w 3582955"/>
                <a:gd name="connsiteY53" fmla="*/ 1507286 h 1654561"/>
                <a:gd name="connsiteX54" fmla="*/ 1298489 w 3582955"/>
                <a:gd name="connsiteY54" fmla="*/ 1505653 h 1654561"/>
                <a:gd name="connsiteX55" fmla="*/ 1175644 w 3582955"/>
                <a:gd name="connsiteY55" fmla="*/ 1504395 h 1654561"/>
                <a:gd name="connsiteX56" fmla="*/ 696686 w 3582955"/>
                <a:gd name="connsiteY56" fmla="*/ 1499118 h 1654561"/>
                <a:gd name="connsiteX57" fmla="*/ 360784 w 3582955"/>
                <a:gd name="connsiteY57" fmla="*/ 1492897 h 1654561"/>
                <a:gd name="connsiteX58" fmla="*/ 273698 w 3582955"/>
                <a:gd name="connsiteY58" fmla="*/ 1480457 h 1654561"/>
                <a:gd name="connsiteX59" fmla="*/ 111968 w 3582955"/>
                <a:gd name="connsiteY59" fmla="*/ 1436914 h 1654561"/>
                <a:gd name="connsiteX60" fmla="*/ 80866 w 3582955"/>
                <a:gd name="connsiteY60" fmla="*/ 1418253 h 1654561"/>
                <a:gd name="connsiteX61" fmla="*/ 55984 w 3582955"/>
                <a:gd name="connsiteY61" fmla="*/ 1399591 h 1654561"/>
                <a:gd name="connsiteX62" fmla="*/ 37323 w 3582955"/>
                <a:gd name="connsiteY62" fmla="*/ 1374710 h 1654561"/>
                <a:gd name="connsiteX63" fmla="*/ 12441 w 3582955"/>
                <a:gd name="connsiteY63" fmla="*/ 1331167 h 1654561"/>
                <a:gd name="connsiteX64" fmla="*/ 0 w 3582955"/>
                <a:gd name="connsiteY64" fmla="*/ 1300065 h 1654561"/>
                <a:gd name="connsiteX65" fmla="*/ 6221 w 3582955"/>
                <a:gd name="connsiteY65" fmla="*/ 1144555 h 1654561"/>
                <a:gd name="connsiteX66" fmla="*/ 12441 w 3582955"/>
                <a:gd name="connsiteY66" fmla="*/ 1119673 h 1654561"/>
                <a:gd name="connsiteX67" fmla="*/ 31102 w 3582955"/>
                <a:gd name="connsiteY67" fmla="*/ 1088571 h 1654561"/>
                <a:gd name="connsiteX68" fmla="*/ 68425 w 3582955"/>
                <a:gd name="connsiteY68" fmla="*/ 1026367 h 1654561"/>
                <a:gd name="connsiteX69" fmla="*/ 74645 w 3582955"/>
                <a:gd name="connsiteY69" fmla="*/ 1001485 h 1654561"/>
                <a:gd name="connsiteX70" fmla="*/ 111968 w 3582955"/>
                <a:gd name="connsiteY70" fmla="*/ 957942 h 1654561"/>
                <a:gd name="connsiteX71" fmla="*/ 149290 w 3582955"/>
                <a:gd name="connsiteY71" fmla="*/ 895738 h 1654561"/>
                <a:gd name="connsiteX72" fmla="*/ 161731 w 3582955"/>
                <a:gd name="connsiteY72" fmla="*/ 852195 h 1654561"/>
                <a:gd name="connsiteX73" fmla="*/ 174172 w 3582955"/>
                <a:gd name="connsiteY73" fmla="*/ 827314 h 1654561"/>
                <a:gd name="connsiteX74" fmla="*/ 192833 w 3582955"/>
                <a:gd name="connsiteY74" fmla="*/ 814873 h 1654561"/>
                <a:gd name="connsiteX75" fmla="*/ 216152 w 3582955"/>
                <a:gd name="connsiteY75" fmla="*/ 738217 h 1654561"/>
                <a:gd name="connsiteX76" fmla="*/ 234038 w 3582955"/>
                <a:gd name="connsiteY76" fmla="*/ 709126 h 1654561"/>
                <a:gd name="connsiteX77" fmla="*/ 239480 w 3582955"/>
                <a:gd name="connsiteY77" fmla="*/ 678401 h 1654561"/>
                <a:gd name="connsiteX78" fmla="*/ 279919 w 3582955"/>
                <a:gd name="connsiteY78" fmla="*/ 541175 h 1654561"/>
                <a:gd name="connsiteX79" fmla="*/ 292359 w 3582955"/>
                <a:gd name="connsiteY79" fmla="*/ 510073 h 1654561"/>
                <a:gd name="connsiteX80" fmla="*/ 317241 w 3582955"/>
                <a:gd name="connsiteY80" fmla="*/ 491412 h 1654561"/>
                <a:gd name="connsiteX81" fmla="*/ 329682 w 3582955"/>
                <a:gd name="connsiteY81" fmla="*/ 472751 h 1654561"/>
                <a:gd name="connsiteX82" fmla="*/ 367004 w 3582955"/>
                <a:gd name="connsiteY82" fmla="*/ 441648 h 1654561"/>
                <a:gd name="connsiteX83" fmla="*/ 391886 w 3582955"/>
                <a:gd name="connsiteY83" fmla="*/ 429208 h 1654561"/>
                <a:gd name="connsiteX84" fmla="*/ 421424 w 3582955"/>
                <a:gd name="connsiteY84" fmla="*/ 388808 h 1654561"/>
                <a:gd name="connsiteX85" fmla="*/ 457974 w 3582955"/>
                <a:gd name="connsiteY85" fmla="*/ 364491 h 1654561"/>
                <a:gd name="connsiteX86" fmla="*/ 460302 w 3582955"/>
                <a:gd name="connsiteY86" fmla="*/ 333765 h 1654561"/>
                <a:gd name="connsiteX87" fmla="*/ 492962 w 3582955"/>
                <a:gd name="connsiteY87" fmla="*/ 339420 h 1654561"/>
                <a:gd name="connsiteX88" fmla="*/ 525619 w 3582955"/>
                <a:gd name="connsiteY88" fmla="*/ 315607 h 1654561"/>
                <a:gd name="connsiteX89" fmla="*/ 552837 w 3582955"/>
                <a:gd name="connsiteY89" fmla="*/ 288903 h 1654561"/>
                <a:gd name="connsiteX90" fmla="*/ 584719 w 3582955"/>
                <a:gd name="connsiteY90" fmla="*/ 273697 h 1654561"/>
                <a:gd name="connsiteX91" fmla="*/ 597159 w 3582955"/>
                <a:gd name="connsiteY91" fmla="*/ 255036 h 1654561"/>
                <a:gd name="connsiteX92" fmla="*/ 622041 w 3582955"/>
                <a:gd name="connsiteY92" fmla="*/ 236375 h 1654561"/>
                <a:gd name="connsiteX93" fmla="*/ 659364 w 3582955"/>
                <a:gd name="connsiteY93" fmla="*/ 223934 h 1654561"/>
                <a:gd name="connsiteX94" fmla="*/ 684245 w 3582955"/>
                <a:gd name="connsiteY94" fmla="*/ 205273 h 1654561"/>
                <a:gd name="connsiteX0" fmla="*/ 684245 w 3582955"/>
                <a:gd name="connsiteY0" fmla="*/ 205273 h 1633309"/>
                <a:gd name="connsiteX1" fmla="*/ 721568 w 3582955"/>
                <a:gd name="connsiteY1" fmla="*/ 186612 h 1633309"/>
                <a:gd name="connsiteX2" fmla="*/ 864637 w 3582955"/>
                <a:gd name="connsiteY2" fmla="*/ 143069 h 1633309"/>
                <a:gd name="connsiteX3" fmla="*/ 951723 w 3582955"/>
                <a:gd name="connsiteY3" fmla="*/ 111967 h 1633309"/>
                <a:gd name="connsiteX4" fmla="*/ 1057470 w 3582955"/>
                <a:gd name="connsiteY4" fmla="*/ 87085 h 1633309"/>
                <a:gd name="connsiteX5" fmla="*/ 1262743 w 3582955"/>
                <a:gd name="connsiteY5" fmla="*/ 24881 h 1633309"/>
                <a:gd name="connsiteX6" fmla="*/ 1368490 w 3582955"/>
                <a:gd name="connsiteY6" fmla="*/ 12440 h 1633309"/>
                <a:gd name="connsiteX7" fmla="*/ 1449355 w 3582955"/>
                <a:gd name="connsiteY7" fmla="*/ 0 h 1633309"/>
                <a:gd name="connsiteX8" fmla="*/ 1685731 w 3582955"/>
                <a:gd name="connsiteY8" fmla="*/ 6220 h 1633309"/>
                <a:gd name="connsiteX9" fmla="*/ 1797698 w 3582955"/>
                <a:gd name="connsiteY9" fmla="*/ 37322 h 1633309"/>
                <a:gd name="connsiteX10" fmla="*/ 1915886 w 3582955"/>
                <a:gd name="connsiteY10" fmla="*/ 122585 h 1633309"/>
                <a:gd name="connsiteX11" fmla="*/ 1959434 w 3582955"/>
                <a:gd name="connsiteY11" fmla="*/ 139613 h 1633309"/>
                <a:gd name="connsiteX12" fmla="*/ 1985090 w 3582955"/>
                <a:gd name="connsiteY12" fmla="*/ 155384 h 1633309"/>
                <a:gd name="connsiteX13" fmla="*/ 2037191 w 3582955"/>
                <a:gd name="connsiteY13" fmla="*/ 174046 h 1633309"/>
                <a:gd name="connsiteX14" fmla="*/ 2158504 w 3582955"/>
                <a:gd name="connsiteY14" fmla="*/ 191074 h 1633309"/>
                <a:gd name="connsiteX15" fmla="*/ 2346692 w 3582955"/>
                <a:gd name="connsiteY15" fmla="*/ 223431 h 1633309"/>
                <a:gd name="connsiteX16" fmla="*/ 2637463 w 3582955"/>
                <a:gd name="connsiteY16" fmla="*/ 243349 h 1633309"/>
                <a:gd name="connsiteX17" fmla="*/ 2898710 w 3582955"/>
                <a:gd name="connsiteY17" fmla="*/ 242595 h 1633309"/>
                <a:gd name="connsiteX18" fmla="*/ 3147527 w 3582955"/>
                <a:gd name="connsiteY18" fmla="*/ 230155 h 1633309"/>
                <a:gd name="connsiteX19" fmla="*/ 3489649 w 3582955"/>
                <a:gd name="connsiteY19" fmla="*/ 248816 h 1633309"/>
                <a:gd name="connsiteX20" fmla="*/ 3558074 w 3582955"/>
                <a:gd name="connsiteY20" fmla="*/ 292359 h 1633309"/>
                <a:gd name="connsiteX21" fmla="*/ 3564294 w 3582955"/>
                <a:gd name="connsiteY21" fmla="*/ 311020 h 1633309"/>
                <a:gd name="connsiteX22" fmla="*/ 3576735 w 3582955"/>
                <a:gd name="connsiteY22" fmla="*/ 342122 h 1633309"/>
                <a:gd name="connsiteX23" fmla="*/ 3582955 w 3582955"/>
                <a:gd name="connsiteY23" fmla="*/ 379444 h 1633309"/>
                <a:gd name="connsiteX24" fmla="*/ 3570515 w 3582955"/>
                <a:gd name="connsiteY24" fmla="*/ 516293 h 1633309"/>
                <a:gd name="connsiteX25" fmla="*/ 3564294 w 3582955"/>
                <a:gd name="connsiteY25" fmla="*/ 547395 h 1633309"/>
                <a:gd name="connsiteX26" fmla="*/ 3539412 w 3582955"/>
                <a:gd name="connsiteY26" fmla="*/ 584718 h 1633309"/>
                <a:gd name="connsiteX27" fmla="*/ 3533192 w 3582955"/>
                <a:gd name="connsiteY27" fmla="*/ 622040 h 1633309"/>
                <a:gd name="connsiteX28" fmla="*/ 3520751 w 3582955"/>
                <a:gd name="connsiteY28" fmla="*/ 653142 h 1633309"/>
                <a:gd name="connsiteX29" fmla="*/ 3514531 w 3582955"/>
                <a:gd name="connsiteY29" fmla="*/ 678024 h 1633309"/>
                <a:gd name="connsiteX30" fmla="*/ 3508310 w 3582955"/>
                <a:gd name="connsiteY30" fmla="*/ 746448 h 1633309"/>
                <a:gd name="connsiteX31" fmla="*/ 3458547 w 3582955"/>
                <a:gd name="connsiteY31" fmla="*/ 821093 h 1633309"/>
                <a:gd name="connsiteX32" fmla="*/ 3427445 w 3582955"/>
                <a:gd name="connsiteY32" fmla="*/ 895738 h 1633309"/>
                <a:gd name="connsiteX33" fmla="*/ 3278155 w 3582955"/>
                <a:gd name="connsiteY33" fmla="*/ 1125893 h 1633309"/>
                <a:gd name="connsiteX34" fmla="*/ 3191070 w 3582955"/>
                <a:gd name="connsiteY34" fmla="*/ 1262742 h 1633309"/>
                <a:gd name="connsiteX35" fmla="*/ 2917377 w 3582955"/>
                <a:gd name="connsiteY35" fmla="*/ 1489757 h 1633309"/>
                <a:gd name="connsiteX36" fmla="*/ 2813196 w 3582955"/>
                <a:gd name="connsiteY36" fmla="*/ 1578917 h 1633309"/>
                <a:gd name="connsiteX37" fmla="*/ 2761880 w 3582955"/>
                <a:gd name="connsiteY37" fmla="*/ 1595944 h 1633309"/>
                <a:gd name="connsiteX38" fmla="*/ 2670903 w 3582955"/>
                <a:gd name="connsiteY38" fmla="*/ 1606564 h 1633309"/>
                <a:gd name="connsiteX39" fmla="*/ 2588475 w 3582955"/>
                <a:gd name="connsiteY39" fmla="*/ 1616428 h 1633309"/>
                <a:gd name="connsiteX40" fmla="*/ 2518487 w 3582955"/>
                <a:gd name="connsiteY40" fmla="*/ 1613288 h 1633309"/>
                <a:gd name="connsiteX41" fmla="*/ 2476493 w 3582955"/>
                <a:gd name="connsiteY41" fmla="*/ 1633015 h 1633309"/>
                <a:gd name="connsiteX42" fmla="*/ 2388622 w 3582955"/>
                <a:gd name="connsiteY42" fmla="*/ 1595693 h 1633309"/>
                <a:gd name="connsiteX43" fmla="*/ 2316298 w 3582955"/>
                <a:gd name="connsiteY43" fmla="*/ 1609200 h 1633309"/>
                <a:gd name="connsiteX44" fmla="*/ 2253329 w 3582955"/>
                <a:gd name="connsiteY44" fmla="*/ 1611714 h 1633309"/>
                <a:gd name="connsiteX45" fmla="*/ 2152262 w 3582955"/>
                <a:gd name="connsiteY45" fmla="*/ 1610395 h 1633309"/>
                <a:gd name="connsiteX46" fmla="*/ 2065176 w 3582955"/>
                <a:gd name="connsiteY46" fmla="*/ 1623526 h 1633309"/>
                <a:gd name="connsiteX47" fmla="*/ 1959429 w 3582955"/>
                <a:gd name="connsiteY47" fmla="*/ 1598644 h 1633309"/>
                <a:gd name="connsiteX48" fmla="*/ 1867677 w 3582955"/>
                <a:gd name="connsiteY48" fmla="*/ 1577407 h 1633309"/>
                <a:gd name="connsiteX49" fmla="*/ 1828030 w 3582955"/>
                <a:gd name="connsiteY49" fmla="*/ 1572631 h 1633309"/>
                <a:gd name="connsiteX50" fmla="*/ 1725382 w 3582955"/>
                <a:gd name="connsiteY50" fmla="*/ 1553593 h 1633309"/>
                <a:gd name="connsiteX51" fmla="*/ 1637518 w 3582955"/>
                <a:gd name="connsiteY51" fmla="*/ 1522491 h 1633309"/>
                <a:gd name="connsiteX52" fmla="*/ 1595524 w 3582955"/>
                <a:gd name="connsiteY52" fmla="*/ 1513884 h 1633309"/>
                <a:gd name="connsiteX53" fmla="*/ 1502989 w 3582955"/>
                <a:gd name="connsiteY53" fmla="*/ 1507286 h 1633309"/>
                <a:gd name="connsiteX54" fmla="*/ 1298489 w 3582955"/>
                <a:gd name="connsiteY54" fmla="*/ 1505653 h 1633309"/>
                <a:gd name="connsiteX55" fmla="*/ 1175644 w 3582955"/>
                <a:gd name="connsiteY55" fmla="*/ 1504395 h 1633309"/>
                <a:gd name="connsiteX56" fmla="*/ 696686 w 3582955"/>
                <a:gd name="connsiteY56" fmla="*/ 1499118 h 1633309"/>
                <a:gd name="connsiteX57" fmla="*/ 360784 w 3582955"/>
                <a:gd name="connsiteY57" fmla="*/ 1492897 h 1633309"/>
                <a:gd name="connsiteX58" fmla="*/ 273698 w 3582955"/>
                <a:gd name="connsiteY58" fmla="*/ 1480457 h 1633309"/>
                <a:gd name="connsiteX59" fmla="*/ 111968 w 3582955"/>
                <a:gd name="connsiteY59" fmla="*/ 1436914 h 1633309"/>
                <a:gd name="connsiteX60" fmla="*/ 80866 w 3582955"/>
                <a:gd name="connsiteY60" fmla="*/ 1418253 h 1633309"/>
                <a:gd name="connsiteX61" fmla="*/ 55984 w 3582955"/>
                <a:gd name="connsiteY61" fmla="*/ 1399591 h 1633309"/>
                <a:gd name="connsiteX62" fmla="*/ 37323 w 3582955"/>
                <a:gd name="connsiteY62" fmla="*/ 1374710 h 1633309"/>
                <a:gd name="connsiteX63" fmla="*/ 12441 w 3582955"/>
                <a:gd name="connsiteY63" fmla="*/ 1331167 h 1633309"/>
                <a:gd name="connsiteX64" fmla="*/ 0 w 3582955"/>
                <a:gd name="connsiteY64" fmla="*/ 1300065 h 1633309"/>
                <a:gd name="connsiteX65" fmla="*/ 6221 w 3582955"/>
                <a:gd name="connsiteY65" fmla="*/ 1144555 h 1633309"/>
                <a:gd name="connsiteX66" fmla="*/ 12441 w 3582955"/>
                <a:gd name="connsiteY66" fmla="*/ 1119673 h 1633309"/>
                <a:gd name="connsiteX67" fmla="*/ 31102 w 3582955"/>
                <a:gd name="connsiteY67" fmla="*/ 1088571 h 1633309"/>
                <a:gd name="connsiteX68" fmla="*/ 68425 w 3582955"/>
                <a:gd name="connsiteY68" fmla="*/ 1026367 h 1633309"/>
                <a:gd name="connsiteX69" fmla="*/ 74645 w 3582955"/>
                <a:gd name="connsiteY69" fmla="*/ 1001485 h 1633309"/>
                <a:gd name="connsiteX70" fmla="*/ 111968 w 3582955"/>
                <a:gd name="connsiteY70" fmla="*/ 957942 h 1633309"/>
                <a:gd name="connsiteX71" fmla="*/ 149290 w 3582955"/>
                <a:gd name="connsiteY71" fmla="*/ 895738 h 1633309"/>
                <a:gd name="connsiteX72" fmla="*/ 161731 w 3582955"/>
                <a:gd name="connsiteY72" fmla="*/ 852195 h 1633309"/>
                <a:gd name="connsiteX73" fmla="*/ 174172 w 3582955"/>
                <a:gd name="connsiteY73" fmla="*/ 827314 h 1633309"/>
                <a:gd name="connsiteX74" fmla="*/ 192833 w 3582955"/>
                <a:gd name="connsiteY74" fmla="*/ 814873 h 1633309"/>
                <a:gd name="connsiteX75" fmla="*/ 216152 w 3582955"/>
                <a:gd name="connsiteY75" fmla="*/ 738217 h 1633309"/>
                <a:gd name="connsiteX76" fmla="*/ 234038 w 3582955"/>
                <a:gd name="connsiteY76" fmla="*/ 709126 h 1633309"/>
                <a:gd name="connsiteX77" fmla="*/ 239480 w 3582955"/>
                <a:gd name="connsiteY77" fmla="*/ 678401 h 1633309"/>
                <a:gd name="connsiteX78" fmla="*/ 279919 w 3582955"/>
                <a:gd name="connsiteY78" fmla="*/ 541175 h 1633309"/>
                <a:gd name="connsiteX79" fmla="*/ 292359 w 3582955"/>
                <a:gd name="connsiteY79" fmla="*/ 510073 h 1633309"/>
                <a:gd name="connsiteX80" fmla="*/ 317241 w 3582955"/>
                <a:gd name="connsiteY80" fmla="*/ 491412 h 1633309"/>
                <a:gd name="connsiteX81" fmla="*/ 329682 w 3582955"/>
                <a:gd name="connsiteY81" fmla="*/ 472751 h 1633309"/>
                <a:gd name="connsiteX82" fmla="*/ 367004 w 3582955"/>
                <a:gd name="connsiteY82" fmla="*/ 441648 h 1633309"/>
                <a:gd name="connsiteX83" fmla="*/ 391886 w 3582955"/>
                <a:gd name="connsiteY83" fmla="*/ 429208 h 1633309"/>
                <a:gd name="connsiteX84" fmla="*/ 421424 w 3582955"/>
                <a:gd name="connsiteY84" fmla="*/ 388808 h 1633309"/>
                <a:gd name="connsiteX85" fmla="*/ 457974 w 3582955"/>
                <a:gd name="connsiteY85" fmla="*/ 364491 h 1633309"/>
                <a:gd name="connsiteX86" fmla="*/ 460302 w 3582955"/>
                <a:gd name="connsiteY86" fmla="*/ 333765 h 1633309"/>
                <a:gd name="connsiteX87" fmla="*/ 492962 w 3582955"/>
                <a:gd name="connsiteY87" fmla="*/ 339420 h 1633309"/>
                <a:gd name="connsiteX88" fmla="*/ 525619 w 3582955"/>
                <a:gd name="connsiteY88" fmla="*/ 315607 h 1633309"/>
                <a:gd name="connsiteX89" fmla="*/ 552837 w 3582955"/>
                <a:gd name="connsiteY89" fmla="*/ 288903 h 1633309"/>
                <a:gd name="connsiteX90" fmla="*/ 584719 w 3582955"/>
                <a:gd name="connsiteY90" fmla="*/ 273697 h 1633309"/>
                <a:gd name="connsiteX91" fmla="*/ 597159 w 3582955"/>
                <a:gd name="connsiteY91" fmla="*/ 255036 h 1633309"/>
                <a:gd name="connsiteX92" fmla="*/ 622041 w 3582955"/>
                <a:gd name="connsiteY92" fmla="*/ 236375 h 1633309"/>
                <a:gd name="connsiteX93" fmla="*/ 659364 w 3582955"/>
                <a:gd name="connsiteY93" fmla="*/ 223934 h 1633309"/>
                <a:gd name="connsiteX94" fmla="*/ 684245 w 3582955"/>
                <a:gd name="connsiteY94" fmla="*/ 205273 h 1633309"/>
                <a:gd name="connsiteX0" fmla="*/ 684245 w 3582955"/>
                <a:gd name="connsiteY0" fmla="*/ 205273 h 1623724"/>
                <a:gd name="connsiteX1" fmla="*/ 721568 w 3582955"/>
                <a:gd name="connsiteY1" fmla="*/ 186612 h 1623724"/>
                <a:gd name="connsiteX2" fmla="*/ 864637 w 3582955"/>
                <a:gd name="connsiteY2" fmla="*/ 143069 h 1623724"/>
                <a:gd name="connsiteX3" fmla="*/ 951723 w 3582955"/>
                <a:gd name="connsiteY3" fmla="*/ 111967 h 1623724"/>
                <a:gd name="connsiteX4" fmla="*/ 1057470 w 3582955"/>
                <a:gd name="connsiteY4" fmla="*/ 87085 h 1623724"/>
                <a:gd name="connsiteX5" fmla="*/ 1262743 w 3582955"/>
                <a:gd name="connsiteY5" fmla="*/ 24881 h 1623724"/>
                <a:gd name="connsiteX6" fmla="*/ 1368490 w 3582955"/>
                <a:gd name="connsiteY6" fmla="*/ 12440 h 1623724"/>
                <a:gd name="connsiteX7" fmla="*/ 1449355 w 3582955"/>
                <a:gd name="connsiteY7" fmla="*/ 0 h 1623724"/>
                <a:gd name="connsiteX8" fmla="*/ 1685731 w 3582955"/>
                <a:gd name="connsiteY8" fmla="*/ 6220 h 1623724"/>
                <a:gd name="connsiteX9" fmla="*/ 1797698 w 3582955"/>
                <a:gd name="connsiteY9" fmla="*/ 37322 h 1623724"/>
                <a:gd name="connsiteX10" fmla="*/ 1915886 w 3582955"/>
                <a:gd name="connsiteY10" fmla="*/ 122585 h 1623724"/>
                <a:gd name="connsiteX11" fmla="*/ 1959434 w 3582955"/>
                <a:gd name="connsiteY11" fmla="*/ 139613 h 1623724"/>
                <a:gd name="connsiteX12" fmla="*/ 1985090 w 3582955"/>
                <a:gd name="connsiteY12" fmla="*/ 155384 h 1623724"/>
                <a:gd name="connsiteX13" fmla="*/ 2037191 w 3582955"/>
                <a:gd name="connsiteY13" fmla="*/ 174046 h 1623724"/>
                <a:gd name="connsiteX14" fmla="*/ 2158504 w 3582955"/>
                <a:gd name="connsiteY14" fmla="*/ 191074 h 1623724"/>
                <a:gd name="connsiteX15" fmla="*/ 2346692 w 3582955"/>
                <a:gd name="connsiteY15" fmla="*/ 223431 h 1623724"/>
                <a:gd name="connsiteX16" fmla="*/ 2637463 w 3582955"/>
                <a:gd name="connsiteY16" fmla="*/ 243349 h 1623724"/>
                <a:gd name="connsiteX17" fmla="*/ 2898710 w 3582955"/>
                <a:gd name="connsiteY17" fmla="*/ 242595 h 1623724"/>
                <a:gd name="connsiteX18" fmla="*/ 3147527 w 3582955"/>
                <a:gd name="connsiteY18" fmla="*/ 230155 h 1623724"/>
                <a:gd name="connsiteX19" fmla="*/ 3489649 w 3582955"/>
                <a:gd name="connsiteY19" fmla="*/ 248816 h 1623724"/>
                <a:gd name="connsiteX20" fmla="*/ 3558074 w 3582955"/>
                <a:gd name="connsiteY20" fmla="*/ 292359 h 1623724"/>
                <a:gd name="connsiteX21" fmla="*/ 3564294 w 3582955"/>
                <a:gd name="connsiteY21" fmla="*/ 311020 h 1623724"/>
                <a:gd name="connsiteX22" fmla="*/ 3576735 w 3582955"/>
                <a:gd name="connsiteY22" fmla="*/ 342122 h 1623724"/>
                <a:gd name="connsiteX23" fmla="*/ 3582955 w 3582955"/>
                <a:gd name="connsiteY23" fmla="*/ 379444 h 1623724"/>
                <a:gd name="connsiteX24" fmla="*/ 3570515 w 3582955"/>
                <a:gd name="connsiteY24" fmla="*/ 516293 h 1623724"/>
                <a:gd name="connsiteX25" fmla="*/ 3564294 w 3582955"/>
                <a:gd name="connsiteY25" fmla="*/ 547395 h 1623724"/>
                <a:gd name="connsiteX26" fmla="*/ 3539412 w 3582955"/>
                <a:gd name="connsiteY26" fmla="*/ 584718 h 1623724"/>
                <a:gd name="connsiteX27" fmla="*/ 3533192 w 3582955"/>
                <a:gd name="connsiteY27" fmla="*/ 622040 h 1623724"/>
                <a:gd name="connsiteX28" fmla="*/ 3520751 w 3582955"/>
                <a:gd name="connsiteY28" fmla="*/ 653142 h 1623724"/>
                <a:gd name="connsiteX29" fmla="*/ 3514531 w 3582955"/>
                <a:gd name="connsiteY29" fmla="*/ 678024 h 1623724"/>
                <a:gd name="connsiteX30" fmla="*/ 3508310 w 3582955"/>
                <a:gd name="connsiteY30" fmla="*/ 746448 h 1623724"/>
                <a:gd name="connsiteX31" fmla="*/ 3458547 w 3582955"/>
                <a:gd name="connsiteY31" fmla="*/ 821093 h 1623724"/>
                <a:gd name="connsiteX32" fmla="*/ 3427445 w 3582955"/>
                <a:gd name="connsiteY32" fmla="*/ 895738 h 1623724"/>
                <a:gd name="connsiteX33" fmla="*/ 3278155 w 3582955"/>
                <a:gd name="connsiteY33" fmla="*/ 1125893 h 1623724"/>
                <a:gd name="connsiteX34" fmla="*/ 3191070 w 3582955"/>
                <a:gd name="connsiteY34" fmla="*/ 1262742 h 1623724"/>
                <a:gd name="connsiteX35" fmla="*/ 2917377 w 3582955"/>
                <a:gd name="connsiteY35" fmla="*/ 1489757 h 1623724"/>
                <a:gd name="connsiteX36" fmla="*/ 2813196 w 3582955"/>
                <a:gd name="connsiteY36" fmla="*/ 1578917 h 1623724"/>
                <a:gd name="connsiteX37" fmla="*/ 2761880 w 3582955"/>
                <a:gd name="connsiteY37" fmla="*/ 1595944 h 1623724"/>
                <a:gd name="connsiteX38" fmla="*/ 2670903 w 3582955"/>
                <a:gd name="connsiteY38" fmla="*/ 1606564 h 1623724"/>
                <a:gd name="connsiteX39" fmla="*/ 2588475 w 3582955"/>
                <a:gd name="connsiteY39" fmla="*/ 1616428 h 1623724"/>
                <a:gd name="connsiteX40" fmla="*/ 2518487 w 3582955"/>
                <a:gd name="connsiteY40" fmla="*/ 1613288 h 1623724"/>
                <a:gd name="connsiteX41" fmla="*/ 2464827 w 3582955"/>
                <a:gd name="connsiteY41" fmla="*/ 1588782 h 1623724"/>
                <a:gd name="connsiteX42" fmla="*/ 2388622 w 3582955"/>
                <a:gd name="connsiteY42" fmla="*/ 1595693 h 1623724"/>
                <a:gd name="connsiteX43" fmla="*/ 2316298 w 3582955"/>
                <a:gd name="connsiteY43" fmla="*/ 1609200 h 1623724"/>
                <a:gd name="connsiteX44" fmla="*/ 2253329 w 3582955"/>
                <a:gd name="connsiteY44" fmla="*/ 1611714 h 1623724"/>
                <a:gd name="connsiteX45" fmla="*/ 2152262 w 3582955"/>
                <a:gd name="connsiteY45" fmla="*/ 1610395 h 1623724"/>
                <a:gd name="connsiteX46" fmla="*/ 2065176 w 3582955"/>
                <a:gd name="connsiteY46" fmla="*/ 1623526 h 1623724"/>
                <a:gd name="connsiteX47" fmla="*/ 1959429 w 3582955"/>
                <a:gd name="connsiteY47" fmla="*/ 1598644 h 1623724"/>
                <a:gd name="connsiteX48" fmla="*/ 1867677 w 3582955"/>
                <a:gd name="connsiteY48" fmla="*/ 1577407 h 1623724"/>
                <a:gd name="connsiteX49" fmla="*/ 1828030 w 3582955"/>
                <a:gd name="connsiteY49" fmla="*/ 1572631 h 1623724"/>
                <a:gd name="connsiteX50" fmla="*/ 1725382 w 3582955"/>
                <a:gd name="connsiteY50" fmla="*/ 1553593 h 1623724"/>
                <a:gd name="connsiteX51" fmla="*/ 1637518 w 3582955"/>
                <a:gd name="connsiteY51" fmla="*/ 1522491 h 1623724"/>
                <a:gd name="connsiteX52" fmla="*/ 1595524 w 3582955"/>
                <a:gd name="connsiteY52" fmla="*/ 1513884 h 1623724"/>
                <a:gd name="connsiteX53" fmla="*/ 1502989 w 3582955"/>
                <a:gd name="connsiteY53" fmla="*/ 1507286 h 1623724"/>
                <a:gd name="connsiteX54" fmla="*/ 1298489 w 3582955"/>
                <a:gd name="connsiteY54" fmla="*/ 1505653 h 1623724"/>
                <a:gd name="connsiteX55" fmla="*/ 1175644 w 3582955"/>
                <a:gd name="connsiteY55" fmla="*/ 1504395 h 1623724"/>
                <a:gd name="connsiteX56" fmla="*/ 696686 w 3582955"/>
                <a:gd name="connsiteY56" fmla="*/ 1499118 h 1623724"/>
                <a:gd name="connsiteX57" fmla="*/ 360784 w 3582955"/>
                <a:gd name="connsiteY57" fmla="*/ 1492897 h 1623724"/>
                <a:gd name="connsiteX58" fmla="*/ 273698 w 3582955"/>
                <a:gd name="connsiteY58" fmla="*/ 1480457 h 1623724"/>
                <a:gd name="connsiteX59" fmla="*/ 111968 w 3582955"/>
                <a:gd name="connsiteY59" fmla="*/ 1436914 h 1623724"/>
                <a:gd name="connsiteX60" fmla="*/ 80866 w 3582955"/>
                <a:gd name="connsiteY60" fmla="*/ 1418253 h 1623724"/>
                <a:gd name="connsiteX61" fmla="*/ 55984 w 3582955"/>
                <a:gd name="connsiteY61" fmla="*/ 1399591 h 1623724"/>
                <a:gd name="connsiteX62" fmla="*/ 37323 w 3582955"/>
                <a:gd name="connsiteY62" fmla="*/ 1374710 h 1623724"/>
                <a:gd name="connsiteX63" fmla="*/ 12441 w 3582955"/>
                <a:gd name="connsiteY63" fmla="*/ 1331167 h 1623724"/>
                <a:gd name="connsiteX64" fmla="*/ 0 w 3582955"/>
                <a:gd name="connsiteY64" fmla="*/ 1300065 h 1623724"/>
                <a:gd name="connsiteX65" fmla="*/ 6221 w 3582955"/>
                <a:gd name="connsiteY65" fmla="*/ 1144555 h 1623724"/>
                <a:gd name="connsiteX66" fmla="*/ 12441 w 3582955"/>
                <a:gd name="connsiteY66" fmla="*/ 1119673 h 1623724"/>
                <a:gd name="connsiteX67" fmla="*/ 31102 w 3582955"/>
                <a:gd name="connsiteY67" fmla="*/ 1088571 h 1623724"/>
                <a:gd name="connsiteX68" fmla="*/ 68425 w 3582955"/>
                <a:gd name="connsiteY68" fmla="*/ 1026367 h 1623724"/>
                <a:gd name="connsiteX69" fmla="*/ 74645 w 3582955"/>
                <a:gd name="connsiteY69" fmla="*/ 1001485 h 1623724"/>
                <a:gd name="connsiteX70" fmla="*/ 111968 w 3582955"/>
                <a:gd name="connsiteY70" fmla="*/ 957942 h 1623724"/>
                <a:gd name="connsiteX71" fmla="*/ 149290 w 3582955"/>
                <a:gd name="connsiteY71" fmla="*/ 895738 h 1623724"/>
                <a:gd name="connsiteX72" fmla="*/ 161731 w 3582955"/>
                <a:gd name="connsiteY72" fmla="*/ 852195 h 1623724"/>
                <a:gd name="connsiteX73" fmla="*/ 174172 w 3582955"/>
                <a:gd name="connsiteY73" fmla="*/ 827314 h 1623724"/>
                <a:gd name="connsiteX74" fmla="*/ 192833 w 3582955"/>
                <a:gd name="connsiteY74" fmla="*/ 814873 h 1623724"/>
                <a:gd name="connsiteX75" fmla="*/ 216152 w 3582955"/>
                <a:gd name="connsiteY75" fmla="*/ 738217 h 1623724"/>
                <a:gd name="connsiteX76" fmla="*/ 234038 w 3582955"/>
                <a:gd name="connsiteY76" fmla="*/ 709126 h 1623724"/>
                <a:gd name="connsiteX77" fmla="*/ 239480 w 3582955"/>
                <a:gd name="connsiteY77" fmla="*/ 678401 h 1623724"/>
                <a:gd name="connsiteX78" fmla="*/ 279919 w 3582955"/>
                <a:gd name="connsiteY78" fmla="*/ 541175 h 1623724"/>
                <a:gd name="connsiteX79" fmla="*/ 292359 w 3582955"/>
                <a:gd name="connsiteY79" fmla="*/ 510073 h 1623724"/>
                <a:gd name="connsiteX80" fmla="*/ 317241 w 3582955"/>
                <a:gd name="connsiteY80" fmla="*/ 491412 h 1623724"/>
                <a:gd name="connsiteX81" fmla="*/ 329682 w 3582955"/>
                <a:gd name="connsiteY81" fmla="*/ 472751 h 1623724"/>
                <a:gd name="connsiteX82" fmla="*/ 367004 w 3582955"/>
                <a:gd name="connsiteY82" fmla="*/ 441648 h 1623724"/>
                <a:gd name="connsiteX83" fmla="*/ 391886 w 3582955"/>
                <a:gd name="connsiteY83" fmla="*/ 429208 h 1623724"/>
                <a:gd name="connsiteX84" fmla="*/ 421424 w 3582955"/>
                <a:gd name="connsiteY84" fmla="*/ 388808 h 1623724"/>
                <a:gd name="connsiteX85" fmla="*/ 457974 w 3582955"/>
                <a:gd name="connsiteY85" fmla="*/ 364491 h 1623724"/>
                <a:gd name="connsiteX86" fmla="*/ 460302 w 3582955"/>
                <a:gd name="connsiteY86" fmla="*/ 333765 h 1623724"/>
                <a:gd name="connsiteX87" fmla="*/ 492962 w 3582955"/>
                <a:gd name="connsiteY87" fmla="*/ 339420 h 1623724"/>
                <a:gd name="connsiteX88" fmla="*/ 525619 w 3582955"/>
                <a:gd name="connsiteY88" fmla="*/ 315607 h 1623724"/>
                <a:gd name="connsiteX89" fmla="*/ 552837 w 3582955"/>
                <a:gd name="connsiteY89" fmla="*/ 288903 h 1623724"/>
                <a:gd name="connsiteX90" fmla="*/ 584719 w 3582955"/>
                <a:gd name="connsiteY90" fmla="*/ 273697 h 1623724"/>
                <a:gd name="connsiteX91" fmla="*/ 597159 w 3582955"/>
                <a:gd name="connsiteY91" fmla="*/ 255036 h 1623724"/>
                <a:gd name="connsiteX92" fmla="*/ 622041 w 3582955"/>
                <a:gd name="connsiteY92" fmla="*/ 236375 h 1623724"/>
                <a:gd name="connsiteX93" fmla="*/ 659364 w 3582955"/>
                <a:gd name="connsiteY93" fmla="*/ 223934 h 1623724"/>
                <a:gd name="connsiteX94" fmla="*/ 684245 w 3582955"/>
                <a:gd name="connsiteY94" fmla="*/ 205273 h 1623724"/>
                <a:gd name="connsiteX0" fmla="*/ 684245 w 3582955"/>
                <a:gd name="connsiteY0" fmla="*/ 205273 h 1623724"/>
                <a:gd name="connsiteX1" fmla="*/ 721568 w 3582955"/>
                <a:gd name="connsiteY1" fmla="*/ 186612 h 1623724"/>
                <a:gd name="connsiteX2" fmla="*/ 864637 w 3582955"/>
                <a:gd name="connsiteY2" fmla="*/ 143069 h 1623724"/>
                <a:gd name="connsiteX3" fmla="*/ 951723 w 3582955"/>
                <a:gd name="connsiteY3" fmla="*/ 111967 h 1623724"/>
                <a:gd name="connsiteX4" fmla="*/ 1057470 w 3582955"/>
                <a:gd name="connsiteY4" fmla="*/ 87085 h 1623724"/>
                <a:gd name="connsiteX5" fmla="*/ 1262743 w 3582955"/>
                <a:gd name="connsiteY5" fmla="*/ 24881 h 1623724"/>
                <a:gd name="connsiteX6" fmla="*/ 1368490 w 3582955"/>
                <a:gd name="connsiteY6" fmla="*/ 12440 h 1623724"/>
                <a:gd name="connsiteX7" fmla="*/ 1449355 w 3582955"/>
                <a:gd name="connsiteY7" fmla="*/ 0 h 1623724"/>
                <a:gd name="connsiteX8" fmla="*/ 1685731 w 3582955"/>
                <a:gd name="connsiteY8" fmla="*/ 6220 h 1623724"/>
                <a:gd name="connsiteX9" fmla="*/ 1797698 w 3582955"/>
                <a:gd name="connsiteY9" fmla="*/ 37322 h 1623724"/>
                <a:gd name="connsiteX10" fmla="*/ 1915886 w 3582955"/>
                <a:gd name="connsiteY10" fmla="*/ 122585 h 1623724"/>
                <a:gd name="connsiteX11" fmla="*/ 1959434 w 3582955"/>
                <a:gd name="connsiteY11" fmla="*/ 139613 h 1623724"/>
                <a:gd name="connsiteX12" fmla="*/ 1985090 w 3582955"/>
                <a:gd name="connsiteY12" fmla="*/ 155384 h 1623724"/>
                <a:gd name="connsiteX13" fmla="*/ 2037191 w 3582955"/>
                <a:gd name="connsiteY13" fmla="*/ 174046 h 1623724"/>
                <a:gd name="connsiteX14" fmla="*/ 2158504 w 3582955"/>
                <a:gd name="connsiteY14" fmla="*/ 191074 h 1623724"/>
                <a:gd name="connsiteX15" fmla="*/ 2346692 w 3582955"/>
                <a:gd name="connsiteY15" fmla="*/ 223431 h 1623724"/>
                <a:gd name="connsiteX16" fmla="*/ 2637463 w 3582955"/>
                <a:gd name="connsiteY16" fmla="*/ 243349 h 1623724"/>
                <a:gd name="connsiteX17" fmla="*/ 2898710 w 3582955"/>
                <a:gd name="connsiteY17" fmla="*/ 242595 h 1623724"/>
                <a:gd name="connsiteX18" fmla="*/ 3147527 w 3582955"/>
                <a:gd name="connsiteY18" fmla="*/ 230155 h 1623724"/>
                <a:gd name="connsiteX19" fmla="*/ 3489649 w 3582955"/>
                <a:gd name="connsiteY19" fmla="*/ 248816 h 1623724"/>
                <a:gd name="connsiteX20" fmla="*/ 3558074 w 3582955"/>
                <a:gd name="connsiteY20" fmla="*/ 292359 h 1623724"/>
                <a:gd name="connsiteX21" fmla="*/ 3564294 w 3582955"/>
                <a:gd name="connsiteY21" fmla="*/ 311020 h 1623724"/>
                <a:gd name="connsiteX22" fmla="*/ 3576735 w 3582955"/>
                <a:gd name="connsiteY22" fmla="*/ 342122 h 1623724"/>
                <a:gd name="connsiteX23" fmla="*/ 3582955 w 3582955"/>
                <a:gd name="connsiteY23" fmla="*/ 379444 h 1623724"/>
                <a:gd name="connsiteX24" fmla="*/ 3570515 w 3582955"/>
                <a:gd name="connsiteY24" fmla="*/ 516293 h 1623724"/>
                <a:gd name="connsiteX25" fmla="*/ 3564294 w 3582955"/>
                <a:gd name="connsiteY25" fmla="*/ 547395 h 1623724"/>
                <a:gd name="connsiteX26" fmla="*/ 3539412 w 3582955"/>
                <a:gd name="connsiteY26" fmla="*/ 584718 h 1623724"/>
                <a:gd name="connsiteX27" fmla="*/ 3533192 w 3582955"/>
                <a:gd name="connsiteY27" fmla="*/ 622040 h 1623724"/>
                <a:gd name="connsiteX28" fmla="*/ 3520751 w 3582955"/>
                <a:gd name="connsiteY28" fmla="*/ 653142 h 1623724"/>
                <a:gd name="connsiteX29" fmla="*/ 3514531 w 3582955"/>
                <a:gd name="connsiteY29" fmla="*/ 678024 h 1623724"/>
                <a:gd name="connsiteX30" fmla="*/ 3508310 w 3582955"/>
                <a:gd name="connsiteY30" fmla="*/ 746448 h 1623724"/>
                <a:gd name="connsiteX31" fmla="*/ 3458547 w 3582955"/>
                <a:gd name="connsiteY31" fmla="*/ 821093 h 1623724"/>
                <a:gd name="connsiteX32" fmla="*/ 3427445 w 3582955"/>
                <a:gd name="connsiteY32" fmla="*/ 895738 h 1623724"/>
                <a:gd name="connsiteX33" fmla="*/ 3278155 w 3582955"/>
                <a:gd name="connsiteY33" fmla="*/ 1125893 h 1623724"/>
                <a:gd name="connsiteX34" fmla="*/ 3191070 w 3582955"/>
                <a:gd name="connsiteY34" fmla="*/ 1262742 h 1623724"/>
                <a:gd name="connsiteX35" fmla="*/ 2917377 w 3582955"/>
                <a:gd name="connsiteY35" fmla="*/ 1489757 h 1623724"/>
                <a:gd name="connsiteX36" fmla="*/ 2813196 w 3582955"/>
                <a:gd name="connsiteY36" fmla="*/ 1578917 h 1623724"/>
                <a:gd name="connsiteX37" fmla="*/ 2761880 w 3582955"/>
                <a:gd name="connsiteY37" fmla="*/ 1595944 h 1623724"/>
                <a:gd name="connsiteX38" fmla="*/ 2670903 w 3582955"/>
                <a:gd name="connsiteY38" fmla="*/ 1606564 h 1623724"/>
                <a:gd name="connsiteX39" fmla="*/ 2588475 w 3582955"/>
                <a:gd name="connsiteY39" fmla="*/ 1616428 h 1623724"/>
                <a:gd name="connsiteX40" fmla="*/ 2518488 w 3582955"/>
                <a:gd name="connsiteY40" fmla="*/ 1583129 h 1623724"/>
                <a:gd name="connsiteX41" fmla="*/ 2464827 w 3582955"/>
                <a:gd name="connsiteY41" fmla="*/ 1588782 h 1623724"/>
                <a:gd name="connsiteX42" fmla="*/ 2388622 w 3582955"/>
                <a:gd name="connsiteY42" fmla="*/ 1595693 h 1623724"/>
                <a:gd name="connsiteX43" fmla="*/ 2316298 w 3582955"/>
                <a:gd name="connsiteY43" fmla="*/ 1609200 h 1623724"/>
                <a:gd name="connsiteX44" fmla="*/ 2253329 w 3582955"/>
                <a:gd name="connsiteY44" fmla="*/ 1611714 h 1623724"/>
                <a:gd name="connsiteX45" fmla="*/ 2152262 w 3582955"/>
                <a:gd name="connsiteY45" fmla="*/ 1610395 h 1623724"/>
                <a:gd name="connsiteX46" fmla="*/ 2065176 w 3582955"/>
                <a:gd name="connsiteY46" fmla="*/ 1623526 h 1623724"/>
                <a:gd name="connsiteX47" fmla="*/ 1959429 w 3582955"/>
                <a:gd name="connsiteY47" fmla="*/ 1598644 h 1623724"/>
                <a:gd name="connsiteX48" fmla="*/ 1867677 w 3582955"/>
                <a:gd name="connsiteY48" fmla="*/ 1577407 h 1623724"/>
                <a:gd name="connsiteX49" fmla="*/ 1828030 w 3582955"/>
                <a:gd name="connsiteY49" fmla="*/ 1572631 h 1623724"/>
                <a:gd name="connsiteX50" fmla="*/ 1725382 w 3582955"/>
                <a:gd name="connsiteY50" fmla="*/ 1553593 h 1623724"/>
                <a:gd name="connsiteX51" fmla="*/ 1637518 w 3582955"/>
                <a:gd name="connsiteY51" fmla="*/ 1522491 h 1623724"/>
                <a:gd name="connsiteX52" fmla="*/ 1595524 w 3582955"/>
                <a:gd name="connsiteY52" fmla="*/ 1513884 h 1623724"/>
                <a:gd name="connsiteX53" fmla="*/ 1502989 w 3582955"/>
                <a:gd name="connsiteY53" fmla="*/ 1507286 h 1623724"/>
                <a:gd name="connsiteX54" fmla="*/ 1298489 w 3582955"/>
                <a:gd name="connsiteY54" fmla="*/ 1505653 h 1623724"/>
                <a:gd name="connsiteX55" fmla="*/ 1175644 w 3582955"/>
                <a:gd name="connsiteY55" fmla="*/ 1504395 h 1623724"/>
                <a:gd name="connsiteX56" fmla="*/ 696686 w 3582955"/>
                <a:gd name="connsiteY56" fmla="*/ 1499118 h 1623724"/>
                <a:gd name="connsiteX57" fmla="*/ 360784 w 3582955"/>
                <a:gd name="connsiteY57" fmla="*/ 1492897 h 1623724"/>
                <a:gd name="connsiteX58" fmla="*/ 273698 w 3582955"/>
                <a:gd name="connsiteY58" fmla="*/ 1480457 h 1623724"/>
                <a:gd name="connsiteX59" fmla="*/ 111968 w 3582955"/>
                <a:gd name="connsiteY59" fmla="*/ 1436914 h 1623724"/>
                <a:gd name="connsiteX60" fmla="*/ 80866 w 3582955"/>
                <a:gd name="connsiteY60" fmla="*/ 1418253 h 1623724"/>
                <a:gd name="connsiteX61" fmla="*/ 55984 w 3582955"/>
                <a:gd name="connsiteY61" fmla="*/ 1399591 h 1623724"/>
                <a:gd name="connsiteX62" fmla="*/ 37323 w 3582955"/>
                <a:gd name="connsiteY62" fmla="*/ 1374710 h 1623724"/>
                <a:gd name="connsiteX63" fmla="*/ 12441 w 3582955"/>
                <a:gd name="connsiteY63" fmla="*/ 1331167 h 1623724"/>
                <a:gd name="connsiteX64" fmla="*/ 0 w 3582955"/>
                <a:gd name="connsiteY64" fmla="*/ 1300065 h 1623724"/>
                <a:gd name="connsiteX65" fmla="*/ 6221 w 3582955"/>
                <a:gd name="connsiteY65" fmla="*/ 1144555 h 1623724"/>
                <a:gd name="connsiteX66" fmla="*/ 12441 w 3582955"/>
                <a:gd name="connsiteY66" fmla="*/ 1119673 h 1623724"/>
                <a:gd name="connsiteX67" fmla="*/ 31102 w 3582955"/>
                <a:gd name="connsiteY67" fmla="*/ 1088571 h 1623724"/>
                <a:gd name="connsiteX68" fmla="*/ 68425 w 3582955"/>
                <a:gd name="connsiteY68" fmla="*/ 1026367 h 1623724"/>
                <a:gd name="connsiteX69" fmla="*/ 74645 w 3582955"/>
                <a:gd name="connsiteY69" fmla="*/ 1001485 h 1623724"/>
                <a:gd name="connsiteX70" fmla="*/ 111968 w 3582955"/>
                <a:gd name="connsiteY70" fmla="*/ 957942 h 1623724"/>
                <a:gd name="connsiteX71" fmla="*/ 149290 w 3582955"/>
                <a:gd name="connsiteY71" fmla="*/ 895738 h 1623724"/>
                <a:gd name="connsiteX72" fmla="*/ 161731 w 3582955"/>
                <a:gd name="connsiteY72" fmla="*/ 852195 h 1623724"/>
                <a:gd name="connsiteX73" fmla="*/ 174172 w 3582955"/>
                <a:gd name="connsiteY73" fmla="*/ 827314 h 1623724"/>
                <a:gd name="connsiteX74" fmla="*/ 192833 w 3582955"/>
                <a:gd name="connsiteY74" fmla="*/ 814873 h 1623724"/>
                <a:gd name="connsiteX75" fmla="*/ 216152 w 3582955"/>
                <a:gd name="connsiteY75" fmla="*/ 738217 h 1623724"/>
                <a:gd name="connsiteX76" fmla="*/ 234038 w 3582955"/>
                <a:gd name="connsiteY76" fmla="*/ 709126 h 1623724"/>
                <a:gd name="connsiteX77" fmla="*/ 239480 w 3582955"/>
                <a:gd name="connsiteY77" fmla="*/ 678401 h 1623724"/>
                <a:gd name="connsiteX78" fmla="*/ 279919 w 3582955"/>
                <a:gd name="connsiteY78" fmla="*/ 541175 h 1623724"/>
                <a:gd name="connsiteX79" fmla="*/ 292359 w 3582955"/>
                <a:gd name="connsiteY79" fmla="*/ 510073 h 1623724"/>
                <a:gd name="connsiteX80" fmla="*/ 317241 w 3582955"/>
                <a:gd name="connsiteY80" fmla="*/ 491412 h 1623724"/>
                <a:gd name="connsiteX81" fmla="*/ 329682 w 3582955"/>
                <a:gd name="connsiteY81" fmla="*/ 472751 h 1623724"/>
                <a:gd name="connsiteX82" fmla="*/ 367004 w 3582955"/>
                <a:gd name="connsiteY82" fmla="*/ 441648 h 1623724"/>
                <a:gd name="connsiteX83" fmla="*/ 391886 w 3582955"/>
                <a:gd name="connsiteY83" fmla="*/ 429208 h 1623724"/>
                <a:gd name="connsiteX84" fmla="*/ 421424 w 3582955"/>
                <a:gd name="connsiteY84" fmla="*/ 388808 h 1623724"/>
                <a:gd name="connsiteX85" fmla="*/ 457974 w 3582955"/>
                <a:gd name="connsiteY85" fmla="*/ 364491 h 1623724"/>
                <a:gd name="connsiteX86" fmla="*/ 460302 w 3582955"/>
                <a:gd name="connsiteY86" fmla="*/ 333765 h 1623724"/>
                <a:gd name="connsiteX87" fmla="*/ 492962 w 3582955"/>
                <a:gd name="connsiteY87" fmla="*/ 339420 h 1623724"/>
                <a:gd name="connsiteX88" fmla="*/ 525619 w 3582955"/>
                <a:gd name="connsiteY88" fmla="*/ 315607 h 1623724"/>
                <a:gd name="connsiteX89" fmla="*/ 552837 w 3582955"/>
                <a:gd name="connsiteY89" fmla="*/ 288903 h 1623724"/>
                <a:gd name="connsiteX90" fmla="*/ 584719 w 3582955"/>
                <a:gd name="connsiteY90" fmla="*/ 273697 h 1623724"/>
                <a:gd name="connsiteX91" fmla="*/ 597159 w 3582955"/>
                <a:gd name="connsiteY91" fmla="*/ 255036 h 1623724"/>
                <a:gd name="connsiteX92" fmla="*/ 622041 w 3582955"/>
                <a:gd name="connsiteY92" fmla="*/ 236375 h 1623724"/>
                <a:gd name="connsiteX93" fmla="*/ 659364 w 3582955"/>
                <a:gd name="connsiteY93" fmla="*/ 223934 h 1623724"/>
                <a:gd name="connsiteX94" fmla="*/ 684245 w 3582955"/>
                <a:gd name="connsiteY94" fmla="*/ 205273 h 1623724"/>
                <a:gd name="connsiteX0" fmla="*/ 684245 w 3582955"/>
                <a:gd name="connsiteY0" fmla="*/ 205273 h 1623724"/>
                <a:gd name="connsiteX1" fmla="*/ 721568 w 3582955"/>
                <a:gd name="connsiteY1" fmla="*/ 186612 h 1623724"/>
                <a:gd name="connsiteX2" fmla="*/ 864637 w 3582955"/>
                <a:gd name="connsiteY2" fmla="*/ 143069 h 1623724"/>
                <a:gd name="connsiteX3" fmla="*/ 951723 w 3582955"/>
                <a:gd name="connsiteY3" fmla="*/ 111967 h 1623724"/>
                <a:gd name="connsiteX4" fmla="*/ 1057470 w 3582955"/>
                <a:gd name="connsiteY4" fmla="*/ 87085 h 1623724"/>
                <a:gd name="connsiteX5" fmla="*/ 1262743 w 3582955"/>
                <a:gd name="connsiteY5" fmla="*/ 24881 h 1623724"/>
                <a:gd name="connsiteX6" fmla="*/ 1368490 w 3582955"/>
                <a:gd name="connsiteY6" fmla="*/ 12440 h 1623724"/>
                <a:gd name="connsiteX7" fmla="*/ 1449355 w 3582955"/>
                <a:gd name="connsiteY7" fmla="*/ 0 h 1623724"/>
                <a:gd name="connsiteX8" fmla="*/ 1685731 w 3582955"/>
                <a:gd name="connsiteY8" fmla="*/ 6220 h 1623724"/>
                <a:gd name="connsiteX9" fmla="*/ 1797698 w 3582955"/>
                <a:gd name="connsiteY9" fmla="*/ 37322 h 1623724"/>
                <a:gd name="connsiteX10" fmla="*/ 1915886 w 3582955"/>
                <a:gd name="connsiteY10" fmla="*/ 122585 h 1623724"/>
                <a:gd name="connsiteX11" fmla="*/ 1959434 w 3582955"/>
                <a:gd name="connsiteY11" fmla="*/ 139613 h 1623724"/>
                <a:gd name="connsiteX12" fmla="*/ 1985090 w 3582955"/>
                <a:gd name="connsiteY12" fmla="*/ 155384 h 1623724"/>
                <a:gd name="connsiteX13" fmla="*/ 2037191 w 3582955"/>
                <a:gd name="connsiteY13" fmla="*/ 174046 h 1623724"/>
                <a:gd name="connsiteX14" fmla="*/ 2158504 w 3582955"/>
                <a:gd name="connsiteY14" fmla="*/ 191074 h 1623724"/>
                <a:gd name="connsiteX15" fmla="*/ 2346692 w 3582955"/>
                <a:gd name="connsiteY15" fmla="*/ 223431 h 1623724"/>
                <a:gd name="connsiteX16" fmla="*/ 2637463 w 3582955"/>
                <a:gd name="connsiteY16" fmla="*/ 243349 h 1623724"/>
                <a:gd name="connsiteX17" fmla="*/ 2898710 w 3582955"/>
                <a:gd name="connsiteY17" fmla="*/ 242595 h 1623724"/>
                <a:gd name="connsiteX18" fmla="*/ 3147527 w 3582955"/>
                <a:gd name="connsiteY18" fmla="*/ 230155 h 1623724"/>
                <a:gd name="connsiteX19" fmla="*/ 3489649 w 3582955"/>
                <a:gd name="connsiteY19" fmla="*/ 248816 h 1623724"/>
                <a:gd name="connsiteX20" fmla="*/ 3558074 w 3582955"/>
                <a:gd name="connsiteY20" fmla="*/ 292359 h 1623724"/>
                <a:gd name="connsiteX21" fmla="*/ 3564294 w 3582955"/>
                <a:gd name="connsiteY21" fmla="*/ 311020 h 1623724"/>
                <a:gd name="connsiteX22" fmla="*/ 3576735 w 3582955"/>
                <a:gd name="connsiteY22" fmla="*/ 342122 h 1623724"/>
                <a:gd name="connsiteX23" fmla="*/ 3582955 w 3582955"/>
                <a:gd name="connsiteY23" fmla="*/ 379444 h 1623724"/>
                <a:gd name="connsiteX24" fmla="*/ 3570515 w 3582955"/>
                <a:gd name="connsiteY24" fmla="*/ 516293 h 1623724"/>
                <a:gd name="connsiteX25" fmla="*/ 3564294 w 3582955"/>
                <a:gd name="connsiteY25" fmla="*/ 547395 h 1623724"/>
                <a:gd name="connsiteX26" fmla="*/ 3539412 w 3582955"/>
                <a:gd name="connsiteY26" fmla="*/ 584718 h 1623724"/>
                <a:gd name="connsiteX27" fmla="*/ 3533192 w 3582955"/>
                <a:gd name="connsiteY27" fmla="*/ 622040 h 1623724"/>
                <a:gd name="connsiteX28" fmla="*/ 3520751 w 3582955"/>
                <a:gd name="connsiteY28" fmla="*/ 653142 h 1623724"/>
                <a:gd name="connsiteX29" fmla="*/ 3514531 w 3582955"/>
                <a:gd name="connsiteY29" fmla="*/ 678024 h 1623724"/>
                <a:gd name="connsiteX30" fmla="*/ 3508310 w 3582955"/>
                <a:gd name="connsiteY30" fmla="*/ 746448 h 1623724"/>
                <a:gd name="connsiteX31" fmla="*/ 3458547 w 3582955"/>
                <a:gd name="connsiteY31" fmla="*/ 821093 h 1623724"/>
                <a:gd name="connsiteX32" fmla="*/ 3427445 w 3582955"/>
                <a:gd name="connsiteY32" fmla="*/ 895738 h 1623724"/>
                <a:gd name="connsiteX33" fmla="*/ 3278155 w 3582955"/>
                <a:gd name="connsiteY33" fmla="*/ 1125893 h 1623724"/>
                <a:gd name="connsiteX34" fmla="*/ 3191070 w 3582955"/>
                <a:gd name="connsiteY34" fmla="*/ 1262742 h 1623724"/>
                <a:gd name="connsiteX35" fmla="*/ 2917377 w 3582955"/>
                <a:gd name="connsiteY35" fmla="*/ 1489757 h 1623724"/>
                <a:gd name="connsiteX36" fmla="*/ 2813196 w 3582955"/>
                <a:gd name="connsiteY36" fmla="*/ 1578917 h 1623724"/>
                <a:gd name="connsiteX37" fmla="*/ 2761880 w 3582955"/>
                <a:gd name="connsiteY37" fmla="*/ 1595944 h 1623724"/>
                <a:gd name="connsiteX38" fmla="*/ 2670903 w 3582955"/>
                <a:gd name="connsiteY38" fmla="*/ 1606564 h 1623724"/>
                <a:gd name="connsiteX39" fmla="*/ 2588475 w 3582955"/>
                <a:gd name="connsiteY39" fmla="*/ 1580236 h 1623724"/>
                <a:gd name="connsiteX40" fmla="*/ 2518488 w 3582955"/>
                <a:gd name="connsiteY40" fmla="*/ 1583129 h 1623724"/>
                <a:gd name="connsiteX41" fmla="*/ 2464827 w 3582955"/>
                <a:gd name="connsiteY41" fmla="*/ 1588782 h 1623724"/>
                <a:gd name="connsiteX42" fmla="*/ 2388622 w 3582955"/>
                <a:gd name="connsiteY42" fmla="*/ 1595693 h 1623724"/>
                <a:gd name="connsiteX43" fmla="*/ 2316298 w 3582955"/>
                <a:gd name="connsiteY43" fmla="*/ 1609200 h 1623724"/>
                <a:gd name="connsiteX44" fmla="*/ 2253329 w 3582955"/>
                <a:gd name="connsiteY44" fmla="*/ 1611714 h 1623724"/>
                <a:gd name="connsiteX45" fmla="*/ 2152262 w 3582955"/>
                <a:gd name="connsiteY45" fmla="*/ 1610395 h 1623724"/>
                <a:gd name="connsiteX46" fmla="*/ 2065176 w 3582955"/>
                <a:gd name="connsiteY46" fmla="*/ 1623526 h 1623724"/>
                <a:gd name="connsiteX47" fmla="*/ 1959429 w 3582955"/>
                <a:gd name="connsiteY47" fmla="*/ 1598644 h 1623724"/>
                <a:gd name="connsiteX48" fmla="*/ 1867677 w 3582955"/>
                <a:gd name="connsiteY48" fmla="*/ 1577407 h 1623724"/>
                <a:gd name="connsiteX49" fmla="*/ 1828030 w 3582955"/>
                <a:gd name="connsiteY49" fmla="*/ 1572631 h 1623724"/>
                <a:gd name="connsiteX50" fmla="*/ 1725382 w 3582955"/>
                <a:gd name="connsiteY50" fmla="*/ 1553593 h 1623724"/>
                <a:gd name="connsiteX51" fmla="*/ 1637518 w 3582955"/>
                <a:gd name="connsiteY51" fmla="*/ 1522491 h 1623724"/>
                <a:gd name="connsiteX52" fmla="*/ 1595524 w 3582955"/>
                <a:gd name="connsiteY52" fmla="*/ 1513884 h 1623724"/>
                <a:gd name="connsiteX53" fmla="*/ 1502989 w 3582955"/>
                <a:gd name="connsiteY53" fmla="*/ 1507286 h 1623724"/>
                <a:gd name="connsiteX54" fmla="*/ 1298489 w 3582955"/>
                <a:gd name="connsiteY54" fmla="*/ 1505653 h 1623724"/>
                <a:gd name="connsiteX55" fmla="*/ 1175644 w 3582955"/>
                <a:gd name="connsiteY55" fmla="*/ 1504395 h 1623724"/>
                <a:gd name="connsiteX56" fmla="*/ 696686 w 3582955"/>
                <a:gd name="connsiteY56" fmla="*/ 1499118 h 1623724"/>
                <a:gd name="connsiteX57" fmla="*/ 360784 w 3582955"/>
                <a:gd name="connsiteY57" fmla="*/ 1492897 h 1623724"/>
                <a:gd name="connsiteX58" fmla="*/ 273698 w 3582955"/>
                <a:gd name="connsiteY58" fmla="*/ 1480457 h 1623724"/>
                <a:gd name="connsiteX59" fmla="*/ 111968 w 3582955"/>
                <a:gd name="connsiteY59" fmla="*/ 1436914 h 1623724"/>
                <a:gd name="connsiteX60" fmla="*/ 80866 w 3582955"/>
                <a:gd name="connsiteY60" fmla="*/ 1418253 h 1623724"/>
                <a:gd name="connsiteX61" fmla="*/ 55984 w 3582955"/>
                <a:gd name="connsiteY61" fmla="*/ 1399591 h 1623724"/>
                <a:gd name="connsiteX62" fmla="*/ 37323 w 3582955"/>
                <a:gd name="connsiteY62" fmla="*/ 1374710 h 1623724"/>
                <a:gd name="connsiteX63" fmla="*/ 12441 w 3582955"/>
                <a:gd name="connsiteY63" fmla="*/ 1331167 h 1623724"/>
                <a:gd name="connsiteX64" fmla="*/ 0 w 3582955"/>
                <a:gd name="connsiteY64" fmla="*/ 1300065 h 1623724"/>
                <a:gd name="connsiteX65" fmla="*/ 6221 w 3582955"/>
                <a:gd name="connsiteY65" fmla="*/ 1144555 h 1623724"/>
                <a:gd name="connsiteX66" fmla="*/ 12441 w 3582955"/>
                <a:gd name="connsiteY66" fmla="*/ 1119673 h 1623724"/>
                <a:gd name="connsiteX67" fmla="*/ 31102 w 3582955"/>
                <a:gd name="connsiteY67" fmla="*/ 1088571 h 1623724"/>
                <a:gd name="connsiteX68" fmla="*/ 68425 w 3582955"/>
                <a:gd name="connsiteY68" fmla="*/ 1026367 h 1623724"/>
                <a:gd name="connsiteX69" fmla="*/ 74645 w 3582955"/>
                <a:gd name="connsiteY69" fmla="*/ 1001485 h 1623724"/>
                <a:gd name="connsiteX70" fmla="*/ 111968 w 3582955"/>
                <a:gd name="connsiteY70" fmla="*/ 957942 h 1623724"/>
                <a:gd name="connsiteX71" fmla="*/ 149290 w 3582955"/>
                <a:gd name="connsiteY71" fmla="*/ 895738 h 1623724"/>
                <a:gd name="connsiteX72" fmla="*/ 161731 w 3582955"/>
                <a:gd name="connsiteY72" fmla="*/ 852195 h 1623724"/>
                <a:gd name="connsiteX73" fmla="*/ 174172 w 3582955"/>
                <a:gd name="connsiteY73" fmla="*/ 827314 h 1623724"/>
                <a:gd name="connsiteX74" fmla="*/ 192833 w 3582955"/>
                <a:gd name="connsiteY74" fmla="*/ 814873 h 1623724"/>
                <a:gd name="connsiteX75" fmla="*/ 216152 w 3582955"/>
                <a:gd name="connsiteY75" fmla="*/ 738217 h 1623724"/>
                <a:gd name="connsiteX76" fmla="*/ 234038 w 3582955"/>
                <a:gd name="connsiteY76" fmla="*/ 709126 h 1623724"/>
                <a:gd name="connsiteX77" fmla="*/ 239480 w 3582955"/>
                <a:gd name="connsiteY77" fmla="*/ 678401 h 1623724"/>
                <a:gd name="connsiteX78" fmla="*/ 279919 w 3582955"/>
                <a:gd name="connsiteY78" fmla="*/ 541175 h 1623724"/>
                <a:gd name="connsiteX79" fmla="*/ 292359 w 3582955"/>
                <a:gd name="connsiteY79" fmla="*/ 510073 h 1623724"/>
                <a:gd name="connsiteX80" fmla="*/ 317241 w 3582955"/>
                <a:gd name="connsiteY80" fmla="*/ 491412 h 1623724"/>
                <a:gd name="connsiteX81" fmla="*/ 329682 w 3582955"/>
                <a:gd name="connsiteY81" fmla="*/ 472751 h 1623724"/>
                <a:gd name="connsiteX82" fmla="*/ 367004 w 3582955"/>
                <a:gd name="connsiteY82" fmla="*/ 441648 h 1623724"/>
                <a:gd name="connsiteX83" fmla="*/ 391886 w 3582955"/>
                <a:gd name="connsiteY83" fmla="*/ 429208 h 1623724"/>
                <a:gd name="connsiteX84" fmla="*/ 421424 w 3582955"/>
                <a:gd name="connsiteY84" fmla="*/ 388808 h 1623724"/>
                <a:gd name="connsiteX85" fmla="*/ 457974 w 3582955"/>
                <a:gd name="connsiteY85" fmla="*/ 364491 h 1623724"/>
                <a:gd name="connsiteX86" fmla="*/ 460302 w 3582955"/>
                <a:gd name="connsiteY86" fmla="*/ 333765 h 1623724"/>
                <a:gd name="connsiteX87" fmla="*/ 492962 w 3582955"/>
                <a:gd name="connsiteY87" fmla="*/ 339420 h 1623724"/>
                <a:gd name="connsiteX88" fmla="*/ 525619 w 3582955"/>
                <a:gd name="connsiteY88" fmla="*/ 315607 h 1623724"/>
                <a:gd name="connsiteX89" fmla="*/ 552837 w 3582955"/>
                <a:gd name="connsiteY89" fmla="*/ 288903 h 1623724"/>
                <a:gd name="connsiteX90" fmla="*/ 584719 w 3582955"/>
                <a:gd name="connsiteY90" fmla="*/ 273697 h 1623724"/>
                <a:gd name="connsiteX91" fmla="*/ 597159 w 3582955"/>
                <a:gd name="connsiteY91" fmla="*/ 255036 h 1623724"/>
                <a:gd name="connsiteX92" fmla="*/ 622041 w 3582955"/>
                <a:gd name="connsiteY92" fmla="*/ 236375 h 1623724"/>
                <a:gd name="connsiteX93" fmla="*/ 659364 w 3582955"/>
                <a:gd name="connsiteY93" fmla="*/ 223934 h 1623724"/>
                <a:gd name="connsiteX94" fmla="*/ 684245 w 3582955"/>
                <a:gd name="connsiteY94" fmla="*/ 205273 h 1623724"/>
                <a:gd name="connsiteX0" fmla="*/ 684245 w 3582955"/>
                <a:gd name="connsiteY0" fmla="*/ 205273 h 1623724"/>
                <a:gd name="connsiteX1" fmla="*/ 721568 w 3582955"/>
                <a:gd name="connsiteY1" fmla="*/ 186612 h 1623724"/>
                <a:gd name="connsiteX2" fmla="*/ 864637 w 3582955"/>
                <a:gd name="connsiteY2" fmla="*/ 143069 h 1623724"/>
                <a:gd name="connsiteX3" fmla="*/ 951723 w 3582955"/>
                <a:gd name="connsiteY3" fmla="*/ 111967 h 1623724"/>
                <a:gd name="connsiteX4" fmla="*/ 1057470 w 3582955"/>
                <a:gd name="connsiteY4" fmla="*/ 87085 h 1623724"/>
                <a:gd name="connsiteX5" fmla="*/ 1262743 w 3582955"/>
                <a:gd name="connsiteY5" fmla="*/ 24881 h 1623724"/>
                <a:gd name="connsiteX6" fmla="*/ 1368490 w 3582955"/>
                <a:gd name="connsiteY6" fmla="*/ 12440 h 1623724"/>
                <a:gd name="connsiteX7" fmla="*/ 1449355 w 3582955"/>
                <a:gd name="connsiteY7" fmla="*/ 0 h 1623724"/>
                <a:gd name="connsiteX8" fmla="*/ 1685731 w 3582955"/>
                <a:gd name="connsiteY8" fmla="*/ 6220 h 1623724"/>
                <a:gd name="connsiteX9" fmla="*/ 1797698 w 3582955"/>
                <a:gd name="connsiteY9" fmla="*/ 37322 h 1623724"/>
                <a:gd name="connsiteX10" fmla="*/ 1915886 w 3582955"/>
                <a:gd name="connsiteY10" fmla="*/ 122585 h 1623724"/>
                <a:gd name="connsiteX11" fmla="*/ 1959434 w 3582955"/>
                <a:gd name="connsiteY11" fmla="*/ 139613 h 1623724"/>
                <a:gd name="connsiteX12" fmla="*/ 1985090 w 3582955"/>
                <a:gd name="connsiteY12" fmla="*/ 155384 h 1623724"/>
                <a:gd name="connsiteX13" fmla="*/ 2037191 w 3582955"/>
                <a:gd name="connsiteY13" fmla="*/ 174046 h 1623724"/>
                <a:gd name="connsiteX14" fmla="*/ 2158504 w 3582955"/>
                <a:gd name="connsiteY14" fmla="*/ 191074 h 1623724"/>
                <a:gd name="connsiteX15" fmla="*/ 2346692 w 3582955"/>
                <a:gd name="connsiteY15" fmla="*/ 223431 h 1623724"/>
                <a:gd name="connsiteX16" fmla="*/ 2637463 w 3582955"/>
                <a:gd name="connsiteY16" fmla="*/ 243349 h 1623724"/>
                <a:gd name="connsiteX17" fmla="*/ 2898710 w 3582955"/>
                <a:gd name="connsiteY17" fmla="*/ 242595 h 1623724"/>
                <a:gd name="connsiteX18" fmla="*/ 3147527 w 3582955"/>
                <a:gd name="connsiteY18" fmla="*/ 230155 h 1623724"/>
                <a:gd name="connsiteX19" fmla="*/ 3489649 w 3582955"/>
                <a:gd name="connsiteY19" fmla="*/ 248816 h 1623724"/>
                <a:gd name="connsiteX20" fmla="*/ 3558074 w 3582955"/>
                <a:gd name="connsiteY20" fmla="*/ 292359 h 1623724"/>
                <a:gd name="connsiteX21" fmla="*/ 3564294 w 3582955"/>
                <a:gd name="connsiteY21" fmla="*/ 311020 h 1623724"/>
                <a:gd name="connsiteX22" fmla="*/ 3576735 w 3582955"/>
                <a:gd name="connsiteY22" fmla="*/ 342122 h 1623724"/>
                <a:gd name="connsiteX23" fmla="*/ 3582955 w 3582955"/>
                <a:gd name="connsiteY23" fmla="*/ 379444 h 1623724"/>
                <a:gd name="connsiteX24" fmla="*/ 3570515 w 3582955"/>
                <a:gd name="connsiteY24" fmla="*/ 516293 h 1623724"/>
                <a:gd name="connsiteX25" fmla="*/ 3564294 w 3582955"/>
                <a:gd name="connsiteY25" fmla="*/ 547395 h 1623724"/>
                <a:gd name="connsiteX26" fmla="*/ 3539412 w 3582955"/>
                <a:gd name="connsiteY26" fmla="*/ 584718 h 1623724"/>
                <a:gd name="connsiteX27" fmla="*/ 3533192 w 3582955"/>
                <a:gd name="connsiteY27" fmla="*/ 622040 h 1623724"/>
                <a:gd name="connsiteX28" fmla="*/ 3520751 w 3582955"/>
                <a:gd name="connsiteY28" fmla="*/ 653142 h 1623724"/>
                <a:gd name="connsiteX29" fmla="*/ 3514531 w 3582955"/>
                <a:gd name="connsiteY29" fmla="*/ 678024 h 1623724"/>
                <a:gd name="connsiteX30" fmla="*/ 3508310 w 3582955"/>
                <a:gd name="connsiteY30" fmla="*/ 746448 h 1623724"/>
                <a:gd name="connsiteX31" fmla="*/ 3458547 w 3582955"/>
                <a:gd name="connsiteY31" fmla="*/ 821093 h 1623724"/>
                <a:gd name="connsiteX32" fmla="*/ 3427445 w 3582955"/>
                <a:gd name="connsiteY32" fmla="*/ 895738 h 1623724"/>
                <a:gd name="connsiteX33" fmla="*/ 3278155 w 3582955"/>
                <a:gd name="connsiteY33" fmla="*/ 1125893 h 1623724"/>
                <a:gd name="connsiteX34" fmla="*/ 3191070 w 3582955"/>
                <a:gd name="connsiteY34" fmla="*/ 1262742 h 1623724"/>
                <a:gd name="connsiteX35" fmla="*/ 2917377 w 3582955"/>
                <a:gd name="connsiteY35" fmla="*/ 1489757 h 1623724"/>
                <a:gd name="connsiteX36" fmla="*/ 2813196 w 3582955"/>
                <a:gd name="connsiteY36" fmla="*/ 1578917 h 1623724"/>
                <a:gd name="connsiteX37" fmla="*/ 2761880 w 3582955"/>
                <a:gd name="connsiteY37" fmla="*/ 1595944 h 1623724"/>
                <a:gd name="connsiteX38" fmla="*/ 2670903 w 3582955"/>
                <a:gd name="connsiteY38" fmla="*/ 1606564 h 1623724"/>
                <a:gd name="connsiteX39" fmla="*/ 2588475 w 3582955"/>
                <a:gd name="connsiteY39" fmla="*/ 1580236 h 1623724"/>
                <a:gd name="connsiteX40" fmla="*/ 2518488 w 3582955"/>
                <a:gd name="connsiteY40" fmla="*/ 1583129 h 1623724"/>
                <a:gd name="connsiteX41" fmla="*/ 2464827 w 3582955"/>
                <a:gd name="connsiteY41" fmla="*/ 1588782 h 1623724"/>
                <a:gd name="connsiteX42" fmla="*/ 2388622 w 3582955"/>
                <a:gd name="connsiteY42" fmla="*/ 1595693 h 1623724"/>
                <a:gd name="connsiteX43" fmla="*/ 2316298 w 3582955"/>
                <a:gd name="connsiteY43" fmla="*/ 1609200 h 1623724"/>
                <a:gd name="connsiteX44" fmla="*/ 2253329 w 3582955"/>
                <a:gd name="connsiteY44" fmla="*/ 1611714 h 1623724"/>
                <a:gd name="connsiteX45" fmla="*/ 2152262 w 3582955"/>
                <a:gd name="connsiteY45" fmla="*/ 1610395 h 1623724"/>
                <a:gd name="connsiteX46" fmla="*/ 2065176 w 3582955"/>
                <a:gd name="connsiteY46" fmla="*/ 1623526 h 1623724"/>
                <a:gd name="connsiteX47" fmla="*/ 1959429 w 3582955"/>
                <a:gd name="connsiteY47" fmla="*/ 1598644 h 1623724"/>
                <a:gd name="connsiteX48" fmla="*/ 1867677 w 3582955"/>
                <a:gd name="connsiteY48" fmla="*/ 1577407 h 1623724"/>
                <a:gd name="connsiteX49" fmla="*/ 1828030 w 3582955"/>
                <a:gd name="connsiteY49" fmla="*/ 1572631 h 1623724"/>
                <a:gd name="connsiteX50" fmla="*/ 1725382 w 3582955"/>
                <a:gd name="connsiteY50" fmla="*/ 1553593 h 1623724"/>
                <a:gd name="connsiteX51" fmla="*/ 1637518 w 3582955"/>
                <a:gd name="connsiteY51" fmla="*/ 1522491 h 1623724"/>
                <a:gd name="connsiteX52" fmla="*/ 1595524 w 3582955"/>
                <a:gd name="connsiteY52" fmla="*/ 1513884 h 1623724"/>
                <a:gd name="connsiteX53" fmla="*/ 1502989 w 3582955"/>
                <a:gd name="connsiteY53" fmla="*/ 1507286 h 1623724"/>
                <a:gd name="connsiteX54" fmla="*/ 1298489 w 3582955"/>
                <a:gd name="connsiteY54" fmla="*/ 1505653 h 1623724"/>
                <a:gd name="connsiteX55" fmla="*/ 1175644 w 3582955"/>
                <a:gd name="connsiteY55" fmla="*/ 1504395 h 1623724"/>
                <a:gd name="connsiteX56" fmla="*/ 696686 w 3582955"/>
                <a:gd name="connsiteY56" fmla="*/ 1499118 h 1623724"/>
                <a:gd name="connsiteX57" fmla="*/ 360784 w 3582955"/>
                <a:gd name="connsiteY57" fmla="*/ 1492897 h 1623724"/>
                <a:gd name="connsiteX58" fmla="*/ 273698 w 3582955"/>
                <a:gd name="connsiteY58" fmla="*/ 1480457 h 1623724"/>
                <a:gd name="connsiteX59" fmla="*/ 111968 w 3582955"/>
                <a:gd name="connsiteY59" fmla="*/ 1436914 h 1623724"/>
                <a:gd name="connsiteX60" fmla="*/ 80866 w 3582955"/>
                <a:gd name="connsiteY60" fmla="*/ 1418253 h 1623724"/>
                <a:gd name="connsiteX61" fmla="*/ 55984 w 3582955"/>
                <a:gd name="connsiteY61" fmla="*/ 1399591 h 1623724"/>
                <a:gd name="connsiteX62" fmla="*/ 37323 w 3582955"/>
                <a:gd name="connsiteY62" fmla="*/ 1374710 h 1623724"/>
                <a:gd name="connsiteX63" fmla="*/ 12441 w 3582955"/>
                <a:gd name="connsiteY63" fmla="*/ 1331167 h 1623724"/>
                <a:gd name="connsiteX64" fmla="*/ 0 w 3582955"/>
                <a:gd name="connsiteY64" fmla="*/ 1300065 h 1623724"/>
                <a:gd name="connsiteX65" fmla="*/ 6221 w 3582955"/>
                <a:gd name="connsiteY65" fmla="*/ 1144555 h 1623724"/>
                <a:gd name="connsiteX66" fmla="*/ 12441 w 3582955"/>
                <a:gd name="connsiteY66" fmla="*/ 1119673 h 1623724"/>
                <a:gd name="connsiteX67" fmla="*/ 31102 w 3582955"/>
                <a:gd name="connsiteY67" fmla="*/ 1088571 h 1623724"/>
                <a:gd name="connsiteX68" fmla="*/ 68425 w 3582955"/>
                <a:gd name="connsiteY68" fmla="*/ 1026367 h 1623724"/>
                <a:gd name="connsiteX69" fmla="*/ 74645 w 3582955"/>
                <a:gd name="connsiteY69" fmla="*/ 1001485 h 1623724"/>
                <a:gd name="connsiteX70" fmla="*/ 111968 w 3582955"/>
                <a:gd name="connsiteY70" fmla="*/ 957942 h 1623724"/>
                <a:gd name="connsiteX71" fmla="*/ 149290 w 3582955"/>
                <a:gd name="connsiteY71" fmla="*/ 895738 h 1623724"/>
                <a:gd name="connsiteX72" fmla="*/ 161731 w 3582955"/>
                <a:gd name="connsiteY72" fmla="*/ 852195 h 1623724"/>
                <a:gd name="connsiteX73" fmla="*/ 174172 w 3582955"/>
                <a:gd name="connsiteY73" fmla="*/ 827314 h 1623724"/>
                <a:gd name="connsiteX74" fmla="*/ 192833 w 3582955"/>
                <a:gd name="connsiteY74" fmla="*/ 814873 h 1623724"/>
                <a:gd name="connsiteX75" fmla="*/ 216152 w 3582955"/>
                <a:gd name="connsiteY75" fmla="*/ 738217 h 1623724"/>
                <a:gd name="connsiteX76" fmla="*/ 234038 w 3582955"/>
                <a:gd name="connsiteY76" fmla="*/ 709126 h 1623724"/>
                <a:gd name="connsiteX77" fmla="*/ 239480 w 3582955"/>
                <a:gd name="connsiteY77" fmla="*/ 678401 h 1623724"/>
                <a:gd name="connsiteX78" fmla="*/ 279919 w 3582955"/>
                <a:gd name="connsiteY78" fmla="*/ 541175 h 1623724"/>
                <a:gd name="connsiteX79" fmla="*/ 292359 w 3582955"/>
                <a:gd name="connsiteY79" fmla="*/ 510073 h 1623724"/>
                <a:gd name="connsiteX80" fmla="*/ 317241 w 3582955"/>
                <a:gd name="connsiteY80" fmla="*/ 491412 h 1623724"/>
                <a:gd name="connsiteX81" fmla="*/ 329682 w 3582955"/>
                <a:gd name="connsiteY81" fmla="*/ 472751 h 1623724"/>
                <a:gd name="connsiteX82" fmla="*/ 367004 w 3582955"/>
                <a:gd name="connsiteY82" fmla="*/ 441648 h 1623724"/>
                <a:gd name="connsiteX83" fmla="*/ 391886 w 3582955"/>
                <a:gd name="connsiteY83" fmla="*/ 429208 h 1623724"/>
                <a:gd name="connsiteX84" fmla="*/ 421424 w 3582955"/>
                <a:gd name="connsiteY84" fmla="*/ 388808 h 1623724"/>
                <a:gd name="connsiteX85" fmla="*/ 457974 w 3582955"/>
                <a:gd name="connsiteY85" fmla="*/ 364491 h 1623724"/>
                <a:gd name="connsiteX86" fmla="*/ 474301 w 3582955"/>
                <a:gd name="connsiteY86" fmla="*/ 351860 h 1623724"/>
                <a:gd name="connsiteX87" fmla="*/ 492962 w 3582955"/>
                <a:gd name="connsiteY87" fmla="*/ 339420 h 1623724"/>
                <a:gd name="connsiteX88" fmla="*/ 525619 w 3582955"/>
                <a:gd name="connsiteY88" fmla="*/ 315607 h 1623724"/>
                <a:gd name="connsiteX89" fmla="*/ 552837 w 3582955"/>
                <a:gd name="connsiteY89" fmla="*/ 288903 h 1623724"/>
                <a:gd name="connsiteX90" fmla="*/ 584719 w 3582955"/>
                <a:gd name="connsiteY90" fmla="*/ 273697 h 1623724"/>
                <a:gd name="connsiteX91" fmla="*/ 597159 w 3582955"/>
                <a:gd name="connsiteY91" fmla="*/ 255036 h 1623724"/>
                <a:gd name="connsiteX92" fmla="*/ 622041 w 3582955"/>
                <a:gd name="connsiteY92" fmla="*/ 236375 h 1623724"/>
                <a:gd name="connsiteX93" fmla="*/ 659364 w 3582955"/>
                <a:gd name="connsiteY93" fmla="*/ 223934 h 1623724"/>
                <a:gd name="connsiteX94" fmla="*/ 684245 w 3582955"/>
                <a:gd name="connsiteY94" fmla="*/ 205273 h 162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82955" h="1623724">
                  <a:moveTo>
                    <a:pt x="684245" y="205273"/>
                  </a:moveTo>
                  <a:cubicBezTo>
                    <a:pt x="696686" y="199053"/>
                    <a:pt x="708653" y="191778"/>
                    <a:pt x="721568" y="186612"/>
                  </a:cubicBezTo>
                  <a:cubicBezTo>
                    <a:pt x="765782" y="168926"/>
                    <a:pt x="820659" y="157205"/>
                    <a:pt x="864637" y="143069"/>
                  </a:cubicBezTo>
                  <a:cubicBezTo>
                    <a:pt x="893983" y="133636"/>
                    <a:pt x="922121" y="120561"/>
                    <a:pt x="951723" y="111967"/>
                  </a:cubicBezTo>
                  <a:cubicBezTo>
                    <a:pt x="986499" y="101871"/>
                    <a:pt x="1022730" y="97303"/>
                    <a:pt x="1057470" y="87085"/>
                  </a:cubicBezTo>
                  <a:cubicBezTo>
                    <a:pt x="1177619" y="51747"/>
                    <a:pt x="1143278" y="46602"/>
                    <a:pt x="1262743" y="24881"/>
                  </a:cubicBezTo>
                  <a:cubicBezTo>
                    <a:pt x="1297663" y="18532"/>
                    <a:pt x="1333309" y="17131"/>
                    <a:pt x="1368490" y="12440"/>
                  </a:cubicBezTo>
                  <a:cubicBezTo>
                    <a:pt x="1395523" y="8836"/>
                    <a:pt x="1422400" y="4147"/>
                    <a:pt x="1449355" y="0"/>
                  </a:cubicBezTo>
                  <a:cubicBezTo>
                    <a:pt x="1528147" y="2073"/>
                    <a:pt x="1607072" y="1199"/>
                    <a:pt x="1685731" y="6220"/>
                  </a:cubicBezTo>
                  <a:cubicBezTo>
                    <a:pt x="1716728" y="8199"/>
                    <a:pt x="1769049" y="27772"/>
                    <a:pt x="1797698" y="37322"/>
                  </a:cubicBezTo>
                  <a:cubicBezTo>
                    <a:pt x="1829755" y="60220"/>
                    <a:pt x="1888930" y="105537"/>
                    <a:pt x="1915886" y="122585"/>
                  </a:cubicBezTo>
                  <a:cubicBezTo>
                    <a:pt x="1942842" y="139633"/>
                    <a:pt x="1947900" y="134147"/>
                    <a:pt x="1959434" y="139613"/>
                  </a:cubicBezTo>
                  <a:cubicBezTo>
                    <a:pt x="1970968" y="145079"/>
                    <a:pt x="1972131" y="149645"/>
                    <a:pt x="1985090" y="155384"/>
                  </a:cubicBezTo>
                  <a:cubicBezTo>
                    <a:pt x="1998049" y="161123"/>
                    <a:pt x="2008289" y="168098"/>
                    <a:pt x="2037191" y="174046"/>
                  </a:cubicBezTo>
                  <a:cubicBezTo>
                    <a:pt x="2066093" y="179994"/>
                    <a:pt x="2106921" y="182843"/>
                    <a:pt x="2158504" y="191074"/>
                  </a:cubicBezTo>
                  <a:cubicBezTo>
                    <a:pt x="2210088" y="199305"/>
                    <a:pt x="2313517" y="221358"/>
                    <a:pt x="2346692" y="223431"/>
                  </a:cubicBezTo>
                  <a:cubicBezTo>
                    <a:pt x="2491835" y="221358"/>
                    <a:pt x="2545460" y="240155"/>
                    <a:pt x="2637463" y="243349"/>
                  </a:cubicBezTo>
                  <a:cubicBezTo>
                    <a:pt x="2729466" y="246543"/>
                    <a:pt x="2798963" y="247582"/>
                    <a:pt x="2898710" y="242595"/>
                  </a:cubicBezTo>
                  <a:lnTo>
                    <a:pt x="3147527" y="230155"/>
                  </a:lnTo>
                  <a:cubicBezTo>
                    <a:pt x="3187430" y="231022"/>
                    <a:pt x="3393705" y="216835"/>
                    <a:pt x="3489649" y="248816"/>
                  </a:cubicBezTo>
                  <a:cubicBezTo>
                    <a:pt x="3521278" y="259359"/>
                    <a:pt x="3532880" y="272204"/>
                    <a:pt x="3558074" y="292359"/>
                  </a:cubicBezTo>
                  <a:cubicBezTo>
                    <a:pt x="3560147" y="298579"/>
                    <a:pt x="3561992" y="304881"/>
                    <a:pt x="3564294" y="311020"/>
                  </a:cubicBezTo>
                  <a:cubicBezTo>
                    <a:pt x="3568215" y="321475"/>
                    <a:pt x="3573797" y="331349"/>
                    <a:pt x="3576735" y="342122"/>
                  </a:cubicBezTo>
                  <a:cubicBezTo>
                    <a:pt x="3580053" y="354290"/>
                    <a:pt x="3580882" y="367003"/>
                    <a:pt x="3582955" y="379444"/>
                  </a:cubicBezTo>
                  <a:cubicBezTo>
                    <a:pt x="3578808" y="425060"/>
                    <a:pt x="3575573" y="470769"/>
                    <a:pt x="3570515" y="516293"/>
                  </a:cubicBezTo>
                  <a:cubicBezTo>
                    <a:pt x="3569347" y="526801"/>
                    <a:pt x="3568669" y="537770"/>
                    <a:pt x="3564294" y="547395"/>
                  </a:cubicBezTo>
                  <a:cubicBezTo>
                    <a:pt x="3558107" y="561007"/>
                    <a:pt x="3547706" y="572277"/>
                    <a:pt x="3539412" y="584718"/>
                  </a:cubicBezTo>
                  <a:cubicBezTo>
                    <a:pt x="3537339" y="597159"/>
                    <a:pt x="3536510" y="609872"/>
                    <a:pt x="3533192" y="622040"/>
                  </a:cubicBezTo>
                  <a:cubicBezTo>
                    <a:pt x="3530254" y="632813"/>
                    <a:pt x="3524282" y="642549"/>
                    <a:pt x="3520751" y="653142"/>
                  </a:cubicBezTo>
                  <a:cubicBezTo>
                    <a:pt x="3518048" y="661253"/>
                    <a:pt x="3516604" y="669730"/>
                    <a:pt x="3514531" y="678024"/>
                  </a:cubicBezTo>
                  <a:cubicBezTo>
                    <a:pt x="3512457" y="700832"/>
                    <a:pt x="3513865" y="724230"/>
                    <a:pt x="3508310" y="746448"/>
                  </a:cubicBezTo>
                  <a:cubicBezTo>
                    <a:pt x="3505248" y="758697"/>
                    <a:pt x="3460127" y="818091"/>
                    <a:pt x="3458547" y="821093"/>
                  </a:cubicBezTo>
                  <a:cubicBezTo>
                    <a:pt x="3445993" y="844946"/>
                    <a:pt x="3441174" y="872541"/>
                    <a:pt x="3427445" y="895738"/>
                  </a:cubicBezTo>
                  <a:cubicBezTo>
                    <a:pt x="3380870" y="974433"/>
                    <a:pt x="3327670" y="1049014"/>
                    <a:pt x="3278155" y="1125893"/>
                  </a:cubicBezTo>
                  <a:cubicBezTo>
                    <a:pt x="3248878" y="1171350"/>
                    <a:pt x="3251200" y="1202098"/>
                    <a:pt x="3191070" y="1262742"/>
                  </a:cubicBezTo>
                  <a:cubicBezTo>
                    <a:pt x="3130940" y="1323386"/>
                    <a:pt x="2980356" y="1437061"/>
                    <a:pt x="2917377" y="1489757"/>
                  </a:cubicBezTo>
                  <a:cubicBezTo>
                    <a:pt x="2854398" y="1542453"/>
                    <a:pt x="2839112" y="1561219"/>
                    <a:pt x="2813196" y="1578917"/>
                  </a:cubicBezTo>
                  <a:cubicBezTo>
                    <a:pt x="2787280" y="1596615"/>
                    <a:pt x="2785596" y="1591336"/>
                    <a:pt x="2761880" y="1595944"/>
                  </a:cubicBezTo>
                  <a:cubicBezTo>
                    <a:pt x="2738164" y="1600552"/>
                    <a:pt x="2700091" y="1601699"/>
                    <a:pt x="2670903" y="1606564"/>
                  </a:cubicBezTo>
                  <a:cubicBezTo>
                    <a:pt x="2654315" y="1604490"/>
                    <a:pt x="2613877" y="1584142"/>
                    <a:pt x="2588475" y="1580236"/>
                  </a:cubicBezTo>
                  <a:cubicBezTo>
                    <a:pt x="2563073" y="1576330"/>
                    <a:pt x="2539096" y="1581705"/>
                    <a:pt x="2518488" y="1583129"/>
                  </a:cubicBezTo>
                  <a:cubicBezTo>
                    <a:pt x="2497880" y="1584553"/>
                    <a:pt x="2486471" y="1586688"/>
                    <a:pt x="2464827" y="1588782"/>
                  </a:cubicBezTo>
                  <a:cubicBezTo>
                    <a:pt x="2443183" y="1590876"/>
                    <a:pt x="2413377" y="1592290"/>
                    <a:pt x="2388622" y="1595693"/>
                  </a:cubicBezTo>
                  <a:cubicBezTo>
                    <a:pt x="2363867" y="1599096"/>
                    <a:pt x="2338847" y="1606530"/>
                    <a:pt x="2316298" y="1609200"/>
                  </a:cubicBezTo>
                  <a:cubicBezTo>
                    <a:pt x="2293749" y="1611870"/>
                    <a:pt x="2280668" y="1611515"/>
                    <a:pt x="2253329" y="1611714"/>
                  </a:cubicBezTo>
                  <a:cubicBezTo>
                    <a:pt x="2225990" y="1611913"/>
                    <a:pt x="2183621" y="1608426"/>
                    <a:pt x="2152262" y="1610395"/>
                  </a:cubicBezTo>
                  <a:cubicBezTo>
                    <a:pt x="2120903" y="1612364"/>
                    <a:pt x="2097315" y="1625484"/>
                    <a:pt x="2065176" y="1623526"/>
                  </a:cubicBezTo>
                  <a:cubicBezTo>
                    <a:pt x="2033037" y="1621568"/>
                    <a:pt x="1992346" y="1606331"/>
                    <a:pt x="1959429" y="1598644"/>
                  </a:cubicBezTo>
                  <a:cubicBezTo>
                    <a:pt x="1926512" y="1590957"/>
                    <a:pt x="1889577" y="1581742"/>
                    <a:pt x="1867677" y="1577407"/>
                  </a:cubicBezTo>
                  <a:cubicBezTo>
                    <a:pt x="1845777" y="1573072"/>
                    <a:pt x="1851746" y="1576600"/>
                    <a:pt x="1828030" y="1572631"/>
                  </a:cubicBezTo>
                  <a:cubicBezTo>
                    <a:pt x="1804314" y="1568662"/>
                    <a:pt x="1757134" y="1561950"/>
                    <a:pt x="1725382" y="1553593"/>
                  </a:cubicBezTo>
                  <a:cubicBezTo>
                    <a:pt x="1693630" y="1545236"/>
                    <a:pt x="1676275" y="1532181"/>
                    <a:pt x="1637518" y="1522491"/>
                  </a:cubicBezTo>
                  <a:cubicBezTo>
                    <a:pt x="1631298" y="1516271"/>
                    <a:pt x="1617946" y="1516418"/>
                    <a:pt x="1595524" y="1513884"/>
                  </a:cubicBezTo>
                  <a:cubicBezTo>
                    <a:pt x="1573103" y="1511350"/>
                    <a:pt x="1524530" y="1511594"/>
                    <a:pt x="1502989" y="1507286"/>
                  </a:cubicBezTo>
                  <a:cubicBezTo>
                    <a:pt x="1422926" y="1510767"/>
                    <a:pt x="1353047" y="1506135"/>
                    <a:pt x="1298489" y="1505653"/>
                  </a:cubicBezTo>
                  <a:lnTo>
                    <a:pt x="1175644" y="1504395"/>
                  </a:lnTo>
                  <a:lnTo>
                    <a:pt x="696686" y="1499118"/>
                  </a:lnTo>
                  <a:cubicBezTo>
                    <a:pt x="560876" y="1497202"/>
                    <a:pt x="472662" y="1497833"/>
                    <a:pt x="360784" y="1492897"/>
                  </a:cubicBezTo>
                  <a:cubicBezTo>
                    <a:pt x="331489" y="1491605"/>
                    <a:pt x="302653" y="1485090"/>
                    <a:pt x="273698" y="1480457"/>
                  </a:cubicBezTo>
                  <a:cubicBezTo>
                    <a:pt x="227423" y="1473053"/>
                    <a:pt x="150327" y="1459929"/>
                    <a:pt x="111968" y="1436914"/>
                  </a:cubicBezTo>
                  <a:cubicBezTo>
                    <a:pt x="101601" y="1430694"/>
                    <a:pt x="90926" y="1424960"/>
                    <a:pt x="80866" y="1418253"/>
                  </a:cubicBezTo>
                  <a:cubicBezTo>
                    <a:pt x="72240" y="1412502"/>
                    <a:pt x="63315" y="1406922"/>
                    <a:pt x="55984" y="1399591"/>
                  </a:cubicBezTo>
                  <a:cubicBezTo>
                    <a:pt x="48653" y="1392260"/>
                    <a:pt x="43543" y="1383004"/>
                    <a:pt x="37323" y="1374710"/>
                  </a:cubicBezTo>
                  <a:cubicBezTo>
                    <a:pt x="22265" y="1329538"/>
                    <a:pt x="43824" y="1387657"/>
                    <a:pt x="12441" y="1331167"/>
                  </a:cubicBezTo>
                  <a:cubicBezTo>
                    <a:pt x="7018" y="1321406"/>
                    <a:pt x="4147" y="1310432"/>
                    <a:pt x="0" y="1300065"/>
                  </a:cubicBezTo>
                  <a:cubicBezTo>
                    <a:pt x="2074" y="1248228"/>
                    <a:pt x="2652" y="1196310"/>
                    <a:pt x="6221" y="1144555"/>
                  </a:cubicBezTo>
                  <a:cubicBezTo>
                    <a:pt x="6809" y="1136026"/>
                    <a:pt x="8969" y="1127485"/>
                    <a:pt x="12441" y="1119673"/>
                  </a:cubicBezTo>
                  <a:cubicBezTo>
                    <a:pt x="17351" y="1108625"/>
                    <a:pt x="25695" y="1099385"/>
                    <a:pt x="31102" y="1088571"/>
                  </a:cubicBezTo>
                  <a:cubicBezTo>
                    <a:pt x="60604" y="1029568"/>
                    <a:pt x="34490" y="1060302"/>
                    <a:pt x="68425" y="1026367"/>
                  </a:cubicBezTo>
                  <a:cubicBezTo>
                    <a:pt x="70498" y="1018073"/>
                    <a:pt x="70822" y="1009132"/>
                    <a:pt x="74645" y="1001485"/>
                  </a:cubicBezTo>
                  <a:cubicBezTo>
                    <a:pt x="94360" y="962055"/>
                    <a:pt x="89560" y="990309"/>
                    <a:pt x="111968" y="957942"/>
                  </a:cubicBezTo>
                  <a:cubicBezTo>
                    <a:pt x="125732" y="938061"/>
                    <a:pt x="149290" y="895738"/>
                    <a:pt x="149290" y="895738"/>
                  </a:cubicBezTo>
                  <a:cubicBezTo>
                    <a:pt x="152447" y="883108"/>
                    <a:pt x="156375" y="864691"/>
                    <a:pt x="161731" y="852195"/>
                  </a:cubicBezTo>
                  <a:cubicBezTo>
                    <a:pt x="165384" y="843672"/>
                    <a:pt x="168236" y="834437"/>
                    <a:pt x="174172" y="827314"/>
                  </a:cubicBezTo>
                  <a:cubicBezTo>
                    <a:pt x="178958" y="821571"/>
                    <a:pt x="185836" y="829723"/>
                    <a:pt x="192833" y="814873"/>
                  </a:cubicBezTo>
                  <a:cubicBezTo>
                    <a:pt x="199830" y="800023"/>
                    <a:pt x="197664" y="765948"/>
                    <a:pt x="216152" y="738217"/>
                  </a:cubicBezTo>
                  <a:cubicBezTo>
                    <a:pt x="218225" y="727850"/>
                    <a:pt x="230150" y="719095"/>
                    <a:pt x="234038" y="709126"/>
                  </a:cubicBezTo>
                  <a:cubicBezTo>
                    <a:pt x="237926" y="699157"/>
                    <a:pt x="231833" y="706393"/>
                    <a:pt x="239480" y="678401"/>
                  </a:cubicBezTo>
                  <a:cubicBezTo>
                    <a:pt x="247127" y="650409"/>
                    <a:pt x="271106" y="569230"/>
                    <a:pt x="279919" y="541175"/>
                  </a:cubicBezTo>
                  <a:cubicBezTo>
                    <a:pt x="288732" y="513120"/>
                    <a:pt x="285660" y="519006"/>
                    <a:pt x="292359" y="510073"/>
                  </a:cubicBezTo>
                  <a:cubicBezTo>
                    <a:pt x="298579" y="501779"/>
                    <a:pt x="309910" y="498743"/>
                    <a:pt x="317241" y="491412"/>
                  </a:cubicBezTo>
                  <a:cubicBezTo>
                    <a:pt x="322527" y="486126"/>
                    <a:pt x="324896" y="478494"/>
                    <a:pt x="329682" y="472751"/>
                  </a:cubicBezTo>
                  <a:cubicBezTo>
                    <a:pt x="341378" y="458716"/>
                    <a:pt x="351435" y="450544"/>
                    <a:pt x="367004" y="441648"/>
                  </a:cubicBezTo>
                  <a:cubicBezTo>
                    <a:pt x="375055" y="437047"/>
                    <a:pt x="382816" y="438014"/>
                    <a:pt x="391886" y="429208"/>
                  </a:cubicBezTo>
                  <a:cubicBezTo>
                    <a:pt x="400956" y="420402"/>
                    <a:pt x="400689" y="390882"/>
                    <a:pt x="421424" y="388808"/>
                  </a:cubicBezTo>
                  <a:cubicBezTo>
                    <a:pt x="429718" y="386735"/>
                    <a:pt x="449161" y="370649"/>
                    <a:pt x="457974" y="364491"/>
                  </a:cubicBezTo>
                  <a:cubicBezTo>
                    <a:pt x="466787" y="358333"/>
                    <a:pt x="468470" y="356038"/>
                    <a:pt x="474301" y="351860"/>
                  </a:cubicBezTo>
                  <a:cubicBezTo>
                    <a:pt x="480132" y="347682"/>
                    <a:pt x="484409" y="345462"/>
                    <a:pt x="492962" y="339420"/>
                  </a:cubicBezTo>
                  <a:cubicBezTo>
                    <a:pt x="501515" y="333378"/>
                    <a:pt x="515640" y="324026"/>
                    <a:pt x="525619" y="315607"/>
                  </a:cubicBezTo>
                  <a:cubicBezTo>
                    <a:pt x="535598" y="307188"/>
                    <a:pt x="542987" y="295888"/>
                    <a:pt x="552837" y="288903"/>
                  </a:cubicBezTo>
                  <a:cubicBezTo>
                    <a:pt x="562687" y="281918"/>
                    <a:pt x="577332" y="279341"/>
                    <a:pt x="584719" y="273697"/>
                  </a:cubicBezTo>
                  <a:cubicBezTo>
                    <a:pt x="592106" y="268053"/>
                    <a:pt x="591178" y="259521"/>
                    <a:pt x="597159" y="255036"/>
                  </a:cubicBezTo>
                  <a:cubicBezTo>
                    <a:pt x="605453" y="248816"/>
                    <a:pt x="612768" y="241011"/>
                    <a:pt x="622041" y="236375"/>
                  </a:cubicBezTo>
                  <a:cubicBezTo>
                    <a:pt x="633771" y="230510"/>
                    <a:pt x="647635" y="229799"/>
                    <a:pt x="659364" y="223934"/>
                  </a:cubicBezTo>
                  <a:lnTo>
                    <a:pt x="684245" y="205273"/>
                  </a:lnTo>
                  <a:close/>
                </a:path>
              </a:pathLst>
            </a:custGeom>
            <a:solidFill>
              <a:srgbClr val="F4B183"/>
            </a:solid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5" name="Oval 8">
              <a:extLst>
                <a:ext uri="{FF2B5EF4-FFF2-40B4-BE49-F238E27FC236}">
                  <a16:creationId xmlns:a16="http://schemas.microsoft.com/office/drawing/2014/main" id="{0A0C19DE-6579-4CB3-B761-7DD5593E1DDD}"/>
                </a:ext>
              </a:extLst>
            </p:cNvPr>
            <p:cNvSpPr>
              <a:spLocks noChangeAspect="1" noChangeArrowheads="1"/>
            </p:cNvSpPr>
            <p:nvPr/>
          </p:nvSpPr>
          <p:spPr bwMode="auto">
            <a:xfrm>
              <a:off x="8875816" y="1869800"/>
              <a:ext cx="2247577" cy="82179"/>
            </a:xfrm>
            <a:prstGeom prst="ellipse">
              <a:avLst/>
            </a:prstGeom>
            <a:solidFill>
              <a:srgbClr val="FFFFFF"/>
            </a:solidFill>
            <a:ln w="12700">
              <a:solidFill>
                <a:srgbClr val="000000"/>
              </a:solidFill>
              <a:round/>
              <a:headEnd/>
              <a:tailEnd/>
            </a:ln>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A8233D3A-E257-452C-A098-25683FB1910F}"/>
                    </a:ext>
                  </a:extLst>
                </p:cNvPr>
                <p:cNvSpPr txBox="1"/>
                <p:nvPr/>
              </p:nvSpPr>
              <p:spPr>
                <a:xfrm>
                  <a:off x="10788519" y="1562018"/>
                  <a:ext cx="422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1</m:t>
                                </m:r>
                              </m:e>
                              <m:sup>
                                <m:r>
                                  <a:rPr lang="en-US" altLang="zh-TW" i="1">
                                    <a:latin typeface="Cambria Math" panose="02040503050406030204" pitchFamily="18" charset="0"/>
                                  </a:rPr>
                                  <m:t>+</m:t>
                                </m:r>
                              </m:sup>
                            </m:sSup>
                          </m:sub>
                        </m:sSub>
                      </m:oMath>
                    </m:oMathPara>
                  </a14:m>
                  <a:endParaRPr lang="zh-TW" altLang="en-US" i="1" dirty="0"/>
                </a:p>
              </p:txBody>
            </p:sp>
          </mc:Choice>
          <mc:Fallback xmlns="">
            <p:sp>
              <p:nvSpPr>
                <p:cNvPr id="60" name="文字方塊 59">
                  <a:extLst>
                    <a:ext uri="{FF2B5EF4-FFF2-40B4-BE49-F238E27FC236}">
                      <a16:creationId xmlns:a16="http://schemas.microsoft.com/office/drawing/2014/main" id="{A8233D3A-E257-452C-A098-25683FB1910F}"/>
                    </a:ext>
                  </a:extLst>
                </p:cNvPr>
                <p:cNvSpPr txBox="1">
                  <a:spLocks noRot="1" noChangeAspect="1" noMove="1" noResize="1" noEditPoints="1" noAdjustHandles="1" noChangeArrowheads="1" noChangeShapeType="1" noTextEdit="1"/>
                </p:cNvSpPr>
                <p:nvPr/>
              </p:nvSpPr>
              <p:spPr>
                <a:xfrm>
                  <a:off x="10788519" y="1562018"/>
                  <a:ext cx="422873" cy="276999"/>
                </a:xfrm>
                <a:prstGeom prst="rect">
                  <a:avLst/>
                </a:prstGeom>
                <a:blipFill>
                  <a:blip r:embed="rId2"/>
                  <a:stretch>
                    <a:fillRect l="-10000" b="-19565"/>
                  </a:stretch>
                </a:blipFill>
              </p:spPr>
              <p:txBody>
                <a:bodyPr/>
                <a:lstStyle/>
                <a:p>
                  <a:r>
                    <a:rPr lang="zh-TW" altLang="en-US">
                      <a:noFill/>
                    </a:rPr>
                    <a:t> </a:t>
                  </a:r>
                </a:p>
              </p:txBody>
            </p:sp>
          </mc:Fallback>
        </mc:AlternateContent>
        <p:sp>
          <p:nvSpPr>
            <p:cNvPr id="61" name="橢圓 60">
              <a:extLst>
                <a:ext uri="{FF2B5EF4-FFF2-40B4-BE49-F238E27FC236}">
                  <a16:creationId xmlns:a16="http://schemas.microsoft.com/office/drawing/2014/main" id="{CDFA1FA0-6953-4C36-B081-9A65F933033E}"/>
                </a:ext>
              </a:extLst>
            </p:cNvPr>
            <p:cNvSpPr/>
            <p:nvPr/>
          </p:nvSpPr>
          <p:spPr>
            <a:xfrm>
              <a:off x="9297664" y="18546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橢圓 61">
              <a:extLst>
                <a:ext uri="{FF2B5EF4-FFF2-40B4-BE49-F238E27FC236}">
                  <a16:creationId xmlns:a16="http://schemas.microsoft.com/office/drawing/2014/main" id="{701CBDAF-93E4-431E-8FF7-41B84F272206}"/>
                </a:ext>
              </a:extLst>
            </p:cNvPr>
            <p:cNvSpPr/>
            <p:nvPr/>
          </p:nvSpPr>
          <p:spPr>
            <a:xfrm>
              <a:off x="9297664" y="192866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EC3CD170-8FA0-450F-B147-0FD9FEFB391E}"/>
                    </a:ext>
                  </a:extLst>
                </p:cNvPr>
                <p:cNvSpPr txBox="1"/>
                <p:nvPr/>
              </p:nvSpPr>
              <p:spPr>
                <a:xfrm>
                  <a:off x="9234333" y="1600063"/>
                  <a:ext cx="29706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600" i="1">
                                <a:latin typeface="Cambria Math" panose="02040503050406030204" pitchFamily="18" charset="0"/>
                              </a:rPr>
                            </m:ctrlPr>
                          </m:sSupPr>
                          <m:e>
                            <m:r>
                              <a:rPr lang="en-US" altLang="zh-TW" sz="1600" b="1">
                                <a:latin typeface="Cambria Math" panose="02040503050406030204" pitchFamily="18" charset="0"/>
                              </a:rPr>
                              <m:t>𝐱</m:t>
                            </m:r>
                          </m:e>
                          <m:sup>
                            <m:r>
                              <a:rPr lang="en-US" altLang="zh-TW" sz="1600" i="1">
                                <a:latin typeface="Cambria Math" panose="02040503050406030204" pitchFamily="18" charset="0"/>
                              </a:rPr>
                              <m:t>+</m:t>
                            </m:r>
                          </m:sup>
                        </m:sSup>
                      </m:oMath>
                    </m:oMathPara>
                  </a14:m>
                  <a:endParaRPr lang="zh-TW" altLang="en-US" sz="1600" dirty="0"/>
                </a:p>
              </p:txBody>
            </p:sp>
          </mc:Choice>
          <mc:Fallback xmlns="">
            <p:sp>
              <p:nvSpPr>
                <p:cNvPr id="63" name="文字方塊 62">
                  <a:extLst>
                    <a:ext uri="{FF2B5EF4-FFF2-40B4-BE49-F238E27FC236}">
                      <a16:creationId xmlns:a16="http://schemas.microsoft.com/office/drawing/2014/main" id="{EC3CD170-8FA0-450F-B147-0FD9FEFB391E}"/>
                    </a:ext>
                  </a:extLst>
                </p:cNvPr>
                <p:cNvSpPr txBox="1">
                  <a:spLocks noRot="1" noChangeAspect="1" noMove="1" noResize="1" noEditPoints="1" noAdjustHandles="1" noChangeArrowheads="1" noChangeShapeType="1" noTextEdit="1"/>
                </p:cNvSpPr>
                <p:nvPr/>
              </p:nvSpPr>
              <p:spPr>
                <a:xfrm>
                  <a:off x="9234333" y="1600063"/>
                  <a:ext cx="297068" cy="246221"/>
                </a:xfrm>
                <a:prstGeom prst="rect">
                  <a:avLst/>
                </a:prstGeom>
                <a:blipFill>
                  <a:blip r:embed="rId3"/>
                  <a:stretch>
                    <a:fillRect l="-6122" b="-24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E178CA1F-45E9-46C2-9E24-69D2A9E40540}"/>
                    </a:ext>
                  </a:extLst>
                </p:cNvPr>
                <p:cNvSpPr txBox="1"/>
                <p:nvPr/>
              </p:nvSpPr>
              <p:spPr>
                <a:xfrm>
                  <a:off x="10788519" y="1951520"/>
                  <a:ext cx="412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i="1">
                                    <a:latin typeface="Cambria Math" panose="02040503050406030204" pitchFamily="18" charset="0"/>
                                  </a:rPr>
                                </m:ctrlPr>
                              </m:sSupPr>
                              <m:e>
                                <m:r>
                                  <a:rPr lang="en-US" altLang="zh-TW" i="1">
                                    <a:latin typeface="Cambria Math" panose="02040503050406030204" pitchFamily="18" charset="0"/>
                                  </a:rPr>
                                  <m:t>1</m:t>
                                </m:r>
                              </m:e>
                              <m:sup>
                                <m:r>
                                  <a:rPr lang="en-US" altLang="zh-TW" i="1">
                                    <a:latin typeface="Cambria Math" panose="02040503050406030204" pitchFamily="18" charset="0"/>
                                  </a:rPr>
                                  <m:t>−</m:t>
                                </m:r>
                              </m:sup>
                            </m:sSup>
                          </m:sub>
                        </m:sSub>
                      </m:oMath>
                    </m:oMathPara>
                  </a14:m>
                  <a:endParaRPr lang="zh-TW" altLang="en-US" dirty="0"/>
                </a:p>
              </p:txBody>
            </p:sp>
          </mc:Choice>
          <mc:Fallback xmlns="">
            <p:sp>
              <p:nvSpPr>
                <p:cNvPr id="64" name="文字方塊 63">
                  <a:extLst>
                    <a:ext uri="{FF2B5EF4-FFF2-40B4-BE49-F238E27FC236}">
                      <a16:creationId xmlns:a16="http://schemas.microsoft.com/office/drawing/2014/main" id="{E178CA1F-45E9-46C2-9E24-69D2A9E40540}"/>
                    </a:ext>
                  </a:extLst>
                </p:cNvPr>
                <p:cNvSpPr txBox="1">
                  <a:spLocks noRot="1" noChangeAspect="1" noMove="1" noResize="1" noEditPoints="1" noAdjustHandles="1" noChangeArrowheads="1" noChangeShapeType="1" noTextEdit="1"/>
                </p:cNvSpPr>
                <p:nvPr/>
              </p:nvSpPr>
              <p:spPr>
                <a:xfrm>
                  <a:off x="10788519" y="1951520"/>
                  <a:ext cx="412742" cy="276999"/>
                </a:xfrm>
                <a:prstGeom prst="rect">
                  <a:avLst/>
                </a:prstGeom>
                <a:blipFill>
                  <a:blip r:embed="rId4"/>
                  <a:stretch>
                    <a:fillRect l="-10294" b="-222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A0BAF43B-C9E2-4C31-B4B0-1ED65511FEC2}"/>
                    </a:ext>
                  </a:extLst>
                </p:cNvPr>
                <p:cNvSpPr txBox="1"/>
                <p:nvPr/>
              </p:nvSpPr>
              <p:spPr>
                <a:xfrm>
                  <a:off x="9231037" y="1974380"/>
                  <a:ext cx="29706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600" i="1">
                                <a:latin typeface="Cambria Math" panose="02040503050406030204" pitchFamily="18" charset="0"/>
                              </a:rPr>
                            </m:ctrlPr>
                          </m:sSupPr>
                          <m:e>
                            <m:r>
                              <a:rPr lang="en-US" altLang="zh-TW" sz="1600" b="1">
                                <a:latin typeface="Cambria Math" panose="02040503050406030204" pitchFamily="18" charset="0"/>
                              </a:rPr>
                              <m:t>𝐱</m:t>
                            </m:r>
                          </m:e>
                          <m:sup>
                            <m:r>
                              <a:rPr lang="en-US" altLang="zh-TW" sz="1600" i="1">
                                <a:latin typeface="Cambria Math" panose="02040503050406030204" pitchFamily="18" charset="0"/>
                              </a:rPr>
                              <m:t>−</m:t>
                            </m:r>
                          </m:sup>
                        </m:sSup>
                      </m:oMath>
                    </m:oMathPara>
                  </a14:m>
                  <a:endParaRPr lang="zh-TW" altLang="en-US" sz="1600" dirty="0"/>
                </a:p>
              </p:txBody>
            </p:sp>
          </mc:Choice>
          <mc:Fallback xmlns="">
            <p:sp>
              <p:nvSpPr>
                <p:cNvPr id="65" name="文字方塊 64">
                  <a:extLst>
                    <a:ext uri="{FF2B5EF4-FFF2-40B4-BE49-F238E27FC236}">
                      <a16:creationId xmlns:a16="http://schemas.microsoft.com/office/drawing/2014/main" id="{A0BAF43B-C9E2-4C31-B4B0-1ED65511FEC2}"/>
                    </a:ext>
                  </a:extLst>
                </p:cNvPr>
                <p:cNvSpPr txBox="1">
                  <a:spLocks noRot="1" noChangeAspect="1" noMove="1" noResize="1" noEditPoints="1" noAdjustHandles="1" noChangeArrowheads="1" noChangeShapeType="1" noTextEdit="1"/>
                </p:cNvSpPr>
                <p:nvPr/>
              </p:nvSpPr>
              <p:spPr>
                <a:xfrm>
                  <a:off x="9231037" y="1974380"/>
                  <a:ext cx="297068" cy="246221"/>
                </a:xfrm>
                <a:prstGeom prst="rect">
                  <a:avLst/>
                </a:prstGeom>
                <a:blipFill>
                  <a:blip r:embed="rId5"/>
                  <a:stretch>
                    <a:fillRect l="-8163" b="-250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00C9370A-B381-4729-909E-3ADCAAD1A463}"/>
                  </a:ext>
                </a:extLst>
              </p:cNvPr>
              <p:cNvSpPr/>
              <p:nvPr/>
            </p:nvSpPr>
            <p:spPr>
              <a:xfrm>
                <a:off x="1408832" y="3334587"/>
                <a:ext cx="6972300" cy="1240083"/>
              </a:xfrm>
              <a:prstGeom prst="rect">
                <a:avLst/>
              </a:prstGeom>
              <a:solidFill>
                <a:srgbClr val="CCECFF"/>
              </a:solidFill>
              <a:ln w="19050">
                <a:solidFill>
                  <a:srgbClr val="00B0F0"/>
                </a:solidFill>
              </a:ln>
            </p:spPr>
            <p:txBody>
              <a:bodyPr wrap="square">
                <a:spAutoFit/>
              </a:bodyPr>
              <a:lstStyle/>
              <a:p>
                <a:pPr indent="254000" algn="ctr">
                  <a:spcAft>
                    <a:spcPts val="0"/>
                  </a:spcAft>
                </a:pPr>
                <a14:m>
                  <m:oMathPara xmlns:m="http://schemas.openxmlformats.org/officeDocument/2006/math">
                    <m:oMathParaPr>
                      <m:jc m:val="centerGroup"/>
                    </m:oMathParaPr>
                    <m:oMath xmlns:m="http://schemas.openxmlformats.org/officeDocument/2006/math">
                      <m:f>
                        <m:fPr>
                          <m:ctrlPr>
                            <a:rPr lang="zh-TW" altLang="zh-TW" sz="1600" i="1">
                              <a:solidFill>
                                <a:srgbClr val="000000"/>
                              </a:solidFill>
                              <a:latin typeface="Cambria Math" panose="02040503050406030204" pitchFamily="18" charset="0"/>
                              <a:ea typeface="Cambria Math" panose="02040503050406030204" pitchFamily="18" charset="0"/>
                            </a:rPr>
                          </m:ctrlPr>
                        </m:fPr>
                        <m:num>
                          <m:r>
                            <a:rPr lang="zh-TW" altLang="en-US" sz="1600" i="1" kern="100">
                              <a:latin typeface="Cambria Math" panose="02040503050406030204" pitchFamily="18" charset="0"/>
                            </a:rPr>
                            <m:t>𝛼</m:t>
                          </m:r>
                        </m:num>
                        <m:den>
                          <m:r>
                            <a:rPr lang="en-US" altLang="zh-TW" sz="1600" i="1">
                              <a:solidFill>
                                <a:srgbClr val="000000"/>
                              </a:solidFill>
                              <a:latin typeface="Cambria Math" panose="02040503050406030204" pitchFamily="18" charset="0"/>
                              <a:ea typeface="標楷體" panose="03000509000000000000" pitchFamily="65" charset="-120"/>
                            </a:rPr>
                            <m:t>2</m:t>
                          </m:r>
                          <m:r>
                            <a:rPr lang="en-US" altLang="zh-TW" sz="1600" i="1">
                              <a:solidFill>
                                <a:srgbClr val="000000"/>
                              </a:solidFill>
                              <a:latin typeface="Cambria Math" panose="02040503050406030204" pitchFamily="18" charset="0"/>
                              <a:ea typeface="標楷體" panose="03000509000000000000" pitchFamily="65" charset="-120"/>
                            </a:rPr>
                            <m:t>𝜋</m:t>
                          </m:r>
                        </m:den>
                      </m:f>
                      <m:d>
                        <m:dPr>
                          <m:begChr m:val="["/>
                          <m:endChr m:val="]"/>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i="1">
                              <a:solidFill>
                                <a:srgbClr val="000000"/>
                              </a:solidFill>
                              <a:latin typeface="Cambria Math" panose="02040503050406030204" pitchFamily="18" charset="0"/>
                              <a:ea typeface="標楷體" panose="03000509000000000000" pitchFamily="65" charset="-120"/>
                            </a:rPr>
                            <m:t>𝑢</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𝐱</m:t>
                              </m:r>
                            </m:e>
                          </m:d>
                          <m:r>
                            <a:rPr lang="en-US" altLang="zh-TW" sz="1600" i="1">
                              <a:solidFill>
                                <a:srgbClr val="000000"/>
                              </a:solidFill>
                              <a:latin typeface="Cambria Math" panose="02040503050406030204" pitchFamily="18" charset="0"/>
                              <a:ea typeface="MS Gothic" panose="020B0609070205080204" pitchFamily="49" charset="-128"/>
                            </a:rPr>
                            <m:t>−</m:t>
                          </m:r>
                          <m:r>
                            <a:rPr lang="en-US" altLang="zh-TW" sz="1600" i="1">
                              <a:latin typeface="Cambria Math" panose="02040503050406030204" pitchFamily="18" charset="0"/>
                            </a:rPr>
                            <m:t>𝑤</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𝐱</m:t>
                              </m:r>
                            </m:e>
                          </m:d>
                        </m:e>
                      </m:d>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𝐶</m:t>
                      </m:r>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𝑃</m:t>
                      </m:r>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𝑉</m:t>
                      </m:r>
                      <m:r>
                        <a:rPr lang="en-US" altLang="zh-TW" sz="1600" i="1">
                          <a:solidFill>
                            <a:srgbClr val="000000"/>
                          </a:solidFill>
                          <a:latin typeface="Cambria Math" panose="02040503050406030204" pitchFamily="18" charset="0"/>
                          <a:ea typeface="標楷體" panose="03000509000000000000" pitchFamily="65" charset="-120"/>
                        </a:rPr>
                        <m:t>.</m:t>
                      </m:r>
                      <m:nary>
                        <m:naryPr>
                          <m:limLoc m:val="subSup"/>
                          <m:ctrlPr>
                            <a:rPr lang="zh-TW" altLang="zh-TW" sz="1600" i="1">
                              <a:solidFill>
                                <a:srgbClr val="000000"/>
                              </a:solidFill>
                              <a:latin typeface="Cambria Math" panose="02040503050406030204" pitchFamily="18" charset="0"/>
                              <a:ea typeface="Cambria Math" panose="02040503050406030204" pitchFamily="18" charset="0"/>
                            </a:rPr>
                          </m:ctrlPr>
                        </m:naryPr>
                        <m:sub>
                          <m:r>
                            <a:rPr lang="en-US" altLang="zh-TW" sz="1600" i="1">
                              <a:solidFill>
                                <a:srgbClr val="000000"/>
                              </a:solidFill>
                              <a:latin typeface="Cambria Math" panose="02040503050406030204" pitchFamily="18" charset="0"/>
                              <a:ea typeface="標楷體" panose="03000509000000000000" pitchFamily="65" charset="-120"/>
                            </a:rPr>
                            <m:t>𝐵</m:t>
                          </m:r>
                        </m:sub>
                        <m:sup/>
                        <m:e>
                          <m:d>
                            <m:dPr>
                              <m:begChr m:val=""/>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i="1">
                                  <a:solidFill>
                                    <a:srgbClr val="000000"/>
                                  </a:solidFill>
                                  <a:latin typeface="Cambria Math" panose="02040503050406030204" pitchFamily="18" charset="0"/>
                                  <a:ea typeface="標楷體" panose="03000509000000000000" pitchFamily="65" charset="-120"/>
                                </a:rPr>
                                <m:t>𝑇</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r>
                                    <a:rPr lang="en-US" altLang="zh-TW" sz="1600">
                                      <a:solidFill>
                                        <a:srgbClr val="000000"/>
                                      </a:solidFill>
                                      <a:latin typeface="Cambria Math" panose="02040503050406030204" pitchFamily="18" charset="0"/>
                                      <a:ea typeface="標楷體" panose="03000509000000000000" pitchFamily="65" charset="-120"/>
                                    </a:rPr>
                                    <m:t>,</m:t>
                                  </m:r>
                                  <m:r>
                                    <a:rPr lang="en-US" altLang="zh-TW" sz="1600" b="1" i="1">
                                      <a:solidFill>
                                        <a:srgbClr val="000000"/>
                                      </a:solidFill>
                                      <a:latin typeface="Cambria Math" panose="02040503050406030204" pitchFamily="18" charset="0"/>
                                      <a:ea typeface="標楷體" panose="03000509000000000000" pitchFamily="65" charset="-120"/>
                                    </a:rPr>
                                    <m:t>𝐱</m:t>
                                  </m:r>
                                </m:e>
                              </m:d>
                              <m:r>
                                <a:rPr lang="en-US" altLang="zh-TW" sz="1600">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𝑢</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e>
                              </m:d>
                              <m:r>
                                <a:rPr lang="en-US" altLang="zh-TW" sz="1600" i="1">
                                  <a:solidFill>
                                    <a:srgbClr val="000000"/>
                                  </a:solidFill>
                                  <a:latin typeface="Cambria Math" panose="02040503050406030204" pitchFamily="18" charset="0"/>
                                  <a:ea typeface="MS Gothic" panose="020B0609070205080204" pitchFamily="49" charset="-128"/>
                                </a:rPr>
                                <m:t>−</m:t>
                              </m:r>
                              <m:r>
                                <a:rPr lang="en-US" altLang="zh-TW" sz="1600" i="1">
                                  <a:latin typeface="Cambria Math" panose="02040503050406030204" pitchFamily="18" charset="0"/>
                                </a:rPr>
                                <m:t>𝑤</m:t>
                              </m:r>
                              <m:r>
                                <a:rPr lang="en-US" altLang="zh-TW" sz="1600">
                                  <a:solidFill>
                                    <a:srgbClr val="000000"/>
                                  </a:solidFill>
                                  <a:latin typeface="Cambria Math" panose="02040503050406030204" pitchFamily="18" charset="0"/>
                                  <a:ea typeface="標楷體" panose="03000509000000000000" pitchFamily="65" charset="-120"/>
                                </a:rPr>
                                <m:t>(</m:t>
                              </m:r>
                              <m:r>
                                <a:rPr lang="en-US" altLang="zh-TW" sz="1600" b="1" i="1">
                                  <a:solidFill>
                                    <a:srgbClr val="000000"/>
                                  </a:solidFill>
                                  <a:latin typeface="Cambria Math" panose="02040503050406030204" pitchFamily="18" charset="0"/>
                                  <a:ea typeface="標楷體" panose="03000509000000000000" pitchFamily="65" charset="-120"/>
                                </a:rPr>
                                <m:t>𝐬</m:t>
                              </m:r>
                            </m:e>
                          </m:d>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𝑑𝐵</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e>
                          </m:d>
                        </m:e>
                      </m:nary>
                    </m:oMath>
                    <m:oMath xmlns:m="http://schemas.openxmlformats.org/officeDocument/2006/math">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𝑃</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𝑉</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nary>
                        <m:naryPr>
                          <m:limLoc m:val="subSup"/>
                          <m:ctrlPr>
                            <a:rPr lang="zh-TW" altLang="zh-TW" sz="1600" i="1">
                              <a:solidFill>
                                <a:srgbClr val="000000"/>
                              </a:solidFill>
                              <a:latin typeface="Cambria Math" panose="02040503050406030204" pitchFamily="18" charset="0"/>
                              <a:ea typeface="Cambria Math" panose="02040503050406030204" pitchFamily="18" charset="0"/>
                            </a:rPr>
                          </m:ctrlPr>
                        </m:naryPr>
                        <m:sub>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𝐵</m:t>
                          </m:r>
                        </m:sub>
                        <m:sup/>
                        <m:e>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𝑈</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600" i="1">
                                  <a:latin typeface="Cambria Math" panose="02040503050406030204" pitchFamily="18" charset="0"/>
                                </a:rPr>
                                <m:t>𝑤</m:t>
                              </m:r>
                            </m:e>
                            <m:sub>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lang="zh-TW" altLang="zh-TW" sz="1600" i="1">
                                  <a:latin typeface="Cambria Math" panose="02040503050406030204" pitchFamily="18" charset="0"/>
                                  <a:ea typeface="Cambria Math" panose="02040503050406030204" pitchFamily="18" charset="0"/>
                                </a:rPr>
                              </m:ctrlPr>
                            </m:dPr>
                            <m:e>
                              <m:r>
                                <a:rPr lang="en-US" altLang="zh-TW" sz="1600" b="1" i="1" kern="100">
                                  <a:latin typeface="Cambria Math" panose="02040503050406030204" pitchFamily="18" charset="0"/>
                                  <a:ea typeface="標楷體" panose="03000509000000000000" pitchFamily="65" charset="-120"/>
                                  <a:cs typeface="Times New Roman" panose="02020603050405020304" pitchFamily="18" charset="0"/>
                                </a:rPr>
                                <m:t>𝐬</m:t>
                              </m:r>
                            </m:e>
                          </m:d>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𝑑𝐵</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e>
                          </m:d>
                        </m:e>
                      </m:nary>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600" b="1" i="1">
                              <a:latin typeface="Cambria Math" panose="02040503050406030204" pitchFamily="18" charset="0"/>
                            </a:rPr>
                          </m:ctrlPr>
                        </m:sSubPr>
                        <m:e>
                          <m:r>
                            <a:rPr lang="en-US" altLang="zh-TW" sz="1600" i="1">
                              <a:latin typeface="Cambria Math" panose="02040503050406030204" pitchFamily="18" charset="0"/>
                            </a:rPr>
                            <m:t>𝐵</m:t>
                          </m:r>
                        </m:e>
                        <m:sub>
                          <m:sSup>
                            <m:sSupPr>
                              <m:ctrlPr>
                                <a:rPr lang="en-US" altLang="zh-TW" sz="1600" b="1" i="1">
                                  <a:latin typeface="Cambria Math" panose="02040503050406030204" pitchFamily="18" charset="0"/>
                                </a:rPr>
                              </m:ctrlPr>
                            </m:sSupPr>
                            <m:e>
                              <m:r>
                                <a:rPr lang="en-US" altLang="zh-TW" sz="1600" b="1" i="1">
                                  <a:latin typeface="Cambria Math" panose="02040503050406030204" pitchFamily="18" charset="0"/>
                                </a:rPr>
                                <m:t>1</m:t>
                              </m:r>
                            </m:e>
                            <m:sup>
                              <m:r>
                                <a:rPr lang="en-US" altLang="zh-TW" sz="1600" b="1" i="1">
                                  <a:latin typeface="Cambria Math" panose="02040503050406030204" pitchFamily="18" charset="0"/>
                                </a:rPr>
                                <m:t>+</m:t>
                              </m:r>
                            </m:sup>
                          </m:sSup>
                        </m:sub>
                      </m:sSub>
                    </m:oMath>
                  </m:oMathPara>
                </a14:m>
                <a:endParaRPr lang="zh-TW" altLang="en-US" sz="1600" i="1" dirty="0"/>
              </a:p>
            </p:txBody>
          </p:sp>
        </mc:Choice>
        <mc:Fallback xmlns="">
          <p:sp>
            <p:nvSpPr>
              <p:cNvPr id="66" name="矩形 65">
                <a:extLst>
                  <a:ext uri="{FF2B5EF4-FFF2-40B4-BE49-F238E27FC236}">
                    <a16:creationId xmlns:a16="http://schemas.microsoft.com/office/drawing/2014/main" id="{00C9370A-B381-4729-909E-3ADCAAD1A463}"/>
                  </a:ext>
                </a:extLst>
              </p:cNvPr>
              <p:cNvSpPr>
                <a:spLocks noRot="1" noChangeAspect="1" noMove="1" noResize="1" noEditPoints="1" noAdjustHandles="1" noChangeArrowheads="1" noChangeShapeType="1" noTextEdit="1"/>
              </p:cNvSpPr>
              <p:nvPr/>
            </p:nvSpPr>
            <p:spPr>
              <a:xfrm>
                <a:off x="1408832" y="3334587"/>
                <a:ext cx="6972300" cy="1240083"/>
              </a:xfrm>
              <a:prstGeom prst="rect">
                <a:avLst/>
              </a:prstGeom>
              <a:blipFill>
                <a:blip r:embed="rId6"/>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F947AD7B-1AC0-47E4-AF75-28CBE0F540C3}"/>
                  </a:ext>
                </a:extLst>
              </p:cNvPr>
              <p:cNvSpPr/>
              <p:nvPr/>
            </p:nvSpPr>
            <p:spPr>
              <a:xfrm>
                <a:off x="1408833" y="4679845"/>
                <a:ext cx="7028839" cy="1240083"/>
              </a:xfrm>
              <a:prstGeom prst="rect">
                <a:avLst/>
              </a:prstGeom>
              <a:solidFill>
                <a:srgbClr val="FFCC99"/>
              </a:solidFill>
              <a:ln w="19050">
                <a:solidFill>
                  <a:schemeClr val="accent2"/>
                </a:solidFill>
              </a:ln>
            </p:spPr>
            <p:txBody>
              <a:bodyPr wrap="square">
                <a:spAutoFit/>
              </a:bodyPr>
              <a:lstStyle/>
              <a:p>
                <a:pPr indent="254000" algn="ctr">
                  <a:spcAft>
                    <a:spcPts val="0"/>
                  </a:spcAft>
                </a:pPr>
                <a14:m>
                  <m:oMathPara xmlns:m="http://schemas.openxmlformats.org/officeDocument/2006/math">
                    <m:oMathParaPr>
                      <m:jc m:val="centerGroup"/>
                    </m:oMathParaPr>
                    <m:oMath xmlns:m="http://schemas.openxmlformats.org/officeDocument/2006/math">
                      <m:f>
                        <m:fPr>
                          <m:ctrlPr>
                            <a:rPr lang="zh-TW" altLang="zh-TW" sz="1600" i="1">
                              <a:solidFill>
                                <a:srgbClr val="000000"/>
                              </a:solidFill>
                              <a:latin typeface="Cambria Math" panose="02040503050406030204" pitchFamily="18" charset="0"/>
                              <a:ea typeface="Cambria Math" panose="02040503050406030204" pitchFamily="18" charset="0"/>
                            </a:rPr>
                          </m:ctrlPr>
                        </m:fPr>
                        <m:num>
                          <m:r>
                            <a:rPr lang="zh-TW" altLang="en-US" sz="1600" i="1" kern="100">
                              <a:latin typeface="Cambria Math" panose="02040503050406030204" pitchFamily="18" charset="0"/>
                            </a:rPr>
                            <m:t>𝛼</m:t>
                          </m:r>
                        </m:num>
                        <m:den>
                          <m:r>
                            <a:rPr lang="en-US" altLang="zh-TW" sz="1600" i="1">
                              <a:solidFill>
                                <a:srgbClr val="000000"/>
                              </a:solidFill>
                              <a:latin typeface="Cambria Math" panose="02040503050406030204" pitchFamily="18" charset="0"/>
                              <a:ea typeface="標楷體" panose="03000509000000000000" pitchFamily="65" charset="-120"/>
                            </a:rPr>
                            <m:t>2</m:t>
                          </m:r>
                          <m:r>
                            <a:rPr lang="en-US" altLang="zh-TW" sz="1600" i="1">
                              <a:solidFill>
                                <a:srgbClr val="000000"/>
                              </a:solidFill>
                              <a:latin typeface="Cambria Math" panose="02040503050406030204" pitchFamily="18" charset="0"/>
                              <a:ea typeface="標楷體" panose="03000509000000000000" pitchFamily="65" charset="-120"/>
                            </a:rPr>
                            <m:t>𝜋</m:t>
                          </m:r>
                        </m:den>
                      </m:f>
                      <m:d>
                        <m:dPr>
                          <m:begChr m:val="["/>
                          <m:endChr m:val="]"/>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i="1">
                              <a:solidFill>
                                <a:srgbClr val="000000"/>
                              </a:solidFill>
                              <a:latin typeface="Cambria Math" panose="02040503050406030204" pitchFamily="18" charset="0"/>
                              <a:ea typeface="標楷體" panose="03000509000000000000" pitchFamily="65" charset="-120"/>
                            </a:rPr>
                            <m:t>𝑢</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𝐱</m:t>
                              </m:r>
                            </m:e>
                          </m:d>
                          <m:r>
                            <a:rPr lang="en-US" altLang="zh-TW" sz="1600" i="1">
                              <a:solidFill>
                                <a:srgbClr val="000000"/>
                              </a:solidFill>
                              <a:latin typeface="Cambria Math" panose="02040503050406030204" pitchFamily="18" charset="0"/>
                              <a:ea typeface="MS Gothic" panose="020B0609070205080204" pitchFamily="49" charset="-128"/>
                            </a:rPr>
                            <m:t>−</m:t>
                          </m:r>
                          <m:r>
                            <a:rPr lang="en-US" altLang="zh-TW" sz="1600" i="1">
                              <a:latin typeface="Cambria Math" panose="02040503050406030204" pitchFamily="18" charset="0"/>
                            </a:rPr>
                            <m:t>𝑤</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𝐱</m:t>
                              </m:r>
                            </m:e>
                          </m:d>
                        </m:e>
                      </m:d>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𝐻</m:t>
                      </m:r>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𝑃</m:t>
                      </m:r>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𝑉</m:t>
                      </m:r>
                      <m:r>
                        <a:rPr lang="en-US" altLang="zh-TW" sz="1600" i="1">
                          <a:solidFill>
                            <a:srgbClr val="000000"/>
                          </a:solidFill>
                          <a:latin typeface="Cambria Math" panose="02040503050406030204" pitchFamily="18" charset="0"/>
                          <a:ea typeface="標楷體" panose="03000509000000000000" pitchFamily="65" charset="-120"/>
                        </a:rPr>
                        <m:t>.</m:t>
                      </m:r>
                      <m:nary>
                        <m:naryPr>
                          <m:limLoc m:val="subSup"/>
                          <m:ctrlPr>
                            <a:rPr lang="zh-TW" altLang="zh-TW" sz="1600" i="1">
                              <a:solidFill>
                                <a:srgbClr val="000000"/>
                              </a:solidFill>
                              <a:latin typeface="Cambria Math" panose="02040503050406030204" pitchFamily="18" charset="0"/>
                              <a:ea typeface="Cambria Math" panose="02040503050406030204" pitchFamily="18" charset="0"/>
                            </a:rPr>
                          </m:ctrlPr>
                        </m:naryPr>
                        <m:sub>
                          <m:r>
                            <a:rPr lang="en-US" altLang="zh-TW" sz="1600" i="1">
                              <a:solidFill>
                                <a:srgbClr val="000000"/>
                              </a:solidFill>
                              <a:latin typeface="Cambria Math" panose="02040503050406030204" pitchFamily="18" charset="0"/>
                              <a:ea typeface="標楷體" panose="03000509000000000000" pitchFamily="65" charset="-120"/>
                            </a:rPr>
                            <m:t>𝐵</m:t>
                          </m:r>
                        </m:sub>
                        <m:sup/>
                        <m:e>
                          <m:d>
                            <m:dPr>
                              <m:begChr m:val=""/>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i="1">
                                  <a:solidFill>
                                    <a:srgbClr val="000000"/>
                                  </a:solidFill>
                                  <a:latin typeface="Cambria Math" panose="02040503050406030204" pitchFamily="18" charset="0"/>
                                  <a:ea typeface="標楷體" panose="03000509000000000000" pitchFamily="65" charset="-120"/>
                                </a:rPr>
                                <m:t>𝑀</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r>
                                    <a:rPr lang="en-US" altLang="zh-TW" sz="1600">
                                      <a:solidFill>
                                        <a:srgbClr val="000000"/>
                                      </a:solidFill>
                                      <a:latin typeface="Cambria Math" panose="02040503050406030204" pitchFamily="18" charset="0"/>
                                      <a:ea typeface="標楷體" panose="03000509000000000000" pitchFamily="65" charset="-120"/>
                                    </a:rPr>
                                    <m:t>,</m:t>
                                  </m:r>
                                  <m:r>
                                    <a:rPr lang="en-US" altLang="zh-TW" sz="1600" b="1" i="1">
                                      <a:solidFill>
                                        <a:srgbClr val="000000"/>
                                      </a:solidFill>
                                      <a:latin typeface="Cambria Math" panose="02040503050406030204" pitchFamily="18" charset="0"/>
                                      <a:ea typeface="標楷體" panose="03000509000000000000" pitchFamily="65" charset="-120"/>
                                    </a:rPr>
                                    <m:t>𝐱</m:t>
                                  </m:r>
                                </m:e>
                              </m:d>
                              <m:r>
                                <a:rPr lang="en-US" altLang="zh-TW" sz="1600">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𝑢</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e>
                              </m:d>
                              <m:r>
                                <a:rPr lang="en-US" altLang="zh-TW" sz="1600" i="1">
                                  <a:solidFill>
                                    <a:srgbClr val="000000"/>
                                  </a:solidFill>
                                  <a:latin typeface="Cambria Math" panose="02040503050406030204" pitchFamily="18" charset="0"/>
                                  <a:ea typeface="MS Gothic" panose="020B0609070205080204" pitchFamily="49" charset="-128"/>
                                </a:rPr>
                                <m:t>−</m:t>
                              </m:r>
                              <m:r>
                                <a:rPr lang="en-US" altLang="zh-TW" sz="1600" i="1">
                                  <a:latin typeface="Cambria Math" panose="02040503050406030204" pitchFamily="18" charset="0"/>
                                </a:rPr>
                                <m:t>𝑤</m:t>
                              </m:r>
                              <m:r>
                                <a:rPr lang="en-US" altLang="zh-TW" sz="1600">
                                  <a:solidFill>
                                    <a:srgbClr val="000000"/>
                                  </a:solidFill>
                                  <a:latin typeface="Cambria Math" panose="02040503050406030204" pitchFamily="18" charset="0"/>
                                  <a:ea typeface="標楷體" panose="03000509000000000000" pitchFamily="65" charset="-120"/>
                                </a:rPr>
                                <m:t>(</m:t>
                              </m:r>
                              <m:r>
                                <a:rPr lang="en-US" altLang="zh-TW" sz="1600" b="1" i="1">
                                  <a:solidFill>
                                    <a:srgbClr val="000000"/>
                                  </a:solidFill>
                                  <a:latin typeface="Cambria Math" panose="02040503050406030204" pitchFamily="18" charset="0"/>
                                  <a:ea typeface="標楷體" panose="03000509000000000000" pitchFamily="65" charset="-120"/>
                                </a:rPr>
                                <m:t>𝐬</m:t>
                              </m:r>
                            </m:e>
                          </m:d>
                          <m:r>
                            <a:rPr lang="en-US" altLang="zh-TW" sz="1600" i="1">
                              <a:solidFill>
                                <a:srgbClr val="000000"/>
                              </a:solidFill>
                              <a:latin typeface="Cambria Math" panose="02040503050406030204" pitchFamily="18" charset="0"/>
                              <a:ea typeface="標楷體" panose="03000509000000000000" pitchFamily="65" charset="-120"/>
                            </a:rPr>
                            <m:t>]</m:t>
                          </m:r>
                          <m:r>
                            <a:rPr lang="en-US" altLang="zh-TW" sz="1600" i="1">
                              <a:solidFill>
                                <a:srgbClr val="000000"/>
                              </a:solidFill>
                              <a:latin typeface="Cambria Math" panose="02040503050406030204" pitchFamily="18" charset="0"/>
                              <a:ea typeface="標楷體" panose="03000509000000000000" pitchFamily="65" charset="-120"/>
                            </a:rPr>
                            <m:t>𝑑𝐵</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rPr>
                                <m:t>𝐬</m:t>
                              </m:r>
                            </m:e>
                          </m:d>
                        </m:e>
                      </m:nary>
                    </m:oMath>
                    <m:oMath xmlns:m="http://schemas.openxmlformats.org/officeDocument/2006/math">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𝐶</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𝑃</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𝑉</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nary>
                        <m:naryPr>
                          <m:limLoc m:val="subSup"/>
                          <m:ctrlPr>
                            <a:rPr lang="zh-TW" altLang="zh-TW" sz="1600" i="1">
                              <a:solidFill>
                                <a:srgbClr val="000000"/>
                              </a:solidFill>
                              <a:latin typeface="Cambria Math" panose="02040503050406030204" pitchFamily="18" charset="0"/>
                              <a:ea typeface="Cambria Math" panose="02040503050406030204" pitchFamily="18" charset="0"/>
                            </a:rPr>
                          </m:ctrlPr>
                        </m:naryPr>
                        <m:sub>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𝐵</m:t>
                          </m:r>
                        </m:sub>
                        <m:sup/>
                        <m:e>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𝐿</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𝑡</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600" i="1">
                                  <a:latin typeface="Cambria Math" panose="02040503050406030204" pitchFamily="18" charset="0"/>
                                </a:rPr>
                                <m:t>𝑤</m:t>
                              </m:r>
                            </m:e>
                            <m:sub>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lang="zh-TW" altLang="zh-TW" sz="1600" i="1">
                                  <a:latin typeface="Cambria Math" panose="02040503050406030204" pitchFamily="18" charset="0"/>
                                  <a:ea typeface="Cambria Math" panose="02040503050406030204" pitchFamily="18" charset="0"/>
                                </a:rPr>
                              </m:ctrlPr>
                            </m:dPr>
                            <m:e>
                              <m:r>
                                <a:rPr lang="en-US" altLang="zh-TW" sz="1600" b="1" i="1" kern="100">
                                  <a:latin typeface="Cambria Math" panose="02040503050406030204" pitchFamily="18" charset="0"/>
                                  <a:ea typeface="標楷體" panose="03000509000000000000" pitchFamily="65" charset="-120"/>
                                  <a:cs typeface="Times New Roman" panose="02020603050405020304" pitchFamily="18" charset="0"/>
                                </a:rPr>
                                <m:t>𝐬</m:t>
                              </m:r>
                            </m:e>
                          </m:d>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𝑑𝐵</m:t>
                          </m:r>
                          <m:d>
                            <m:dPr>
                              <m:ctrlPr>
                                <a:rPr lang="zh-TW" altLang="zh-TW" sz="1600" i="1">
                                  <a:solidFill>
                                    <a:srgbClr val="000000"/>
                                  </a:solidFill>
                                  <a:latin typeface="Cambria Math" panose="02040503050406030204" pitchFamily="18" charset="0"/>
                                  <a:ea typeface="Cambria Math" panose="02040503050406030204" pitchFamily="18" charset="0"/>
                                </a:rPr>
                              </m:ctrlPr>
                            </m:dPr>
                            <m:e>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e>
                          </m:d>
                        </m:e>
                      </m:nary>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600" b="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 </m:t>
                      </m:r>
                      <m:r>
                        <a:rPr lang="en-US" altLang="zh-TW" sz="1600"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lang="en-US" altLang="zh-TW" sz="1600">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600" b="1" i="1">
                              <a:latin typeface="Cambria Math" panose="02040503050406030204" pitchFamily="18" charset="0"/>
                            </a:rPr>
                          </m:ctrlPr>
                        </m:sSubPr>
                        <m:e>
                          <m:r>
                            <a:rPr lang="en-US" altLang="zh-TW" sz="1600" i="1">
                              <a:latin typeface="Cambria Math" panose="02040503050406030204" pitchFamily="18" charset="0"/>
                            </a:rPr>
                            <m:t>𝐵</m:t>
                          </m:r>
                        </m:e>
                        <m:sub>
                          <m:sSup>
                            <m:sSupPr>
                              <m:ctrlPr>
                                <a:rPr lang="en-US" altLang="zh-TW" sz="1600" b="1" i="1">
                                  <a:latin typeface="Cambria Math" panose="02040503050406030204" pitchFamily="18" charset="0"/>
                                </a:rPr>
                              </m:ctrlPr>
                            </m:sSupPr>
                            <m:e>
                              <m:r>
                                <a:rPr lang="en-US" altLang="zh-TW" sz="1600" b="1" i="1">
                                  <a:latin typeface="Cambria Math" panose="02040503050406030204" pitchFamily="18" charset="0"/>
                                </a:rPr>
                                <m:t>1</m:t>
                              </m:r>
                            </m:e>
                            <m:sup>
                              <m:r>
                                <a:rPr lang="en-US" altLang="zh-TW" sz="1600" b="1" i="1">
                                  <a:latin typeface="Cambria Math" panose="02040503050406030204" pitchFamily="18" charset="0"/>
                                </a:rPr>
                                <m:t>−</m:t>
                              </m:r>
                            </m:sup>
                          </m:sSup>
                        </m:sub>
                      </m:sSub>
                    </m:oMath>
                  </m:oMathPara>
                </a14:m>
                <a:endParaRPr lang="zh-TW" altLang="en-US" sz="1600" i="1" dirty="0"/>
              </a:p>
            </p:txBody>
          </p:sp>
        </mc:Choice>
        <mc:Fallback xmlns="">
          <p:sp>
            <p:nvSpPr>
              <p:cNvPr id="67" name="矩形 66">
                <a:extLst>
                  <a:ext uri="{FF2B5EF4-FFF2-40B4-BE49-F238E27FC236}">
                    <a16:creationId xmlns:a16="http://schemas.microsoft.com/office/drawing/2014/main" id="{F947AD7B-1AC0-47E4-AF75-28CBE0F540C3}"/>
                  </a:ext>
                </a:extLst>
              </p:cNvPr>
              <p:cNvSpPr>
                <a:spLocks noRot="1" noChangeAspect="1" noMove="1" noResize="1" noEditPoints="1" noAdjustHandles="1" noChangeArrowheads="1" noChangeShapeType="1" noTextEdit="1"/>
              </p:cNvSpPr>
              <p:nvPr/>
            </p:nvSpPr>
            <p:spPr>
              <a:xfrm>
                <a:off x="1408833" y="4679845"/>
                <a:ext cx="7028839" cy="1240083"/>
              </a:xfrm>
              <a:prstGeom prst="rect">
                <a:avLst/>
              </a:prstGeom>
              <a:blipFill>
                <a:blip r:embed="rId7"/>
                <a:stretch>
                  <a:fillRect/>
                </a:stretch>
              </a:blipFill>
              <a:ln w="19050">
                <a:solidFill>
                  <a:schemeClr val="accent2"/>
                </a:solidFill>
              </a:ln>
            </p:spPr>
            <p:txBody>
              <a:bodyPr/>
              <a:lstStyle/>
              <a:p>
                <a:r>
                  <a:rPr lang="zh-TW" altLang="en-US">
                    <a:noFill/>
                  </a:rPr>
                  <a:t> </a:t>
                </a:r>
              </a:p>
            </p:txBody>
          </p:sp>
        </mc:Fallback>
      </mc:AlternateContent>
      <p:sp>
        <p:nvSpPr>
          <p:cNvPr id="69" name="文字方塊 68">
            <a:extLst>
              <a:ext uri="{FF2B5EF4-FFF2-40B4-BE49-F238E27FC236}">
                <a16:creationId xmlns:a16="http://schemas.microsoft.com/office/drawing/2014/main" id="{EA72626E-FC99-4BA8-AE6A-499E6BF6F0B4}"/>
              </a:ext>
            </a:extLst>
          </p:cNvPr>
          <p:cNvSpPr txBox="1"/>
          <p:nvPr/>
        </p:nvSpPr>
        <p:spPr>
          <a:xfrm>
            <a:off x="287054" y="3636906"/>
            <a:ext cx="951631" cy="646331"/>
          </a:xfrm>
          <a:prstGeom prst="rect">
            <a:avLst/>
          </a:prstGeom>
          <a:noFill/>
        </p:spPr>
        <p:txBody>
          <a:bodyPr wrap="square" rtlCol="0">
            <a:spAutoFit/>
          </a:bodyPr>
          <a:lstStyle/>
          <a:p>
            <a:r>
              <a:rPr lang="en-US" altLang="zh-TW" sz="3600" dirty="0">
                <a:solidFill>
                  <a:srgbClr val="0000FF"/>
                </a:solidFill>
                <a:latin typeface="Times New Roman" panose="02020603050405020304" pitchFamily="18" charset="0"/>
                <a:cs typeface="Times New Roman" panose="02020603050405020304" pitchFamily="18" charset="0"/>
              </a:rPr>
              <a:t>UT</a:t>
            </a:r>
            <a:endParaRPr lang="zh-TW" altLang="en-US" sz="3600" dirty="0">
              <a:solidFill>
                <a:srgbClr val="0000FF"/>
              </a:solidFill>
              <a:latin typeface="Times New Roman" panose="02020603050405020304" pitchFamily="18" charset="0"/>
              <a:cs typeface="Times New Roman" panose="02020603050405020304" pitchFamily="18" charset="0"/>
            </a:endParaRPr>
          </a:p>
        </p:txBody>
      </p:sp>
      <p:sp>
        <p:nvSpPr>
          <p:cNvPr id="70" name="文字方塊 69">
            <a:extLst>
              <a:ext uri="{FF2B5EF4-FFF2-40B4-BE49-F238E27FC236}">
                <a16:creationId xmlns:a16="http://schemas.microsoft.com/office/drawing/2014/main" id="{4869DE56-E7E1-4058-ABD2-B426A072E176}"/>
              </a:ext>
            </a:extLst>
          </p:cNvPr>
          <p:cNvSpPr txBox="1"/>
          <p:nvPr/>
        </p:nvSpPr>
        <p:spPr>
          <a:xfrm>
            <a:off x="287054" y="4918273"/>
            <a:ext cx="951631" cy="646331"/>
          </a:xfrm>
          <a:prstGeom prst="rect">
            <a:avLst/>
          </a:prstGeom>
          <a:noFill/>
        </p:spPr>
        <p:txBody>
          <a:bodyPr wrap="square" rtlCol="0">
            <a:spAutoFit/>
          </a:bodyPr>
          <a:lstStyle/>
          <a:p>
            <a:r>
              <a:rPr lang="en-US" altLang="zh-TW" sz="3600" dirty="0">
                <a:solidFill>
                  <a:srgbClr val="0000FF"/>
                </a:solidFill>
                <a:latin typeface="Times New Roman" panose="02020603050405020304" pitchFamily="18" charset="0"/>
                <a:cs typeface="Times New Roman" panose="02020603050405020304" pitchFamily="18" charset="0"/>
              </a:rPr>
              <a:t>LM</a:t>
            </a:r>
            <a:endParaRPr lang="zh-TW" altLang="en-US" sz="3600" dirty="0">
              <a:solidFill>
                <a:srgbClr val="0000FF"/>
              </a:solidFill>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4BDBA078-34D1-D9B0-82EA-C6E3760B1528}"/>
              </a:ext>
            </a:extLst>
          </p:cNvPr>
          <p:cNvSpPr txBox="1"/>
          <p:nvPr/>
        </p:nvSpPr>
        <p:spPr>
          <a:xfrm>
            <a:off x="1408831" y="5898824"/>
            <a:ext cx="6088098" cy="369332"/>
          </a:xfrm>
          <a:prstGeom prst="rect">
            <a:avLst/>
          </a:prstGeom>
          <a:noFill/>
        </p:spPr>
        <p:txBody>
          <a:bodyPr wrap="square">
            <a:spAutoFit/>
          </a:bodyPr>
          <a:lstStyle/>
          <a:p>
            <a:r>
              <a:rPr lang="en-US" altLang="zh-TW" dirty="0">
                <a:solidFill>
                  <a:srgbClr val="FF0000"/>
                </a:solidFill>
                <a:latin typeface="+mj-lt"/>
              </a:rPr>
              <a:t>In addition, the dual BIE is also required for present problem. </a:t>
            </a:r>
            <a:endParaRPr lang="zh-TW" altLang="zh-TW" dirty="0">
              <a:latin typeface="+mj-lt"/>
            </a:endParaRPr>
          </a:p>
        </p:txBody>
      </p:sp>
      <p:pic>
        <p:nvPicPr>
          <p:cNvPr id="19" name="圖片 18">
            <a:extLst>
              <a:ext uri="{FF2B5EF4-FFF2-40B4-BE49-F238E27FC236}">
                <a16:creationId xmlns:a16="http://schemas.microsoft.com/office/drawing/2014/main" id="{FBCC241B-86A6-4F5B-9E38-0572B6370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717" y="878744"/>
            <a:ext cx="2298492" cy="2240595"/>
          </a:xfrm>
          <a:prstGeom prst="rect">
            <a:avLst/>
          </a:prstGeom>
        </p:spPr>
      </p:pic>
    </p:spTree>
    <p:extLst>
      <p:ext uri="{BB962C8B-B14F-4D97-AF65-F5344CB8AC3E}">
        <p14:creationId xmlns:p14="http://schemas.microsoft.com/office/powerpoint/2010/main" val="308186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p:sp>
        <p:nvSpPr>
          <p:cNvPr id="33" name="文字方塊 32">
            <a:extLst>
              <a:ext uri="{FF2B5EF4-FFF2-40B4-BE49-F238E27FC236}">
                <a16:creationId xmlns:a16="http://schemas.microsoft.com/office/drawing/2014/main" id="{5676F662-52E2-4D31-A06B-7D89B2468584}"/>
              </a:ext>
            </a:extLst>
          </p:cNvPr>
          <p:cNvSpPr txBox="1"/>
          <p:nvPr/>
        </p:nvSpPr>
        <p:spPr>
          <a:xfrm>
            <a:off x="161927" y="201642"/>
            <a:ext cx="894671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Adaptive exact solution for the degenerate boundary</a:t>
            </a:r>
            <a:endParaRPr kumimoji="0" lang="zh-TW" altLang="en-US" sz="3000" b="1" dirty="0">
              <a:solidFill>
                <a:schemeClr val="tx2"/>
              </a:solidFill>
              <a:latin typeface="+mn-lt"/>
              <a:ea typeface="標楷體"/>
            </a:endParaRPr>
          </a:p>
        </p:txBody>
      </p:sp>
      <p:cxnSp>
        <p:nvCxnSpPr>
          <p:cNvPr id="31" name="直線接點 30">
            <a:extLst>
              <a:ext uri="{FF2B5EF4-FFF2-40B4-BE49-F238E27FC236}">
                <a16:creationId xmlns:a16="http://schemas.microsoft.com/office/drawing/2014/main" id="{016B9646-317A-4154-A60E-D4D3714190AA}"/>
              </a:ext>
            </a:extLst>
          </p:cNvPr>
          <p:cNvCxnSpPr/>
          <p:nvPr/>
        </p:nvCxnSpPr>
        <p:spPr>
          <a:xfrm>
            <a:off x="2925031" y="3081100"/>
            <a:ext cx="895118" cy="7455"/>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7DAA133E-577F-466C-8BCA-DA9552C1E0AB}"/>
              </a:ext>
            </a:extLst>
          </p:cNvPr>
          <p:cNvCxnSpPr/>
          <p:nvPr/>
        </p:nvCxnSpPr>
        <p:spPr>
          <a:xfrm>
            <a:off x="2925032" y="2909347"/>
            <a:ext cx="895117" cy="7455"/>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0E0279E4-30E1-431B-B70A-E8B374F0733E}"/>
                  </a:ext>
                </a:extLst>
              </p:cNvPr>
              <p:cNvSpPr txBox="1"/>
              <p:nvPr/>
            </p:nvSpPr>
            <p:spPr>
              <a:xfrm>
                <a:off x="3261236" y="2377130"/>
                <a:ext cx="745717" cy="4617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a:latin typeface="Cambria Math" panose="02040503050406030204" pitchFamily="18" charset="0"/>
                            </a:rPr>
                          </m:ctrlPr>
                        </m:sSubPr>
                        <m:e>
                          <m:r>
                            <a:rPr lang="en-US" altLang="zh-TW" sz="2400" i="1">
                              <a:latin typeface="Cambria Math" panose="02040503050406030204" pitchFamily="18" charset="0"/>
                            </a:rPr>
                            <m:t>𝐵</m:t>
                          </m:r>
                        </m:e>
                        <m:sub>
                          <m:sSup>
                            <m:sSupPr>
                              <m:ctrlPr>
                                <a:rPr lang="en-US" altLang="zh-TW" sz="2400" b="1" i="1">
                                  <a:latin typeface="Cambria Math" panose="02040503050406030204" pitchFamily="18" charset="0"/>
                                </a:rPr>
                              </m:ctrlPr>
                            </m:sSupPr>
                            <m:e>
                              <m:r>
                                <a:rPr lang="en-US" altLang="zh-TW" sz="2400" b="1" i="1">
                                  <a:latin typeface="Cambria Math" panose="02040503050406030204" pitchFamily="18" charset="0"/>
                                </a:rPr>
                                <m:t>1</m:t>
                              </m:r>
                            </m:e>
                            <m:sup>
                              <m:r>
                                <a:rPr lang="en-US" altLang="zh-TW" sz="2400" b="1" i="1">
                                  <a:latin typeface="Cambria Math" panose="02040503050406030204" pitchFamily="18" charset="0"/>
                                </a:rPr>
                                <m:t>+</m:t>
                              </m:r>
                            </m:sup>
                          </m:sSup>
                        </m:sub>
                      </m:sSub>
                    </m:oMath>
                  </m:oMathPara>
                </a14:m>
                <a:endParaRPr lang="zh-TW" altLang="en-US" sz="3200" dirty="0"/>
              </a:p>
            </p:txBody>
          </p:sp>
        </mc:Choice>
        <mc:Fallback xmlns="">
          <p:sp>
            <p:nvSpPr>
              <p:cNvPr id="36" name="文字方塊 35">
                <a:extLst>
                  <a:ext uri="{FF2B5EF4-FFF2-40B4-BE49-F238E27FC236}">
                    <a16:creationId xmlns:a16="http://schemas.microsoft.com/office/drawing/2014/main" id="{0E0279E4-30E1-431B-B70A-E8B374F0733E}"/>
                  </a:ext>
                </a:extLst>
              </p:cNvPr>
              <p:cNvSpPr txBox="1">
                <a:spLocks noRot="1" noChangeAspect="1" noMove="1" noResize="1" noEditPoints="1" noAdjustHandles="1" noChangeArrowheads="1" noChangeShapeType="1" noTextEdit="1"/>
              </p:cNvSpPr>
              <p:nvPr/>
            </p:nvSpPr>
            <p:spPr>
              <a:xfrm>
                <a:off x="3261236" y="2377130"/>
                <a:ext cx="745717" cy="461729"/>
              </a:xfrm>
              <a:prstGeom prst="rect">
                <a:avLst/>
              </a:prstGeom>
              <a:blipFill>
                <a:blip r:embed="rId2"/>
                <a:stretch>
                  <a:fillRect b="-3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6D429B9C-73FF-4783-B1F6-AD0329278C24}"/>
                  </a:ext>
                </a:extLst>
              </p:cNvPr>
              <p:cNvSpPr/>
              <p:nvPr/>
            </p:nvSpPr>
            <p:spPr>
              <a:xfrm>
                <a:off x="3261236" y="3076193"/>
                <a:ext cx="7321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a:latin typeface="Cambria Math" panose="02040503050406030204" pitchFamily="18" charset="0"/>
                            </a:rPr>
                          </m:ctrlPr>
                        </m:sSubPr>
                        <m:e>
                          <m:r>
                            <a:rPr lang="en-US" altLang="zh-TW" sz="2400" i="1">
                              <a:latin typeface="Cambria Math" panose="02040503050406030204" pitchFamily="18" charset="0"/>
                            </a:rPr>
                            <m:t>𝐵</m:t>
                          </m:r>
                        </m:e>
                        <m:sub>
                          <m:sSup>
                            <m:sSupPr>
                              <m:ctrlPr>
                                <a:rPr lang="en-US" altLang="zh-TW" sz="2400" b="1" i="1">
                                  <a:latin typeface="Cambria Math" panose="02040503050406030204" pitchFamily="18" charset="0"/>
                                </a:rPr>
                              </m:ctrlPr>
                            </m:sSupPr>
                            <m:e>
                              <m:r>
                                <a:rPr lang="en-US" altLang="zh-TW" sz="2400" b="1" i="1">
                                  <a:latin typeface="Cambria Math" panose="02040503050406030204" pitchFamily="18" charset="0"/>
                                </a:rPr>
                                <m:t>1</m:t>
                              </m:r>
                            </m:e>
                            <m:sup>
                              <m:r>
                                <a:rPr lang="en-US" altLang="zh-TW" sz="2400" b="1" i="1">
                                  <a:latin typeface="Cambria Math" panose="02040503050406030204" pitchFamily="18" charset="0"/>
                                </a:rPr>
                                <m:t>−</m:t>
                              </m:r>
                            </m:sup>
                          </m:sSup>
                        </m:sub>
                      </m:sSub>
                    </m:oMath>
                  </m:oMathPara>
                </a14:m>
                <a:endParaRPr lang="zh-TW" altLang="en-US" sz="3200" dirty="0"/>
              </a:p>
            </p:txBody>
          </p:sp>
        </mc:Choice>
        <mc:Fallback xmlns="">
          <p:sp>
            <p:nvSpPr>
              <p:cNvPr id="37" name="矩形 36">
                <a:extLst>
                  <a:ext uri="{FF2B5EF4-FFF2-40B4-BE49-F238E27FC236}">
                    <a16:creationId xmlns:a16="http://schemas.microsoft.com/office/drawing/2014/main" id="{6D429B9C-73FF-4783-B1F6-AD0329278C24}"/>
                  </a:ext>
                </a:extLst>
              </p:cNvPr>
              <p:cNvSpPr>
                <a:spLocks noRot="1" noChangeAspect="1" noMove="1" noResize="1" noEditPoints="1" noAdjustHandles="1" noChangeArrowheads="1" noChangeShapeType="1" noTextEdit="1"/>
              </p:cNvSpPr>
              <p:nvPr/>
            </p:nvSpPr>
            <p:spPr>
              <a:xfrm>
                <a:off x="3261236" y="3076193"/>
                <a:ext cx="732187" cy="461665"/>
              </a:xfrm>
              <a:prstGeom prst="rect">
                <a:avLst/>
              </a:prstGeom>
              <a:blipFill>
                <a:blip r:embed="rId3"/>
                <a:stretch>
                  <a:fillRect b="-4000"/>
                </a:stretch>
              </a:blipFill>
            </p:spPr>
            <p:txBody>
              <a:bodyPr/>
              <a:lstStyle/>
              <a:p>
                <a:r>
                  <a:rPr lang="zh-TW" altLang="en-US">
                    <a:noFill/>
                  </a:rPr>
                  <a:t> </a:t>
                </a:r>
              </a:p>
            </p:txBody>
          </p:sp>
        </mc:Fallback>
      </mc:AlternateContent>
      <p:sp>
        <p:nvSpPr>
          <p:cNvPr id="38" name="橢圓 37">
            <a:extLst>
              <a:ext uri="{FF2B5EF4-FFF2-40B4-BE49-F238E27FC236}">
                <a16:creationId xmlns:a16="http://schemas.microsoft.com/office/drawing/2014/main" id="{8BC526B3-DC87-4B65-A842-FA1751CE4BB8}"/>
              </a:ext>
            </a:extLst>
          </p:cNvPr>
          <p:cNvSpPr/>
          <p:nvPr/>
        </p:nvSpPr>
        <p:spPr>
          <a:xfrm>
            <a:off x="2961455" y="2879004"/>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4800"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730D1F39-EB21-4178-955D-F89AF8730C28}"/>
                  </a:ext>
                </a:extLst>
              </p:cNvPr>
              <p:cNvSpPr txBox="1"/>
              <p:nvPr/>
            </p:nvSpPr>
            <p:spPr>
              <a:xfrm>
                <a:off x="2895849" y="2459602"/>
                <a:ext cx="446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b="1">
                              <a:latin typeface="Cambria Math" panose="02040503050406030204" pitchFamily="18" charset="0"/>
                            </a:rPr>
                            <m:t>𝐱</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39" name="文字方塊 38">
                <a:extLst>
                  <a:ext uri="{FF2B5EF4-FFF2-40B4-BE49-F238E27FC236}">
                    <a16:creationId xmlns:a16="http://schemas.microsoft.com/office/drawing/2014/main" id="{730D1F39-EB21-4178-955D-F89AF8730C28}"/>
                  </a:ext>
                </a:extLst>
              </p:cNvPr>
              <p:cNvSpPr txBox="1">
                <a:spLocks noRot="1" noChangeAspect="1" noMove="1" noResize="1" noEditPoints="1" noAdjustHandles="1" noChangeArrowheads="1" noChangeShapeType="1" noTextEdit="1"/>
              </p:cNvSpPr>
              <p:nvPr/>
            </p:nvSpPr>
            <p:spPr>
              <a:xfrm>
                <a:off x="2895849" y="2459602"/>
                <a:ext cx="446404" cy="369332"/>
              </a:xfrm>
              <a:prstGeom prst="rect">
                <a:avLst/>
              </a:prstGeom>
              <a:blipFill>
                <a:blip r:embed="rId4"/>
                <a:stretch>
                  <a:fillRect l="-6849" r="-2740"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3D65BC6C-C7D8-442B-A2DE-0A56894E42C0}"/>
                  </a:ext>
                </a:extLst>
              </p:cNvPr>
              <p:cNvSpPr txBox="1"/>
              <p:nvPr/>
            </p:nvSpPr>
            <p:spPr>
              <a:xfrm>
                <a:off x="2878091" y="3089322"/>
                <a:ext cx="446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b="1">
                              <a:latin typeface="Cambria Math" panose="02040503050406030204" pitchFamily="18" charset="0"/>
                            </a:rPr>
                            <m:t>𝐱</m:t>
                          </m:r>
                        </m:e>
                        <m:sup>
                          <m:r>
                            <a:rPr lang="en-US" altLang="zh-TW" sz="2400" b="1" i="1">
                              <a:latin typeface="Cambria Math" panose="02040503050406030204" pitchFamily="18" charset="0"/>
                            </a:rPr>
                            <m:t>−</m:t>
                          </m:r>
                        </m:sup>
                      </m:sSup>
                    </m:oMath>
                  </m:oMathPara>
                </a14:m>
                <a:endParaRPr lang="zh-TW" altLang="en-US" sz="2400" dirty="0"/>
              </a:p>
            </p:txBody>
          </p:sp>
        </mc:Choice>
        <mc:Fallback xmlns="">
          <p:sp>
            <p:nvSpPr>
              <p:cNvPr id="40" name="文字方塊 39">
                <a:extLst>
                  <a:ext uri="{FF2B5EF4-FFF2-40B4-BE49-F238E27FC236}">
                    <a16:creationId xmlns:a16="http://schemas.microsoft.com/office/drawing/2014/main" id="{3D65BC6C-C7D8-442B-A2DE-0A56894E42C0}"/>
                  </a:ext>
                </a:extLst>
              </p:cNvPr>
              <p:cNvSpPr txBox="1">
                <a:spLocks noRot="1" noChangeAspect="1" noMove="1" noResize="1" noEditPoints="1" noAdjustHandles="1" noChangeArrowheads="1" noChangeShapeType="1" noTextEdit="1"/>
              </p:cNvSpPr>
              <p:nvPr/>
            </p:nvSpPr>
            <p:spPr>
              <a:xfrm>
                <a:off x="2878091" y="3089322"/>
                <a:ext cx="446404" cy="369332"/>
              </a:xfrm>
              <a:prstGeom prst="rect">
                <a:avLst/>
              </a:prstGeom>
              <a:blipFill>
                <a:blip r:embed="rId5"/>
                <a:stretch>
                  <a:fillRect l="-6849"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CE9ED398-E20F-49E6-9265-6D31DC658185}"/>
                  </a:ext>
                </a:extLst>
              </p:cNvPr>
              <p:cNvSpPr/>
              <p:nvPr/>
            </p:nvSpPr>
            <p:spPr>
              <a:xfrm>
                <a:off x="4036077" y="2315346"/>
                <a:ext cx="184088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1" i="1">
                          <a:latin typeface="Cambria Math" panose="02040503050406030204" pitchFamily="18" charset="0"/>
                        </a:rPr>
                        <m:t>𝐬</m:t>
                      </m:r>
                      <m:r>
                        <a:rPr lang="en-US" altLang="zh-TW" sz="2000">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b="1" i="1">
                              <a:latin typeface="Cambria Math" panose="02040503050406030204" pitchFamily="18" charset="0"/>
                            </a:rPr>
                            <m:t>𝐱</m:t>
                          </m:r>
                        </m:e>
                        <m:sup>
                          <m:r>
                            <a:rPr lang="en-US" altLang="zh-TW" sz="2000" i="1">
                              <a:latin typeface="Cambria Math" panose="02040503050406030204" pitchFamily="18" charset="0"/>
                            </a:rPr>
                            <m:t>+</m:t>
                          </m:r>
                        </m:sup>
                      </m:sSup>
                      <m:r>
                        <a:rPr lang="en-US" altLang="zh-TW" sz="2000" i="1">
                          <a:latin typeface="Cambria Math" panose="02040503050406030204" pitchFamily="18" charset="0"/>
                        </a:rPr>
                        <m:t>,</m:t>
                      </m:r>
                      <m:r>
                        <a:rPr lang="en-US" altLang="zh-TW" sz="2000" b="1" i="1">
                          <a:latin typeface="Cambria Math" panose="02040503050406030204" pitchFamily="18" charset="0"/>
                        </a:rPr>
                        <m:t>𝐬</m:t>
                      </m:r>
                      <m:r>
                        <a:rPr lang="en-US" altLang="zh-TW" sz="2000">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b="1" i="1">
                              <a:latin typeface="Cambria Math" panose="02040503050406030204" pitchFamily="18" charset="0"/>
                            </a:rPr>
                            <m:t>𝐱</m:t>
                          </m:r>
                        </m:e>
                        <m:sup>
                          <m:r>
                            <a:rPr lang="en-US" altLang="zh-TW" sz="2000" i="1">
                              <a:latin typeface="Cambria Math" panose="02040503050406030204" pitchFamily="18" charset="0"/>
                            </a:rPr>
                            <m:t>−</m:t>
                          </m:r>
                        </m:sup>
                      </m:sSup>
                    </m:oMath>
                  </m:oMathPara>
                </a14:m>
                <a:endParaRPr lang="zh-TW" altLang="en-US" sz="2000" dirty="0"/>
              </a:p>
            </p:txBody>
          </p:sp>
        </mc:Choice>
        <mc:Fallback xmlns="">
          <p:sp>
            <p:nvSpPr>
              <p:cNvPr id="41" name="矩形 40">
                <a:extLst>
                  <a:ext uri="{FF2B5EF4-FFF2-40B4-BE49-F238E27FC236}">
                    <a16:creationId xmlns:a16="http://schemas.microsoft.com/office/drawing/2014/main" id="{CE9ED398-E20F-49E6-9265-6D31DC658185}"/>
                  </a:ext>
                </a:extLst>
              </p:cNvPr>
              <p:cNvSpPr>
                <a:spLocks noRot="1" noChangeAspect="1" noMove="1" noResize="1" noEditPoints="1" noAdjustHandles="1" noChangeArrowheads="1" noChangeShapeType="1" noTextEdit="1"/>
              </p:cNvSpPr>
              <p:nvPr/>
            </p:nvSpPr>
            <p:spPr>
              <a:xfrm>
                <a:off x="4036077" y="2315346"/>
                <a:ext cx="1840889" cy="400110"/>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475996A8-B811-4356-A5A6-D3225A92FAC5}"/>
                  </a:ext>
                </a:extLst>
              </p:cNvPr>
              <p:cNvSpPr txBox="1"/>
              <p:nvPr/>
            </p:nvSpPr>
            <p:spPr>
              <a:xfrm>
                <a:off x="5943811" y="2263821"/>
                <a:ext cx="2253793" cy="679032"/>
              </a:xfrm>
              <a:prstGeom prst="rect">
                <a:avLst/>
              </a:prstGeom>
              <a:noFill/>
              <a:ln w="19050">
                <a:solidFill>
                  <a:srgbClr val="00B0F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𝑇</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r>
                        <a:rPr lang="en-US" altLang="zh-TW" i="1">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m:t>
                          </m:r>
                          <m:r>
                            <a:rPr lang="en-US" altLang="zh-TW" i="1">
                              <a:latin typeface="Cambria Math" panose="02040503050406030204" pitchFamily="18" charset="0"/>
                            </a:rPr>
                            <m:t>𝑈</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num>
                        <m:den>
                          <m:r>
                            <a:rPr lang="en-US" altLang="zh-TW" i="1">
                              <a:latin typeface="Cambria Math" panose="02040503050406030204" pitchFamily="18" charset="0"/>
                            </a:rPr>
                            <m:t>𝜕</m:t>
                          </m:r>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b="1" i="1">
                              <a:latin typeface="Cambria Math" panose="02040503050406030204" pitchFamily="18" charset="0"/>
                            </a:rPr>
                            <m:t>𝐬</m:t>
                          </m:r>
                          <m:r>
                            <a:rPr lang="en-US" altLang="zh-TW" i="1">
                              <a:latin typeface="Cambria Math" panose="02040503050406030204" pitchFamily="18" charset="0"/>
                            </a:rPr>
                            <m:t>)</m:t>
                          </m:r>
                        </m:den>
                      </m:f>
                    </m:oMath>
                  </m:oMathPara>
                </a14:m>
                <a:endParaRPr lang="zh-TW" altLang="en-US" dirty="0"/>
              </a:p>
            </p:txBody>
          </p:sp>
        </mc:Choice>
        <mc:Fallback xmlns="">
          <p:sp>
            <p:nvSpPr>
              <p:cNvPr id="42" name="文字方塊 41">
                <a:extLst>
                  <a:ext uri="{FF2B5EF4-FFF2-40B4-BE49-F238E27FC236}">
                    <a16:creationId xmlns:a16="http://schemas.microsoft.com/office/drawing/2014/main" id="{475996A8-B811-4356-A5A6-D3225A92FAC5}"/>
                  </a:ext>
                </a:extLst>
              </p:cNvPr>
              <p:cNvSpPr txBox="1">
                <a:spLocks noRot="1" noChangeAspect="1" noMove="1" noResize="1" noEditPoints="1" noAdjustHandles="1" noChangeArrowheads="1" noChangeShapeType="1" noTextEdit="1"/>
              </p:cNvSpPr>
              <p:nvPr/>
            </p:nvSpPr>
            <p:spPr>
              <a:xfrm>
                <a:off x="5943811" y="2263821"/>
                <a:ext cx="2253793" cy="679032"/>
              </a:xfrm>
              <a:prstGeom prst="rect">
                <a:avLst/>
              </a:prstGeom>
              <a:blipFill>
                <a:blip r:embed="rId7"/>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A7BF7C32-B29B-4C67-90F1-3D690C97BAB2}"/>
                  </a:ext>
                </a:extLst>
              </p:cNvPr>
              <p:cNvSpPr txBox="1"/>
              <p:nvPr/>
            </p:nvSpPr>
            <p:spPr>
              <a:xfrm>
                <a:off x="5943809" y="1644974"/>
                <a:ext cx="1843069" cy="612796"/>
              </a:xfrm>
              <a:prstGeom prst="rect">
                <a:avLst/>
              </a:prstGeom>
              <a:noFill/>
              <a:ln w="19050">
                <a:solidFill>
                  <a:srgbClr val="00B0F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𝑈</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r>
                        <a:rPr lang="en-US" altLang="zh-TW" i="1">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r>
                            <a:rPr lang="en-US" altLang="zh-TW" i="1">
                              <a:latin typeface="Cambria Math" panose="02040503050406030204" pitchFamily="18" charset="0"/>
                            </a:rPr>
                            <m:t>𝜋</m:t>
                          </m:r>
                        </m:den>
                      </m:f>
                      <m:r>
                        <a:rPr lang="en-US" altLang="zh-TW" i="1">
                          <a:latin typeface="Cambria Math" panose="02040503050406030204" pitchFamily="18" charset="0"/>
                        </a:rPr>
                        <m:t>𝑙𝑛</m:t>
                      </m:r>
                      <m:r>
                        <a:rPr lang="en-US" altLang="zh-TW" b="0" i="1" smtClean="0">
                          <a:latin typeface="Cambria Math" panose="02040503050406030204" pitchFamily="18" charset="0"/>
                        </a:rPr>
                        <m:t>𝑟</m:t>
                      </m:r>
                    </m:oMath>
                  </m:oMathPara>
                </a14:m>
                <a:endParaRPr lang="zh-TW" altLang="en-US" dirty="0"/>
              </a:p>
            </p:txBody>
          </p:sp>
        </mc:Choice>
        <mc:Fallback xmlns="">
          <p:sp>
            <p:nvSpPr>
              <p:cNvPr id="43" name="文字方塊 42">
                <a:extLst>
                  <a:ext uri="{FF2B5EF4-FFF2-40B4-BE49-F238E27FC236}">
                    <a16:creationId xmlns:a16="http://schemas.microsoft.com/office/drawing/2014/main" id="{A7BF7C32-B29B-4C67-90F1-3D690C97BAB2}"/>
                  </a:ext>
                </a:extLst>
              </p:cNvPr>
              <p:cNvSpPr txBox="1">
                <a:spLocks noRot="1" noChangeAspect="1" noMove="1" noResize="1" noEditPoints="1" noAdjustHandles="1" noChangeArrowheads="1" noChangeShapeType="1" noTextEdit="1"/>
              </p:cNvSpPr>
              <p:nvPr/>
            </p:nvSpPr>
            <p:spPr>
              <a:xfrm>
                <a:off x="5943809" y="1644974"/>
                <a:ext cx="1843069" cy="612796"/>
              </a:xfrm>
              <a:prstGeom prst="rect">
                <a:avLst/>
              </a:prstGeom>
              <a:blipFill>
                <a:blip r:embed="rId8"/>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12276812-1CD0-420C-81D9-179C4B99EF1D}"/>
                  </a:ext>
                </a:extLst>
              </p:cNvPr>
              <p:cNvSpPr/>
              <p:nvPr/>
            </p:nvSpPr>
            <p:spPr>
              <a:xfrm>
                <a:off x="4036076" y="2701730"/>
                <a:ext cx="1774383" cy="605294"/>
              </a:xfrm>
              <a:prstGeom prst="rect">
                <a:avLst/>
              </a:prstGeom>
              <a:ln w="19050">
                <a:solidFill>
                  <a:srgbClr val="00B0F0"/>
                </a:solidFill>
              </a:ln>
            </p:spPr>
            <p:txBody>
              <a:bodyPr wrap="square" anchor="ctr">
                <a:no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𝑟</m:t>
                      </m:r>
                      <m:r>
                        <a:rPr lang="en-US" altLang="zh-TW" b="0" i="1" smtClean="0">
                          <a:latin typeface="Cambria Math" panose="02040503050406030204" pitchFamily="18" charset="0"/>
                        </a:rPr>
                        <m:t>=</m:t>
                      </m:r>
                      <m:d>
                        <m:dPr>
                          <m:begChr m:val="|"/>
                          <m:endChr m:val="|"/>
                          <m:ctrlPr>
                            <a:rPr lang="zh-TW" altLang="zh-TW" i="1">
                              <a:latin typeface="Cambria Math" panose="02040503050406030204" pitchFamily="18" charset="0"/>
                            </a:rPr>
                          </m:ctrlPr>
                        </m:dPr>
                        <m:e>
                          <m:r>
                            <a:rPr lang="en-US" altLang="zh-TW" b="1" i="1">
                              <a:latin typeface="Cambria Math" panose="02040503050406030204" pitchFamily="18" charset="0"/>
                            </a:rPr>
                            <m:t>𝐱</m:t>
                          </m:r>
                          <m:r>
                            <a:rPr lang="en-US" altLang="zh-TW" b="1" i="1">
                              <a:latin typeface="Cambria Math" panose="02040503050406030204" pitchFamily="18" charset="0"/>
                            </a:rPr>
                            <m:t>−</m:t>
                          </m:r>
                          <m:r>
                            <a:rPr lang="en-US" altLang="zh-TW" b="1" i="1">
                              <a:latin typeface="Cambria Math" panose="02040503050406030204" pitchFamily="18" charset="0"/>
                            </a:rPr>
                            <m:t>𝐬</m:t>
                          </m:r>
                        </m:e>
                      </m:d>
                      <m:r>
                        <a:rPr lang="en-US" altLang="zh-TW" b="1" i="1" smtClean="0">
                          <a:latin typeface="Cambria Math" panose="02040503050406030204" pitchFamily="18" charset="0"/>
                        </a:rPr>
                        <m:t>=</m:t>
                      </m:r>
                      <m:r>
                        <a:rPr lang="en-US" altLang="zh-TW" b="0" i="1" smtClean="0">
                          <a:latin typeface="Cambria Math" panose="02040503050406030204" pitchFamily="18" charset="0"/>
                        </a:rPr>
                        <m:t>0</m:t>
                      </m:r>
                    </m:oMath>
                  </m:oMathPara>
                </a14:m>
                <a:endParaRPr lang="zh-TW" altLang="en-US" dirty="0"/>
              </a:p>
            </p:txBody>
          </p:sp>
        </mc:Choice>
        <mc:Fallback xmlns="">
          <p:sp>
            <p:nvSpPr>
              <p:cNvPr id="44" name="矩形 43">
                <a:extLst>
                  <a:ext uri="{FF2B5EF4-FFF2-40B4-BE49-F238E27FC236}">
                    <a16:creationId xmlns:a16="http://schemas.microsoft.com/office/drawing/2014/main" id="{12276812-1CD0-420C-81D9-179C4B99EF1D}"/>
                  </a:ext>
                </a:extLst>
              </p:cNvPr>
              <p:cNvSpPr>
                <a:spLocks noRot="1" noChangeAspect="1" noMove="1" noResize="1" noEditPoints="1" noAdjustHandles="1" noChangeArrowheads="1" noChangeShapeType="1" noTextEdit="1"/>
              </p:cNvSpPr>
              <p:nvPr/>
            </p:nvSpPr>
            <p:spPr>
              <a:xfrm>
                <a:off x="4036076" y="2701730"/>
                <a:ext cx="1774383" cy="605294"/>
              </a:xfrm>
              <a:prstGeom prst="rect">
                <a:avLst/>
              </a:prstGeom>
              <a:blipFill>
                <a:blip r:embed="rId9"/>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BACF79FA-CA0B-4826-87C6-CA7A64D2ACB6}"/>
                  </a:ext>
                </a:extLst>
              </p:cNvPr>
              <p:cNvSpPr txBox="1"/>
              <p:nvPr/>
            </p:nvSpPr>
            <p:spPr>
              <a:xfrm>
                <a:off x="5943807" y="2942853"/>
                <a:ext cx="2253794" cy="679032"/>
              </a:xfrm>
              <a:prstGeom prst="rect">
                <a:avLst/>
              </a:prstGeom>
              <a:noFill/>
              <a:ln w="19050">
                <a:solidFill>
                  <a:srgbClr val="00B0F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𝐿</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r>
                        <a:rPr lang="en-US" altLang="zh-TW" i="1">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m:t>
                          </m:r>
                          <m:r>
                            <a:rPr lang="en-US" altLang="zh-TW" i="1">
                              <a:latin typeface="Cambria Math" panose="02040503050406030204" pitchFamily="18" charset="0"/>
                            </a:rPr>
                            <m:t>𝑈</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num>
                        <m:den>
                          <m:r>
                            <a:rPr lang="en-US" altLang="zh-TW" i="1">
                              <a:latin typeface="Cambria Math" panose="02040503050406030204" pitchFamily="18" charset="0"/>
                            </a:rPr>
                            <m:t>𝜕</m:t>
                          </m:r>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b="1" i="1">
                              <a:latin typeface="Cambria Math" panose="02040503050406030204" pitchFamily="18" charset="0"/>
                            </a:rPr>
                            <m:t>𝐱</m:t>
                          </m:r>
                          <m:r>
                            <a:rPr lang="en-US" altLang="zh-TW" i="1">
                              <a:latin typeface="Cambria Math" panose="02040503050406030204" pitchFamily="18" charset="0"/>
                            </a:rPr>
                            <m:t>)</m:t>
                          </m:r>
                        </m:den>
                      </m:f>
                    </m:oMath>
                  </m:oMathPara>
                </a14:m>
                <a:endParaRPr lang="zh-TW" altLang="en-US" dirty="0"/>
              </a:p>
            </p:txBody>
          </p:sp>
        </mc:Choice>
        <mc:Fallback xmlns="">
          <p:sp>
            <p:nvSpPr>
              <p:cNvPr id="45" name="文字方塊 44">
                <a:extLst>
                  <a:ext uri="{FF2B5EF4-FFF2-40B4-BE49-F238E27FC236}">
                    <a16:creationId xmlns:a16="http://schemas.microsoft.com/office/drawing/2014/main" id="{BACF79FA-CA0B-4826-87C6-CA7A64D2ACB6}"/>
                  </a:ext>
                </a:extLst>
              </p:cNvPr>
              <p:cNvSpPr txBox="1">
                <a:spLocks noRot="1" noChangeAspect="1" noMove="1" noResize="1" noEditPoints="1" noAdjustHandles="1" noChangeArrowheads="1" noChangeShapeType="1" noTextEdit="1"/>
              </p:cNvSpPr>
              <p:nvPr/>
            </p:nvSpPr>
            <p:spPr>
              <a:xfrm>
                <a:off x="5943807" y="2942853"/>
                <a:ext cx="2253794" cy="679032"/>
              </a:xfrm>
              <a:prstGeom prst="rect">
                <a:avLst/>
              </a:prstGeom>
              <a:blipFill>
                <a:blip r:embed="rId10"/>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3CDF420B-90A1-4034-BEF9-F9113926AE9D}"/>
                  </a:ext>
                </a:extLst>
              </p:cNvPr>
              <p:cNvSpPr txBox="1"/>
              <p:nvPr/>
            </p:nvSpPr>
            <p:spPr>
              <a:xfrm>
                <a:off x="5943807" y="3621885"/>
                <a:ext cx="3241954" cy="679032"/>
              </a:xfrm>
              <a:prstGeom prst="rect">
                <a:avLst/>
              </a:prstGeom>
              <a:noFill/>
              <a:ln w="19050">
                <a:solidFill>
                  <a:srgbClr val="00B0F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𝑀</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r>
                        <a:rPr lang="en-US" altLang="zh-TW" i="1">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m:t>
                          </m:r>
                          <m:r>
                            <a:rPr lang="en-US" altLang="zh-TW" i="1">
                              <a:latin typeface="Cambria Math" panose="02040503050406030204" pitchFamily="18" charset="0"/>
                            </a:rPr>
                            <m:t>𝑇</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num>
                        <m:den>
                          <m:r>
                            <a:rPr lang="en-US" altLang="zh-TW" i="1">
                              <a:latin typeface="Cambria Math" panose="02040503050406030204" pitchFamily="18" charset="0"/>
                            </a:rPr>
                            <m:t>𝜕</m:t>
                          </m:r>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b="1" i="1">
                              <a:latin typeface="Cambria Math" panose="02040503050406030204" pitchFamily="18" charset="0"/>
                            </a:rPr>
                            <m:t>𝐱</m:t>
                          </m:r>
                          <m:r>
                            <a:rPr lang="en-US" altLang="zh-TW" i="1">
                              <a:latin typeface="Cambria Math" panose="02040503050406030204" pitchFamily="18" charset="0"/>
                            </a:rPr>
                            <m:t>)</m:t>
                          </m:r>
                        </m:den>
                      </m:f>
                      <m:r>
                        <a:rPr lang="en-US" altLang="zh-TW" b="0" i="1" smtClean="0">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m:t>
                          </m:r>
                          <m:r>
                            <a:rPr lang="en-US" altLang="zh-TW" b="0" i="1" smtClean="0">
                              <a:latin typeface="Cambria Math" panose="02040503050406030204" pitchFamily="18" charset="0"/>
                            </a:rPr>
                            <m:t>𝐿</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num>
                        <m:den>
                          <m:r>
                            <a:rPr lang="en-US" altLang="zh-TW" i="1">
                              <a:latin typeface="Cambria Math" panose="02040503050406030204" pitchFamily="18" charset="0"/>
                            </a:rPr>
                            <m:t>𝜕</m:t>
                          </m:r>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b="1" i="0" smtClean="0">
                              <a:latin typeface="Cambria Math" panose="02040503050406030204" pitchFamily="18" charset="0"/>
                            </a:rPr>
                            <m:t>𝐬</m:t>
                          </m:r>
                          <m:r>
                            <a:rPr lang="en-US" altLang="zh-TW" i="1">
                              <a:latin typeface="Cambria Math" panose="02040503050406030204" pitchFamily="18" charset="0"/>
                            </a:rPr>
                            <m:t>)</m:t>
                          </m:r>
                        </m:den>
                      </m:f>
                    </m:oMath>
                  </m:oMathPara>
                </a14:m>
                <a:endParaRPr lang="zh-TW" altLang="en-US" dirty="0"/>
              </a:p>
            </p:txBody>
          </p:sp>
        </mc:Choice>
        <mc:Fallback xmlns="">
          <p:sp>
            <p:nvSpPr>
              <p:cNvPr id="46" name="文字方塊 45">
                <a:extLst>
                  <a:ext uri="{FF2B5EF4-FFF2-40B4-BE49-F238E27FC236}">
                    <a16:creationId xmlns:a16="http://schemas.microsoft.com/office/drawing/2014/main" id="{3CDF420B-90A1-4034-BEF9-F9113926AE9D}"/>
                  </a:ext>
                </a:extLst>
              </p:cNvPr>
              <p:cNvSpPr txBox="1">
                <a:spLocks noRot="1" noChangeAspect="1" noMove="1" noResize="1" noEditPoints="1" noAdjustHandles="1" noChangeArrowheads="1" noChangeShapeType="1" noTextEdit="1"/>
              </p:cNvSpPr>
              <p:nvPr/>
            </p:nvSpPr>
            <p:spPr>
              <a:xfrm>
                <a:off x="5943807" y="3621885"/>
                <a:ext cx="3241954" cy="679032"/>
              </a:xfrm>
              <a:prstGeom prst="rect">
                <a:avLst/>
              </a:prstGeom>
              <a:blipFill>
                <a:blip r:embed="rId11"/>
                <a:stretch>
                  <a:fillRect/>
                </a:stretch>
              </a:blipFill>
              <a:ln w="19050">
                <a:solidFill>
                  <a:srgbClr val="00B0F0"/>
                </a:solidFill>
              </a:ln>
            </p:spPr>
            <p:txBody>
              <a:bodyPr/>
              <a:lstStyle/>
              <a:p>
                <a:r>
                  <a:rPr lang="zh-TW" altLang="en-US">
                    <a:noFill/>
                  </a:rPr>
                  <a:t> </a:t>
                </a:r>
              </a:p>
            </p:txBody>
          </p:sp>
        </mc:Fallback>
      </mc:AlternateContent>
      <p:sp>
        <p:nvSpPr>
          <p:cNvPr id="47" name="文字方塊 46">
            <a:extLst>
              <a:ext uri="{FF2B5EF4-FFF2-40B4-BE49-F238E27FC236}">
                <a16:creationId xmlns:a16="http://schemas.microsoft.com/office/drawing/2014/main" id="{2176D797-3760-4A7F-ADB0-929A33B1519D}"/>
              </a:ext>
            </a:extLst>
          </p:cNvPr>
          <p:cNvSpPr txBox="1"/>
          <p:nvPr/>
        </p:nvSpPr>
        <p:spPr>
          <a:xfrm>
            <a:off x="616401" y="4605019"/>
            <a:ext cx="8146600" cy="1200329"/>
          </a:xfrm>
          <a:prstGeom prst="rect">
            <a:avLst/>
          </a:prstGeom>
          <a:noFill/>
        </p:spPr>
        <p:txBody>
          <a:bodyPr wrap="square" rtlCol="0">
            <a:spAutoFit/>
          </a:bodyPr>
          <a:lstStyle/>
          <a:p>
            <a:r>
              <a:rPr lang="en-US" altLang="zh-TW" sz="2400" dirty="0">
                <a:solidFill>
                  <a:srgbClr val="FF0000"/>
                </a:solidFill>
                <a:latin typeface="Times New Roman" panose="02020603050405020304" pitchFamily="18" charset="0"/>
                <a:cs typeface="Times New Roman" panose="02020603050405020304" pitchFamily="18" charset="0"/>
              </a:rPr>
              <a:t>When a collocation point is located on the degenerate boundary,</a:t>
            </a:r>
          </a:p>
          <a:p>
            <a:r>
              <a:rPr lang="en-US" altLang="zh-TW" sz="2400" dirty="0">
                <a:solidFill>
                  <a:srgbClr val="FF0000"/>
                </a:solidFill>
                <a:latin typeface="Times New Roman" panose="02020603050405020304" pitchFamily="18" charset="0"/>
                <a:cs typeface="Times New Roman" panose="02020603050405020304" pitchFamily="18" charset="0"/>
              </a:rPr>
              <a:t>the singularities may occur in both upside and downside of the degenerate boundary at the same time.</a:t>
            </a:r>
            <a:endParaRPr lang="zh-TW" altLang="en-US" sz="2400" dirty="0">
              <a:solidFill>
                <a:srgbClr val="FF0000"/>
              </a:solidFill>
              <a:latin typeface="Times New Roman" panose="02020603050405020304" pitchFamily="18" charset="0"/>
              <a:cs typeface="Times New Roman" panose="02020603050405020304" pitchFamily="18" charset="0"/>
            </a:endParaRPr>
          </a:p>
        </p:txBody>
      </p:sp>
      <p:grpSp>
        <p:nvGrpSpPr>
          <p:cNvPr id="48" name="群組 47">
            <a:extLst>
              <a:ext uri="{FF2B5EF4-FFF2-40B4-BE49-F238E27FC236}">
                <a16:creationId xmlns:a16="http://schemas.microsoft.com/office/drawing/2014/main" id="{A749878C-6F48-48A5-937A-8D7785AA9D7D}"/>
              </a:ext>
            </a:extLst>
          </p:cNvPr>
          <p:cNvGrpSpPr/>
          <p:nvPr/>
        </p:nvGrpSpPr>
        <p:grpSpPr>
          <a:xfrm>
            <a:off x="319440" y="1571676"/>
            <a:ext cx="2465051" cy="2504961"/>
            <a:chOff x="6288017" y="3306209"/>
            <a:chExt cx="2879999" cy="2926628"/>
          </a:xfrm>
        </p:grpSpPr>
        <p:sp>
          <p:nvSpPr>
            <p:cNvPr id="49" name="橢圓 48">
              <a:extLst>
                <a:ext uri="{FF2B5EF4-FFF2-40B4-BE49-F238E27FC236}">
                  <a16:creationId xmlns:a16="http://schemas.microsoft.com/office/drawing/2014/main" id="{2663CB9E-E8D1-4CC8-93A4-B819A32D591A}"/>
                </a:ext>
              </a:extLst>
            </p:cNvPr>
            <p:cNvSpPr/>
            <p:nvPr/>
          </p:nvSpPr>
          <p:spPr>
            <a:xfrm>
              <a:off x="6288017" y="3306209"/>
              <a:ext cx="2879999" cy="2880000"/>
            </a:xfrm>
            <a:prstGeom prst="ellipse">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E1908CEF-F639-40B8-AF3A-1E76CE308B54}"/>
                    </a:ext>
                  </a:extLst>
                </p:cNvPr>
                <p:cNvSpPr txBox="1"/>
                <p:nvPr/>
              </p:nvSpPr>
              <p:spPr>
                <a:xfrm>
                  <a:off x="6489870" y="5909210"/>
                  <a:ext cx="302390" cy="3236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𝐵</m:t>
                            </m:r>
                          </m:e>
                          <m:sub>
                            <m:r>
                              <a:rPr lang="en-US" altLang="zh-TW" i="1">
                                <a:latin typeface="Cambria Math" panose="02040503050406030204" pitchFamily="18" charset="0"/>
                              </a:rPr>
                              <m:t>0</m:t>
                            </m:r>
                          </m:sub>
                        </m:sSub>
                      </m:oMath>
                    </m:oMathPara>
                  </a14:m>
                  <a:endParaRPr lang="zh-TW" altLang="en-US" dirty="0"/>
                </a:p>
              </p:txBody>
            </p:sp>
          </mc:Choice>
          <mc:Fallback xmlns="">
            <p:sp>
              <p:nvSpPr>
                <p:cNvPr id="50" name="文字方塊 49">
                  <a:extLst>
                    <a:ext uri="{FF2B5EF4-FFF2-40B4-BE49-F238E27FC236}">
                      <a16:creationId xmlns:a16="http://schemas.microsoft.com/office/drawing/2014/main" id="{E1908CEF-F639-40B8-AF3A-1E76CE308B54}"/>
                    </a:ext>
                  </a:extLst>
                </p:cNvPr>
                <p:cNvSpPr txBox="1">
                  <a:spLocks noRot="1" noChangeAspect="1" noMove="1" noResize="1" noEditPoints="1" noAdjustHandles="1" noChangeArrowheads="1" noChangeShapeType="1" noTextEdit="1"/>
                </p:cNvSpPr>
                <p:nvPr/>
              </p:nvSpPr>
              <p:spPr>
                <a:xfrm>
                  <a:off x="6489870" y="5909210"/>
                  <a:ext cx="302390" cy="323627"/>
                </a:xfrm>
                <a:prstGeom prst="rect">
                  <a:avLst/>
                </a:prstGeom>
                <a:blipFill>
                  <a:blip r:embed="rId12"/>
                  <a:stretch>
                    <a:fillRect l="-30952" r="-16667" b="-1956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5C769444-658C-4FCA-865E-9B0D2E26EB01}"/>
                  </a:ext>
                </a:extLst>
              </p:cNvPr>
              <p:cNvSpPr txBox="1"/>
              <p:nvPr/>
            </p:nvSpPr>
            <p:spPr>
              <a:xfrm>
                <a:off x="2915710" y="1790921"/>
                <a:ext cx="17588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b="1">
                              <a:latin typeface="Cambria Math" panose="02040503050406030204" pitchFamily="18" charset="0"/>
                            </a:rPr>
                            <m:t>𝐱</m:t>
                          </m:r>
                          <m:r>
                            <a:rPr lang="en-US" altLang="zh-TW" sz="2400" b="1">
                              <a:latin typeface="Cambria Math" panose="02040503050406030204" pitchFamily="18" charset="0"/>
                            </a:rPr>
                            <m:t>=</m:t>
                          </m:r>
                          <m:r>
                            <a:rPr lang="en-US" altLang="zh-TW" sz="2400" b="1">
                              <a:latin typeface="Cambria Math" panose="02040503050406030204" pitchFamily="18" charset="0"/>
                            </a:rPr>
                            <m:t>𝐱</m:t>
                          </m:r>
                        </m:e>
                        <m:sup>
                          <m:r>
                            <a:rPr lang="en-US" altLang="zh-TW" sz="2400" i="1">
                              <a:latin typeface="Cambria Math" panose="02040503050406030204" pitchFamily="18" charset="0"/>
                            </a:rPr>
                            <m:t>+</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b="1">
                              <a:latin typeface="Cambria Math" panose="02040503050406030204" pitchFamily="18" charset="0"/>
                            </a:rPr>
                            <m:t>𝐱</m:t>
                          </m:r>
                        </m:e>
                        <m:sup>
                          <m:r>
                            <a:rPr lang="en-US" altLang="zh-TW" sz="2400" b="1" i="1">
                              <a:latin typeface="Cambria Math" panose="02040503050406030204" pitchFamily="18" charset="0"/>
                            </a:rPr>
                            <m:t>−</m:t>
                          </m:r>
                        </m:sup>
                      </m:sSup>
                    </m:oMath>
                  </m:oMathPara>
                </a14:m>
                <a:endParaRPr lang="zh-TW" altLang="en-US" sz="2400" dirty="0"/>
              </a:p>
            </p:txBody>
          </p:sp>
        </mc:Choice>
        <mc:Fallback xmlns="">
          <p:sp>
            <p:nvSpPr>
              <p:cNvPr id="56" name="文字方塊 55">
                <a:extLst>
                  <a:ext uri="{FF2B5EF4-FFF2-40B4-BE49-F238E27FC236}">
                    <a16:creationId xmlns:a16="http://schemas.microsoft.com/office/drawing/2014/main" id="{5C769444-658C-4FCA-865E-9B0D2E26EB01}"/>
                  </a:ext>
                </a:extLst>
              </p:cNvPr>
              <p:cNvSpPr txBox="1">
                <a:spLocks noRot="1" noChangeAspect="1" noMove="1" noResize="1" noEditPoints="1" noAdjustHandles="1" noChangeArrowheads="1" noChangeShapeType="1" noTextEdit="1"/>
              </p:cNvSpPr>
              <p:nvPr/>
            </p:nvSpPr>
            <p:spPr>
              <a:xfrm>
                <a:off x="2915710" y="1790921"/>
                <a:ext cx="1758879" cy="369332"/>
              </a:xfrm>
              <a:prstGeom prst="rect">
                <a:avLst/>
              </a:prstGeom>
              <a:blipFill>
                <a:blip r:embed="rId14"/>
                <a:stretch>
                  <a:fillRect l="-1384" b="-3333"/>
                </a:stretch>
              </a:blipFill>
            </p:spPr>
            <p:txBody>
              <a:bodyPr/>
              <a:lstStyle/>
              <a:p>
                <a:r>
                  <a:rPr lang="zh-TW" altLang="en-US">
                    <a:noFill/>
                  </a:rPr>
                  <a:t> </a:t>
                </a:r>
              </a:p>
            </p:txBody>
          </p:sp>
        </mc:Fallback>
      </mc:AlternateContent>
      <p:sp>
        <p:nvSpPr>
          <p:cNvPr id="57" name="箭號: 向下 56">
            <a:extLst>
              <a:ext uri="{FF2B5EF4-FFF2-40B4-BE49-F238E27FC236}">
                <a16:creationId xmlns:a16="http://schemas.microsoft.com/office/drawing/2014/main" id="{15F07A65-B1CB-438E-8EF4-4D59C3140EBC}"/>
              </a:ext>
            </a:extLst>
          </p:cNvPr>
          <p:cNvSpPr/>
          <p:nvPr/>
        </p:nvSpPr>
        <p:spPr>
          <a:xfrm>
            <a:off x="4695304" y="3321074"/>
            <a:ext cx="404779" cy="644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DC1E7D81-4718-48A6-828D-4A1409963C9A}"/>
                  </a:ext>
                </a:extLst>
              </p:cNvPr>
              <p:cNvSpPr txBox="1"/>
              <p:nvPr/>
            </p:nvSpPr>
            <p:spPr>
              <a:xfrm>
                <a:off x="3969071" y="3979217"/>
                <a:ext cx="1857240" cy="612796"/>
              </a:xfrm>
              <a:prstGeom prst="rect">
                <a:avLst/>
              </a:prstGeom>
              <a:noFill/>
              <a:ln w="19050">
                <a:solidFill>
                  <a:srgbClr val="00B0F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𝑈</m:t>
                      </m:r>
                      <m:d>
                        <m:dPr>
                          <m:ctrlPr>
                            <a:rPr lang="zh-TW" altLang="zh-TW" i="1">
                              <a:latin typeface="Cambria Math" panose="02040503050406030204" pitchFamily="18" charset="0"/>
                            </a:rPr>
                          </m:ctrlPr>
                        </m:dPr>
                        <m:e>
                          <m:r>
                            <a:rPr lang="en-US" altLang="zh-TW" b="1" i="1">
                              <a:latin typeface="Cambria Math" panose="02040503050406030204" pitchFamily="18" charset="0"/>
                            </a:rPr>
                            <m:t>𝐬</m:t>
                          </m:r>
                          <m:r>
                            <a:rPr lang="en-US" altLang="zh-TW" b="1">
                              <a:latin typeface="Cambria Math" panose="02040503050406030204" pitchFamily="18" charset="0"/>
                            </a:rPr>
                            <m:t>,</m:t>
                          </m:r>
                          <m:r>
                            <a:rPr lang="en-US" altLang="zh-TW" b="1" i="1">
                              <a:latin typeface="Cambria Math" panose="02040503050406030204" pitchFamily="18" charset="0"/>
                            </a:rPr>
                            <m:t>𝐱</m:t>
                          </m:r>
                        </m:e>
                      </m:d>
                      <m:r>
                        <a:rPr lang="en-US" altLang="zh-TW" i="1">
                          <a:latin typeface="Cambria Math" panose="02040503050406030204" pitchFamily="18" charset="0"/>
                        </a:rPr>
                        <m:t>=</m:t>
                      </m:r>
                      <m:f>
                        <m:fPr>
                          <m:ctrlPr>
                            <a:rPr lang="zh-TW"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r>
                            <a:rPr lang="en-US" altLang="zh-TW" i="1">
                              <a:latin typeface="Cambria Math" panose="02040503050406030204" pitchFamily="18" charset="0"/>
                            </a:rPr>
                            <m:t>𝜋</m:t>
                          </m:r>
                        </m:den>
                      </m:f>
                      <m:r>
                        <a:rPr lang="en-US" altLang="zh-TW" i="1" smtClean="0">
                          <a:solidFill>
                            <a:srgbClr val="FF0000"/>
                          </a:solidFill>
                          <a:latin typeface="Cambria Math" panose="02040503050406030204" pitchFamily="18" charset="0"/>
                        </a:rPr>
                        <m:t>𝑙𝑛</m:t>
                      </m:r>
                      <m:r>
                        <a:rPr lang="en-US" altLang="zh-TW" b="0" i="1" smtClean="0">
                          <a:solidFill>
                            <a:srgbClr val="FF0000"/>
                          </a:solidFill>
                          <a:latin typeface="Cambria Math" panose="02040503050406030204" pitchFamily="18" charset="0"/>
                        </a:rPr>
                        <m:t>0</m:t>
                      </m:r>
                    </m:oMath>
                  </m:oMathPara>
                </a14:m>
                <a:endParaRPr lang="zh-TW" altLang="en-US" dirty="0"/>
              </a:p>
            </p:txBody>
          </p:sp>
        </mc:Choice>
        <mc:Fallback xmlns="">
          <p:sp>
            <p:nvSpPr>
              <p:cNvPr id="58" name="文字方塊 57">
                <a:extLst>
                  <a:ext uri="{FF2B5EF4-FFF2-40B4-BE49-F238E27FC236}">
                    <a16:creationId xmlns:a16="http://schemas.microsoft.com/office/drawing/2014/main" id="{DC1E7D81-4718-48A6-828D-4A1409963C9A}"/>
                  </a:ext>
                </a:extLst>
              </p:cNvPr>
              <p:cNvSpPr txBox="1">
                <a:spLocks noRot="1" noChangeAspect="1" noMove="1" noResize="1" noEditPoints="1" noAdjustHandles="1" noChangeArrowheads="1" noChangeShapeType="1" noTextEdit="1"/>
              </p:cNvSpPr>
              <p:nvPr/>
            </p:nvSpPr>
            <p:spPr>
              <a:xfrm>
                <a:off x="3969071" y="3979217"/>
                <a:ext cx="1857240" cy="612796"/>
              </a:xfrm>
              <a:prstGeom prst="rect">
                <a:avLst/>
              </a:prstGeom>
              <a:blipFill>
                <a:blip r:embed="rId15"/>
                <a:stretch>
                  <a:fillRect/>
                </a:stretch>
              </a:blipFill>
              <a:ln w="19050">
                <a:solidFill>
                  <a:srgbClr val="00B0F0"/>
                </a:solidFill>
              </a:ln>
            </p:spPr>
            <p:txBody>
              <a:bodyPr/>
              <a:lstStyle/>
              <a:p>
                <a:r>
                  <a:rPr lang="zh-TW" altLang="en-US">
                    <a:noFill/>
                  </a:rPr>
                  <a:t> </a:t>
                </a:r>
              </a:p>
            </p:txBody>
          </p:sp>
        </mc:Fallback>
      </mc:AlternateContent>
      <p:grpSp>
        <p:nvGrpSpPr>
          <p:cNvPr id="2" name="群組 1"/>
          <p:cNvGrpSpPr/>
          <p:nvPr/>
        </p:nvGrpSpPr>
        <p:grpSpPr>
          <a:xfrm>
            <a:off x="1787872" y="2160253"/>
            <a:ext cx="1536623" cy="886564"/>
            <a:chOff x="1604990" y="2160253"/>
            <a:chExt cx="1536623" cy="886564"/>
          </a:xfrm>
        </p:grpSpPr>
        <p:cxnSp>
          <p:nvCxnSpPr>
            <p:cNvPr id="51" name="直線接點 50">
              <a:extLst>
                <a:ext uri="{FF2B5EF4-FFF2-40B4-BE49-F238E27FC236}">
                  <a16:creationId xmlns:a16="http://schemas.microsoft.com/office/drawing/2014/main" id="{1CC71D33-5E40-4B80-B35D-DCC03293A8F3}"/>
                </a:ext>
              </a:extLst>
            </p:cNvPr>
            <p:cNvCxnSpPr/>
            <p:nvPr/>
          </p:nvCxnSpPr>
          <p:spPr>
            <a:xfrm>
              <a:off x="1700938" y="2800475"/>
              <a:ext cx="895117" cy="7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BF76F243-5905-47F8-9021-E1B6CC45A4D8}"/>
                    </a:ext>
                  </a:extLst>
                </p:cNvPr>
                <p:cNvSpPr/>
                <p:nvPr/>
              </p:nvSpPr>
              <p:spPr>
                <a:xfrm>
                  <a:off x="2191713" y="2389995"/>
                  <a:ext cx="52501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𝐵</m:t>
                            </m:r>
                          </m:e>
                          <m:sub>
                            <m:r>
                              <a:rPr lang="en-US" altLang="zh-TW" i="0">
                                <a:latin typeface="Cambria Math" panose="02040503050406030204" pitchFamily="18" charset="0"/>
                              </a:rPr>
                              <m:t>1</m:t>
                            </m:r>
                          </m:sub>
                        </m:sSub>
                      </m:oMath>
                    </m:oMathPara>
                  </a14:m>
                  <a:endParaRPr lang="zh-TW" altLang="en-US" sz="2400" dirty="0"/>
                </a:p>
              </p:txBody>
            </p:sp>
          </mc:Choice>
          <mc:Fallback xmlns="">
            <p:sp>
              <p:nvSpPr>
                <p:cNvPr id="52" name="矩形 51">
                  <a:extLst>
                    <a:ext uri="{FF2B5EF4-FFF2-40B4-BE49-F238E27FC236}">
                      <a16:creationId xmlns:a16="http://schemas.microsoft.com/office/drawing/2014/main" id="{BF76F243-5905-47F8-9021-E1B6CC45A4D8}"/>
                    </a:ext>
                  </a:extLst>
                </p:cNvPr>
                <p:cNvSpPr>
                  <a:spLocks noRot="1" noChangeAspect="1" noMove="1" noResize="1" noEditPoints="1" noAdjustHandles="1" noChangeArrowheads="1" noChangeShapeType="1" noTextEdit="1"/>
                </p:cNvSpPr>
                <p:nvPr/>
              </p:nvSpPr>
              <p:spPr>
                <a:xfrm>
                  <a:off x="2191713" y="2389995"/>
                  <a:ext cx="525016" cy="461665"/>
                </a:xfrm>
                <a:prstGeom prst="rect">
                  <a:avLst/>
                </a:prstGeom>
                <a:blipFill>
                  <a:blip r:embed="rId16"/>
                  <a:stretch>
                    <a:fillRect/>
                  </a:stretch>
                </a:blipFill>
              </p:spPr>
              <p:txBody>
                <a:bodyPr/>
                <a:lstStyle/>
                <a:p>
                  <a:r>
                    <a:rPr lang="zh-TW" altLang="en-US">
                      <a:noFill/>
                    </a:rPr>
                    <a:t> </a:t>
                  </a:r>
                </a:p>
              </p:txBody>
            </p:sp>
          </mc:Fallback>
        </mc:AlternateContent>
        <p:sp>
          <p:nvSpPr>
            <p:cNvPr id="53" name="矩形 52">
              <a:extLst>
                <a:ext uri="{FF2B5EF4-FFF2-40B4-BE49-F238E27FC236}">
                  <a16:creationId xmlns:a16="http://schemas.microsoft.com/office/drawing/2014/main" id="{6B16EC80-19BD-4BAA-962C-EA56C08C711B}"/>
                </a:ext>
              </a:extLst>
            </p:cNvPr>
            <p:cNvSpPr/>
            <p:nvPr/>
          </p:nvSpPr>
          <p:spPr>
            <a:xfrm>
              <a:off x="1604990" y="2471838"/>
              <a:ext cx="1132603" cy="574979"/>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4" name="直線單箭頭接點 53">
              <a:extLst>
                <a:ext uri="{FF2B5EF4-FFF2-40B4-BE49-F238E27FC236}">
                  <a16:creationId xmlns:a16="http://schemas.microsoft.com/office/drawing/2014/main" id="{073C142E-B41F-4FA7-B020-78FF1660C3E7}"/>
                </a:ext>
              </a:extLst>
            </p:cNvPr>
            <p:cNvCxnSpPr>
              <a:cxnSpLocks/>
            </p:cNvCxnSpPr>
            <p:nvPr/>
          </p:nvCxnSpPr>
          <p:spPr>
            <a:xfrm flipV="1">
              <a:off x="2613326" y="2160253"/>
              <a:ext cx="528287" cy="57118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5" name="橢圓 54">
              <a:extLst>
                <a:ext uri="{FF2B5EF4-FFF2-40B4-BE49-F238E27FC236}">
                  <a16:creationId xmlns:a16="http://schemas.microsoft.com/office/drawing/2014/main" id="{20667DB9-37BF-47AA-B431-C1B2D2893122}"/>
                </a:ext>
              </a:extLst>
            </p:cNvPr>
            <p:cNvSpPr/>
            <p:nvPr/>
          </p:nvSpPr>
          <p:spPr>
            <a:xfrm>
              <a:off x="1766411" y="2765693"/>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4800"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5F245359-620A-4194-A5FB-EBAAA9FFD3EB}"/>
                    </a:ext>
                  </a:extLst>
                </p:cNvPr>
                <p:cNvSpPr/>
                <p:nvPr/>
              </p:nvSpPr>
              <p:spPr>
                <a:xfrm>
                  <a:off x="1621215" y="2447453"/>
                  <a:ext cx="378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1">
                            <a:latin typeface="Cambria Math" panose="02040503050406030204" pitchFamily="18" charset="0"/>
                          </a:rPr>
                          <m:t>𝐱</m:t>
                        </m:r>
                      </m:oMath>
                    </m:oMathPara>
                  </a14:m>
                  <a:endParaRPr lang="zh-TW" altLang="en-US" dirty="0"/>
                </a:p>
              </p:txBody>
            </p:sp>
          </mc:Choice>
          <mc:Fallback xmlns="">
            <p:sp>
              <p:nvSpPr>
                <p:cNvPr id="59" name="矩形 58">
                  <a:extLst>
                    <a:ext uri="{FF2B5EF4-FFF2-40B4-BE49-F238E27FC236}">
                      <a16:creationId xmlns:a16="http://schemas.microsoft.com/office/drawing/2014/main" id="{5F245359-620A-4194-A5FB-EBAAA9FFD3EB}"/>
                    </a:ext>
                  </a:extLst>
                </p:cNvPr>
                <p:cNvSpPr>
                  <a:spLocks noRot="1" noChangeAspect="1" noMove="1" noResize="1" noEditPoints="1" noAdjustHandles="1" noChangeArrowheads="1" noChangeShapeType="1" noTextEdit="1"/>
                </p:cNvSpPr>
                <p:nvPr/>
              </p:nvSpPr>
              <p:spPr>
                <a:xfrm>
                  <a:off x="1621215" y="2447453"/>
                  <a:ext cx="378629" cy="369332"/>
                </a:xfrm>
                <a:prstGeom prst="rect">
                  <a:avLst/>
                </a:prstGeom>
                <a:blipFill>
                  <a:blip r:embed="rId17"/>
                  <a:stretch>
                    <a:fillRect/>
                  </a:stretch>
                </a:blipFill>
              </p:spPr>
              <p:txBody>
                <a:bodyPr/>
                <a:lstStyle/>
                <a:p>
                  <a:r>
                    <a:rPr lang="zh-TW" altLang="en-US">
                      <a:noFill/>
                    </a:rPr>
                    <a:t> </a:t>
                  </a:r>
                </a:p>
              </p:txBody>
            </p:sp>
          </mc:Fallback>
        </mc:AlternateContent>
      </p:grpSp>
      <p:sp>
        <p:nvSpPr>
          <p:cNvPr id="30" name="橢圓 29">
            <a:extLst>
              <a:ext uri="{FF2B5EF4-FFF2-40B4-BE49-F238E27FC236}">
                <a16:creationId xmlns:a16="http://schemas.microsoft.com/office/drawing/2014/main" id="{AE688A97-81E5-4FEC-AAA0-44F90A516C06}"/>
              </a:ext>
            </a:extLst>
          </p:cNvPr>
          <p:cNvSpPr/>
          <p:nvPr/>
        </p:nvSpPr>
        <p:spPr>
          <a:xfrm>
            <a:off x="2966697" y="3043930"/>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4800" b="1" dirty="0">
              <a:solidFill>
                <a:srgbClr val="002060"/>
              </a:solidFill>
              <a:latin typeface="Times New Roman" pitchFamily="18" charset="0"/>
              <a:cs typeface="Times New Roman" pitchFamily="18" charset="0"/>
            </a:endParaRPr>
          </a:p>
        </p:txBody>
      </p:sp>
      <p:sp>
        <p:nvSpPr>
          <p:cNvPr id="3" name="文字方塊 2">
            <a:extLst>
              <a:ext uri="{FF2B5EF4-FFF2-40B4-BE49-F238E27FC236}">
                <a16:creationId xmlns:a16="http://schemas.microsoft.com/office/drawing/2014/main" id="{475105F5-22FD-E3AE-C21F-466C4755F0E4}"/>
              </a:ext>
            </a:extLst>
          </p:cNvPr>
          <p:cNvSpPr txBox="1"/>
          <p:nvPr/>
        </p:nvSpPr>
        <p:spPr>
          <a:xfrm>
            <a:off x="1108520" y="5802885"/>
            <a:ext cx="6926960" cy="400110"/>
          </a:xfrm>
          <a:prstGeom prst="rect">
            <a:avLst/>
          </a:prstGeom>
          <a:noFill/>
        </p:spPr>
        <p:txBody>
          <a:bodyPr wrap="square">
            <a:spAutoFit/>
          </a:bodyPr>
          <a:lstStyle/>
          <a:p>
            <a:r>
              <a:rPr lang="en-US" altLang="zh-TW" sz="2000" dirty="0">
                <a:solidFill>
                  <a:srgbClr val="0000FF"/>
                </a:solidFill>
                <a:latin typeface="+mj-lt"/>
              </a:rPr>
              <a:t>Therefore, the above adaptive exact solution is not suitable.</a:t>
            </a:r>
            <a:endParaRPr lang="zh-TW" altLang="en-US" sz="2000" dirty="0">
              <a:solidFill>
                <a:srgbClr val="0000FF"/>
              </a:solidFill>
              <a:latin typeface="+mj-lt"/>
            </a:endParaRPr>
          </a:p>
        </p:txBody>
      </p:sp>
    </p:spTree>
    <p:extLst>
      <p:ext uri="{BB962C8B-B14F-4D97-AF65-F5344CB8AC3E}">
        <p14:creationId xmlns:p14="http://schemas.microsoft.com/office/powerpoint/2010/main" val="380484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p:sp>
        <p:nvSpPr>
          <p:cNvPr id="33" name="文字方塊 32">
            <a:extLst>
              <a:ext uri="{FF2B5EF4-FFF2-40B4-BE49-F238E27FC236}">
                <a16:creationId xmlns:a16="http://schemas.microsoft.com/office/drawing/2014/main" id="{5676F662-52E2-4D31-A06B-7D89B2468584}"/>
              </a:ext>
            </a:extLst>
          </p:cNvPr>
          <p:cNvSpPr txBox="1"/>
          <p:nvPr/>
        </p:nvSpPr>
        <p:spPr>
          <a:xfrm>
            <a:off x="161927" y="201642"/>
            <a:ext cx="894671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Adaptive exact solution for the degenerate boundary</a:t>
            </a:r>
            <a:endParaRPr kumimoji="0" lang="zh-TW" altLang="en-US" sz="3000" b="1" dirty="0">
              <a:solidFill>
                <a:schemeClr val="tx2"/>
              </a:solidFill>
              <a:latin typeface="+mn-lt"/>
              <a:ea typeface="標楷體"/>
            </a:endParaRP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EE524308-102A-4E44-882F-137B6AA50774}"/>
                  </a:ext>
                </a:extLst>
              </p:cNvPr>
              <p:cNvSpPr txBox="1"/>
              <p:nvPr/>
            </p:nvSpPr>
            <p:spPr>
              <a:xfrm>
                <a:off x="349720" y="1059276"/>
                <a:ext cx="21872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400" b="1" i="1">
                          <a:solidFill>
                            <a:srgbClr val="FF0000"/>
                          </a:solidFill>
                          <a:latin typeface="Cambria Math" panose="02040503050406030204" pitchFamily="18" charset="0"/>
                        </a:rPr>
                        <m:t>𝐬</m:t>
                      </m:r>
                      <m:r>
                        <a:rPr lang="en-US" altLang="zh-TW" sz="2400">
                          <a:solidFill>
                            <a:srgbClr val="FF0000"/>
                          </a:solidFill>
                          <a:latin typeface="Cambria Math" panose="02040503050406030204" pitchFamily="18" charset="0"/>
                        </a:rPr>
                        <m:t>=</m:t>
                      </m:r>
                      <m:sSup>
                        <m:sSupPr>
                          <m:ctrlPr>
                            <a:rPr lang="en-US" altLang="zh-TW" sz="2400" i="1">
                              <a:solidFill>
                                <a:srgbClr val="FF0000"/>
                              </a:solidFill>
                              <a:latin typeface="Cambria Math" panose="02040503050406030204" pitchFamily="18" charset="0"/>
                            </a:rPr>
                          </m:ctrlPr>
                        </m:sSupPr>
                        <m:e>
                          <m:r>
                            <a:rPr lang="en-US" altLang="zh-TW" sz="2400" b="1" i="1">
                              <a:solidFill>
                                <a:srgbClr val="FF0000"/>
                              </a:solidFill>
                              <a:latin typeface="Cambria Math" panose="02040503050406030204" pitchFamily="18" charset="0"/>
                            </a:rPr>
                            <m:t>𝐱</m:t>
                          </m:r>
                        </m:e>
                        <m:sup>
                          <m:r>
                            <a:rPr lang="en-US" altLang="zh-TW" sz="2400" i="1">
                              <a:solidFill>
                                <a:srgbClr val="FF0000"/>
                              </a:solidFill>
                              <a:latin typeface="Cambria Math" panose="02040503050406030204" pitchFamily="18" charset="0"/>
                            </a:rPr>
                            <m:t>+</m:t>
                          </m:r>
                        </m:sup>
                      </m:sSup>
                      <m:r>
                        <a:rPr lang="en-US" altLang="zh-TW" sz="2400" i="1">
                          <a:solidFill>
                            <a:srgbClr val="FF0000"/>
                          </a:solidFill>
                          <a:latin typeface="Cambria Math" panose="02040503050406030204" pitchFamily="18" charset="0"/>
                        </a:rPr>
                        <m:t>,</m:t>
                      </m:r>
                      <m:r>
                        <a:rPr lang="en-US" altLang="zh-TW" sz="2400" b="1" i="1">
                          <a:solidFill>
                            <a:srgbClr val="FF0000"/>
                          </a:solidFill>
                          <a:latin typeface="Cambria Math" panose="02040503050406030204" pitchFamily="18" charset="0"/>
                        </a:rPr>
                        <m:t>𝐬</m:t>
                      </m:r>
                      <m:r>
                        <a:rPr lang="en-US" altLang="zh-TW" sz="2400">
                          <a:solidFill>
                            <a:srgbClr val="FF0000"/>
                          </a:solidFill>
                          <a:latin typeface="Cambria Math" panose="02040503050406030204" pitchFamily="18" charset="0"/>
                        </a:rPr>
                        <m:t>=</m:t>
                      </m:r>
                      <m:sSup>
                        <m:sSupPr>
                          <m:ctrlPr>
                            <a:rPr lang="en-US" altLang="zh-TW" sz="2400" i="1">
                              <a:solidFill>
                                <a:srgbClr val="FF0000"/>
                              </a:solidFill>
                              <a:latin typeface="Cambria Math" panose="02040503050406030204" pitchFamily="18" charset="0"/>
                            </a:rPr>
                          </m:ctrlPr>
                        </m:sSupPr>
                        <m:e>
                          <m:r>
                            <a:rPr lang="en-US" altLang="zh-TW" sz="2400" b="1" i="1">
                              <a:solidFill>
                                <a:srgbClr val="FF0000"/>
                              </a:solidFill>
                              <a:latin typeface="Cambria Math" panose="02040503050406030204" pitchFamily="18" charset="0"/>
                            </a:rPr>
                            <m:t>𝐱</m:t>
                          </m:r>
                        </m:e>
                        <m:sup>
                          <m:r>
                            <a:rPr lang="en-US" altLang="zh-TW" sz="2400" i="1">
                              <a:solidFill>
                                <a:srgbClr val="FF0000"/>
                              </a:solidFill>
                              <a:latin typeface="Cambria Math" panose="02040503050406030204" pitchFamily="18" charset="0"/>
                            </a:rPr>
                            <m:t>−</m:t>
                          </m:r>
                        </m:sup>
                      </m:sSup>
                    </m:oMath>
                  </m:oMathPara>
                </a14:m>
                <a:endParaRPr lang="zh-TW" altLang="en-US" sz="2400" dirty="0">
                  <a:solidFill>
                    <a:srgbClr val="FF0000"/>
                  </a:solidFill>
                </a:endParaRPr>
              </a:p>
            </p:txBody>
          </p:sp>
        </mc:Choice>
        <mc:Fallback xmlns="">
          <p:sp>
            <p:nvSpPr>
              <p:cNvPr id="18" name="文字方塊 17">
                <a:extLst>
                  <a:ext uri="{FF2B5EF4-FFF2-40B4-BE49-F238E27FC236}">
                    <a16:creationId xmlns:a16="http://schemas.microsoft.com/office/drawing/2014/main" id="{EE524308-102A-4E44-882F-137B6AA50774}"/>
                  </a:ext>
                </a:extLst>
              </p:cNvPr>
              <p:cNvSpPr txBox="1">
                <a:spLocks noRot="1" noChangeAspect="1" noMove="1" noResize="1" noEditPoints="1" noAdjustHandles="1" noChangeArrowheads="1" noChangeShapeType="1" noTextEdit="1"/>
              </p:cNvSpPr>
              <p:nvPr/>
            </p:nvSpPr>
            <p:spPr>
              <a:xfrm>
                <a:off x="349720" y="1059276"/>
                <a:ext cx="2187202" cy="461665"/>
              </a:xfrm>
              <a:prstGeom prst="rect">
                <a:avLst/>
              </a:prstGeom>
              <a:blipFill>
                <a:blip r:embed="rId3"/>
                <a:stretch>
                  <a:fillRect/>
                </a:stretch>
              </a:blipFill>
            </p:spPr>
            <p:txBody>
              <a:bodyPr/>
              <a:lstStyle/>
              <a:p>
                <a:r>
                  <a:rPr lang="zh-TW" altLang="en-US">
                    <a:noFill/>
                  </a:rPr>
                  <a:t> </a:t>
                </a:r>
              </a:p>
            </p:txBody>
          </p:sp>
        </mc:Fallback>
      </mc:AlternateContent>
      <p:pic>
        <p:nvPicPr>
          <p:cNvPr id="2" name="圖片 1">
            <a:extLst>
              <a:ext uri="{FF2B5EF4-FFF2-40B4-BE49-F238E27FC236}">
                <a16:creationId xmlns:a16="http://schemas.microsoft.com/office/drawing/2014/main" id="{5465F74D-083C-4F3B-87AD-4E5CDC43D57B}"/>
              </a:ext>
            </a:extLst>
          </p:cNvPr>
          <p:cNvPicPr>
            <a:picLocks noChangeAspect="1"/>
          </p:cNvPicPr>
          <p:nvPr/>
        </p:nvPicPr>
        <p:blipFill>
          <a:blip r:embed="rId4"/>
          <a:stretch>
            <a:fillRect/>
          </a:stretch>
        </p:blipFill>
        <p:spPr>
          <a:xfrm>
            <a:off x="453832" y="1572589"/>
            <a:ext cx="2290661" cy="1856413"/>
          </a:xfrm>
          <a:prstGeom prst="rect">
            <a:avLst/>
          </a:prstGeom>
        </p:spPr>
      </p:pic>
      <p:pic>
        <p:nvPicPr>
          <p:cNvPr id="5" name="圖片 4">
            <a:extLst>
              <a:ext uri="{FF2B5EF4-FFF2-40B4-BE49-F238E27FC236}">
                <a16:creationId xmlns:a16="http://schemas.microsoft.com/office/drawing/2014/main" id="{8FDE80EA-5BC5-4871-A810-9386B9CAD374}"/>
              </a:ext>
            </a:extLst>
          </p:cNvPr>
          <p:cNvPicPr>
            <a:picLocks noChangeAspect="1"/>
          </p:cNvPicPr>
          <p:nvPr/>
        </p:nvPicPr>
        <p:blipFill>
          <a:blip r:embed="rId5"/>
          <a:stretch>
            <a:fillRect/>
          </a:stretch>
        </p:blipFill>
        <p:spPr>
          <a:xfrm>
            <a:off x="481659" y="3650542"/>
            <a:ext cx="3581400" cy="2380073"/>
          </a:xfrm>
          <a:prstGeom prst="rect">
            <a:avLst/>
          </a:prstGeom>
        </p:spPr>
      </p:pic>
      <p:pic>
        <p:nvPicPr>
          <p:cNvPr id="6" name="圖片 5">
            <a:extLst>
              <a:ext uri="{FF2B5EF4-FFF2-40B4-BE49-F238E27FC236}">
                <a16:creationId xmlns:a16="http://schemas.microsoft.com/office/drawing/2014/main" id="{0A6DB0FB-397B-4A1E-B07E-E9335D9DAAD1}"/>
              </a:ext>
            </a:extLst>
          </p:cNvPr>
          <p:cNvPicPr>
            <a:picLocks noChangeAspect="1"/>
          </p:cNvPicPr>
          <p:nvPr/>
        </p:nvPicPr>
        <p:blipFill>
          <a:blip r:embed="rId6"/>
          <a:stretch>
            <a:fillRect/>
          </a:stretch>
        </p:blipFill>
        <p:spPr>
          <a:xfrm>
            <a:off x="4635284" y="3599897"/>
            <a:ext cx="3712673" cy="2481358"/>
          </a:xfrm>
          <a:prstGeom prst="rect">
            <a:avLst/>
          </a:prstGeom>
        </p:spPr>
      </p:pic>
      <p:sp>
        <p:nvSpPr>
          <p:cNvPr id="8" name="文字方塊 7">
            <a:extLst>
              <a:ext uri="{FF2B5EF4-FFF2-40B4-BE49-F238E27FC236}">
                <a16:creationId xmlns:a16="http://schemas.microsoft.com/office/drawing/2014/main" id="{C019B4BD-F7E0-AD11-53C3-9598E66644F1}"/>
              </a:ext>
            </a:extLst>
          </p:cNvPr>
          <p:cNvSpPr txBox="1"/>
          <p:nvPr/>
        </p:nvSpPr>
        <p:spPr>
          <a:xfrm>
            <a:off x="2975819" y="1240445"/>
            <a:ext cx="5720863" cy="1015663"/>
          </a:xfrm>
          <a:prstGeom prst="rect">
            <a:avLst/>
          </a:prstGeom>
          <a:noFill/>
        </p:spPr>
        <p:txBody>
          <a:bodyPr wrap="square">
            <a:spAutoFit/>
          </a:bodyPr>
          <a:lstStyle/>
          <a:p>
            <a:r>
              <a:rPr lang="en-US" altLang="zh-TW" sz="2000" dirty="0">
                <a:solidFill>
                  <a:srgbClr val="0000FF"/>
                </a:solidFill>
                <a:latin typeface="+mj-lt"/>
              </a:rPr>
              <a:t>According to the continuous conditions across the boundary, we have four continuous equations for a collocation point located on the degenerate boundary.</a:t>
            </a:r>
            <a:endParaRPr lang="zh-TW" altLang="en-US" sz="2000" dirty="0">
              <a:solidFill>
                <a:srgbClr val="0000FF"/>
              </a:solidFill>
              <a:latin typeface="+mj-lt"/>
            </a:endParaRPr>
          </a:p>
        </p:txBody>
      </p:sp>
      <p:graphicFrame>
        <p:nvGraphicFramePr>
          <p:cNvPr id="10" name="Object 34">
            <a:extLst>
              <a:ext uri="{FF2B5EF4-FFF2-40B4-BE49-F238E27FC236}">
                <a16:creationId xmlns:a16="http://schemas.microsoft.com/office/drawing/2014/main" id="{94416EB2-EC24-4257-A83D-860BE2760074}"/>
              </a:ext>
            </a:extLst>
          </p:cNvPr>
          <p:cNvGraphicFramePr>
            <a:graphicFrameLocks noChangeAspect="1"/>
          </p:cNvGraphicFramePr>
          <p:nvPr>
            <p:extLst>
              <p:ext uri="{D42A27DB-BD31-4B8C-83A1-F6EECF244321}">
                <p14:modId xmlns:p14="http://schemas.microsoft.com/office/powerpoint/2010/main" val="4228127625"/>
              </p:ext>
            </p:extLst>
          </p:nvPr>
        </p:nvGraphicFramePr>
        <p:xfrm>
          <a:off x="2988345" y="2367633"/>
          <a:ext cx="5108356" cy="366154"/>
        </p:xfrm>
        <a:graphic>
          <a:graphicData uri="http://schemas.openxmlformats.org/presentationml/2006/ole">
            <mc:AlternateContent xmlns:mc="http://schemas.openxmlformats.org/markup-compatibility/2006">
              <mc:Choice xmlns:v="urn:schemas-microsoft-com:vml" Requires="v">
                <p:oleObj spid="_x0000_s28710" name="Equation" r:id="rId7" imgW="3365280" imgH="241200" progId="Equation.DSMT4">
                  <p:embed/>
                </p:oleObj>
              </mc:Choice>
              <mc:Fallback>
                <p:oleObj name="Equation" r:id="rId7" imgW="3365280" imgH="241200" progId="Equation.DSMT4">
                  <p:embed/>
                  <p:pic>
                    <p:nvPicPr>
                      <p:cNvPr id="36" name="Object 34">
                        <a:extLst>
                          <a:ext uri="{FF2B5EF4-FFF2-40B4-BE49-F238E27FC236}">
                            <a16:creationId xmlns:a16="http://schemas.microsoft.com/office/drawing/2014/main" id="{666F9236-4781-4A9C-AD9E-B29FA9C08230}"/>
                          </a:ext>
                        </a:extLst>
                      </p:cNvPr>
                      <p:cNvPicPr>
                        <a:picLocks noChangeAspect="1" noChangeArrowheads="1"/>
                      </p:cNvPicPr>
                      <p:nvPr/>
                    </p:nvPicPr>
                    <p:blipFill>
                      <a:blip r:embed="rId8"/>
                      <a:srcRect/>
                      <a:stretch>
                        <a:fillRect/>
                      </a:stretch>
                    </p:blipFill>
                    <p:spPr bwMode="auto">
                      <a:xfrm>
                        <a:off x="2988345" y="2367633"/>
                        <a:ext cx="5108356" cy="366154"/>
                      </a:xfrm>
                      <a:prstGeom prst="rect">
                        <a:avLst/>
                      </a:prstGeom>
                      <a:solidFill>
                        <a:srgbClr val="CCFFCC"/>
                      </a:solidFill>
                      <a:ln>
                        <a:noFill/>
                      </a:ln>
                    </p:spPr>
                  </p:pic>
                </p:oleObj>
              </mc:Fallback>
            </mc:AlternateContent>
          </a:graphicData>
        </a:graphic>
      </p:graphicFrame>
      <p:graphicFrame>
        <p:nvGraphicFramePr>
          <p:cNvPr id="11" name="Object 34">
            <a:extLst>
              <a:ext uri="{FF2B5EF4-FFF2-40B4-BE49-F238E27FC236}">
                <a16:creationId xmlns:a16="http://schemas.microsoft.com/office/drawing/2014/main" id="{19850D04-C649-45D9-9795-FD6716543A50}"/>
              </a:ext>
            </a:extLst>
          </p:cNvPr>
          <p:cNvGraphicFramePr>
            <a:graphicFrameLocks noChangeAspect="1"/>
          </p:cNvGraphicFramePr>
          <p:nvPr>
            <p:extLst>
              <p:ext uri="{D42A27DB-BD31-4B8C-83A1-F6EECF244321}">
                <p14:modId xmlns:p14="http://schemas.microsoft.com/office/powerpoint/2010/main" val="2796804443"/>
              </p:ext>
            </p:extLst>
          </p:nvPr>
        </p:nvGraphicFramePr>
        <p:xfrm>
          <a:off x="3006090" y="3014241"/>
          <a:ext cx="5610225" cy="384175"/>
        </p:xfrm>
        <a:graphic>
          <a:graphicData uri="http://schemas.openxmlformats.org/presentationml/2006/ole">
            <mc:AlternateContent xmlns:mc="http://schemas.openxmlformats.org/markup-compatibility/2006">
              <mc:Choice xmlns:v="urn:schemas-microsoft-com:vml" Requires="v">
                <p:oleObj spid="_x0000_s28711" name="Equation" r:id="rId9" imgW="3695400" imgH="253800" progId="Equation.DSMT4">
                  <p:embed/>
                </p:oleObj>
              </mc:Choice>
              <mc:Fallback>
                <p:oleObj name="Equation" r:id="rId9" imgW="3695400" imgH="253800" progId="Equation.DSMT4">
                  <p:embed/>
                  <p:pic>
                    <p:nvPicPr>
                      <p:cNvPr id="36" name="Object 34">
                        <a:extLst>
                          <a:ext uri="{FF2B5EF4-FFF2-40B4-BE49-F238E27FC236}">
                            <a16:creationId xmlns:a16="http://schemas.microsoft.com/office/drawing/2014/main" id="{666F9236-4781-4A9C-AD9E-B29FA9C08230}"/>
                          </a:ext>
                        </a:extLst>
                      </p:cNvPr>
                      <p:cNvPicPr>
                        <a:picLocks noChangeAspect="1" noChangeArrowheads="1"/>
                      </p:cNvPicPr>
                      <p:nvPr/>
                    </p:nvPicPr>
                    <p:blipFill>
                      <a:blip r:embed="rId10"/>
                      <a:srcRect/>
                      <a:stretch>
                        <a:fillRect/>
                      </a:stretch>
                    </p:blipFill>
                    <p:spPr bwMode="auto">
                      <a:xfrm>
                        <a:off x="3006090" y="3014241"/>
                        <a:ext cx="5610225" cy="384175"/>
                      </a:xfrm>
                      <a:prstGeom prst="rect">
                        <a:avLst/>
                      </a:prstGeom>
                      <a:solidFill>
                        <a:srgbClr val="CCFFCC"/>
                      </a:solidFill>
                      <a:ln>
                        <a:noFill/>
                      </a:ln>
                    </p:spPr>
                  </p:pic>
                </p:oleObj>
              </mc:Fallback>
            </mc:AlternateContent>
          </a:graphicData>
        </a:graphic>
      </p:graphicFrame>
    </p:spTree>
    <p:extLst>
      <p:ext uri="{BB962C8B-B14F-4D97-AF65-F5344CB8AC3E}">
        <p14:creationId xmlns:p14="http://schemas.microsoft.com/office/powerpoint/2010/main" val="294588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18D48E5-AC0E-4B8C-86E1-CF4CDF987405}"/>
              </a:ext>
            </a:extLst>
          </p:cNvPr>
          <p:cNvSpPr>
            <a:spLocks noGrp="1"/>
          </p:cNvSpPr>
          <p:nvPr>
            <p:ph type="dt" sz="half" idx="10"/>
          </p:nvPr>
        </p:nvSpPr>
        <p:spPr/>
        <p:txBody>
          <a:bodyPr/>
          <a:lstStyle/>
          <a:p>
            <a:pPr>
              <a:defRPr/>
            </a:pPr>
            <a:r>
              <a:rPr lang="en-US" altLang="zh-TW"/>
              <a:t>2024/07/24</a:t>
            </a:r>
            <a:endParaRPr lang="en-US" altLang="zh-TW" dirty="0"/>
          </a:p>
        </p:txBody>
      </p:sp>
      <p:sp>
        <p:nvSpPr>
          <p:cNvPr id="26" name="文字方塊 25">
            <a:extLst>
              <a:ext uri="{FF2B5EF4-FFF2-40B4-BE49-F238E27FC236}">
                <a16:creationId xmlns:a16="http://schemas.microsoft.com/office/drawing/2014/main" id="{D5B8F610-C3D0-455A-8D74-0961891E275D}"/>
              </a:ext>
            </a:extLst>
          </p:cNvPr>
          <p:cNvSpPr txBox="1"/>
          <p:nvPr/>
        </p:nvSpPr>
        <p:spPr>
          <a:xfrm>
            <a:off x="152402" y="55146"/>
            <a:ext cx="894671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Adaptive exact solution for the degenerate boundary</a:t>
            </a:r>
            <a:endParaRPr kumimoji="0" lang="zh-TW" altLang="en-US" sz="3000" b="1" dirty="0">
              <a:solidFill>
                <a:schemeClr val="tx2"/>
              </a:solidFill>
              <a:latin typeface="+mn-lt"/>
              <a:ea typeface="標楷體"/>
            </a:endParaRPr>
          </a:p>
        </p:txBody>
      </p:sp>
      <p:pic>
        <p:nvPicPr>
          <p:cNvPr id="25" name="圖片 24">
            <a:extLst>
              <a:ext uri="{FF2B5EF4-FFF2-40B4-BE49-F238E27FC236}">
                <a16:creationId xmlns:a16="http://schemas.microsoft.com/office/drawing/2014/main" id="{8D8DC8B0-2A06-4EAE-93BF-FACB7F04EC59}"/>
              </a:ext>
            </a:extLst>
          </p:cNvPr>
          <p:cNvPicPr>
            <a:picLocks noChangeAspect="1"/>
          </p:cNvPicPr>
          <p:nvPr/>
        </p:nvPicPr>
        <p:blipFill rotWithShape="1">
          <a:blip r:embed="rId2"/>
          <a:srcRect b="7139"/>
          <a:stretch/>
        </p:blipFill>
        <p:spPr>
          <a:xfrm>
            <a:off x="304800" y="1446145"/>
            <a:ext cx="8496300" cy="4802257"/>
          </a:xfrm>
          <a:prstGeom prst="rect">
            <a:avLst/>
          </a:prstGeom>
        </p:spPr>
      </p:pic>
      <p:pic>
        <p:nvPicPr>
          <p:cNvPr id="3" name="圖片 2">
            <a:extLst>
              <a:ext uri="{FF2B5EF4-FFF2-40B4-BE49-F238E27FC236}">
                <a16:creationId xmlns:a16="http://schemas.microsoft.com/office/drawing/2014/main" id="{EDE6BA94-173F-104C-ABB1-A7938EE594E9}"/>
              </a:ext>
            </a:extLst>
          </p:cNvPr>
          <p:cNvPicPr>
            <a:picLocks noChangeAspect="1"/>
          </p:cNvPicPr>
          <p:nvPr/>
        </p:nvPicPr>
        <p:blipFill>
          <a:blip r:embed="rId3"/>
          <a:stretch>
            <a:fillRect/>
          </a:stretch>
        </p:blipFill>
        <p:spPr>
          <a:xfrm>
            <a:off x="3124200" y="514173"/>
            <a:ext cx="2450804" cy="1201016"/>
          </a:xfrm>
          <a:prstGeom prst="rect">
            <a:avLst/>
          </a:prstGeom>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C8B0E9DF-A80D-8700-D206-06D4106B92C5}"/>
                  </a:ext>
                </a:extLst>
              </p:cNvPr>
              <p:cNvSpPr txBox="1"/>
              <p:nvPr/>
            </p:nvSpPr>
            <p:spPr>
              <a:xfrm>
                <a:off x="95250" y="669766"/>
                <a:ext cx="3181350" cy="400110"/>
              </a:xfrm>
              <a:prstGeom prst="rect">
                <a:avLst/>
              </a:prstGeom>
              <a:noFill/>
            </p:spPr>
            <p:txBody>
              <a:bodyPr wrap="square" rtlCol="0">
                <a:spAutoFit/>
              </a:bodyPr>
              <a:lstStyle/>
              <a:p>
                <a:r>
                  <a:rPr lang="en-US" altLang="zh-TW" sz="2000" dirty="0">
                    <a:solidFill>
                      <a:srgbClr val="FF0000"/>
                    </a:solidFill>
                    <a:latin typeface="Times New Roman" panose="02020603050405020304" pitchFamily="18" charset="0"/>
                    <a:cs typeface="Times New Roman" panose="02020603050405020304" pitchFamily="18" charset="0"/>
                  </a:rPr>
                  <a:t>E</a:t>
                </a:r>
                <a14:m>
                  <m:oMath xmlns:m="http://schemas.openxmlformats.org/officeDocument/2006/math">
                    <m:r>
                      <m:rPr>
                        <m:sty m:val="p"/>
                      </m:rPr>
                      <a:rPr lang="en-US" altLang="zh-TW" sz="2000" dirty="0">
                        <a:solidFill>
                          <a:srgbClr val="FF0000"/>
                        </a:solidFill>
                        <a:latin typeface="Cambria Math" panose="02040503050406030204" pitchFamily="18" charset="0"/>
                      </a:rPr>
                      <m:t>lliptical</m:t>
                    </m:r>
                    <m:r>
                      <a:rPr lang="en-US" altLang="zh-TW" sz="2000" dirty="0">
                        <a:solidFill>
                          <a:srgbClr val="FF0000"/>
                        </a:solidFill>
                        <a:latin typeface="Cambria Math" panose="02040503050406030204" pitchFamily="18" charset="0"/>
                      </a:rPr>
                      <m:t> </m:t>
                    </m:r>
                    <m:r>
                      <m:rPr>
                        <m:sty m:val="p"/>
                      </m:rPr>
                      <a:rPr lang="en-US" altLang="zh-TW" sz="2000" dirty="0">
                        <a:solidFill>
                          <a:srgbClr val="FF0000"/>
                        </a:solidFill>
                        <a:latin typeface="Cambria Math" panose="02040503050406030204" pitchFamily="18" charset="0"/>
                      </a:rPr>
                      <m:t>coordinates</m:t>
                    </m:r>
                    <m:r>
                      <a:rPr lang="en-US" altLang="zh-TW" sz="2000" i="1" dirty="0">
                        <a:solidFill>
                          <a:srgbClr val="FF0000"/>
                        </a:solidFill>
                        <a:latin typeface="Cambria Math" panose="02040503050406030204" pitchFamily="18" charset="0"/>
                      </a:rPr>
                      <m:t> (</m:t>
                    </m:r>
                    <m:r>
                      <a:rPr lang="zh-TW" altLang="en-US" sz="2000" i="1" dirty="0">
                        <a:solidFill>
                          <a:srgbClr val="FF0000"/>
                        </a:solidFill>
                        <a:latin typeface="Cambria Math" panose="02040503050406030204" pitchFamily="18" charset="0"/>
                      </a:rPr>
                      <m:t>𝜉</m:t>
                    </m:r>
                    <m:r>
                      <a:rPr lang="en-US" altLang="zh-TW" sz="2000" i="1" dirty="0">
                        <a:solidFill>
                          <a:srgbClr val="FF0000"/>
                        </a:solidFill>
                        <a:latin typeface="Cambria Math" panose="02040503050406030204" pitchFamily="18" charset="0"/>
                      </a:rPr>
                      <m:t>,</m:t>
                    </m:r>
                    <m:r>
                      <a:rPr lang="zh-TW" altLang="en-US" sz="2000" i="1" dirty="0">
                        <a:solidFill>
                          <a:srgbClr val="FF0000"/>
                        </a:solidFill>
                        <a:latin typeface="Cambria Math" panose="02040503050406030204" pitchFamily="18" charset="0"/>
                      </a:rPr>
                      <m:t>𝜂</m:t>
                    </m:r>
                    <m:r>
                      <a:rPr lang="en-US" altLang="zh-TW" sz="2000" i="1" dirty="0">
                        <a:solidFill>
                          <a:srgbClr val="FF0000"/>
                        </a:solidFill>
                        <a:latin typeface="Cambria Math" panose="02040503050406030204" pitchFamily="18" charset="0"/>
                      </a:rPr>
                      <m:t>)</m:t>
                    </m:r>
                  </m:oMath>
                </a14:m>
                <a:endParaRPr lang="zh-TW" alt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C8B0E9DF-A80D-8700-D206-06D4106B92C5}"/>
                  </a:ext>
                </a:extLst>
              </p:cNvPr>
              <p:cNvSpPr txBox="1">
                <a:spLocks noRot="1" noChangeAspect="1" noMove="1" noResize="1" noEditPoints="1" noAdjustHandles="1" noChangeArrowheads="1" noChangeShapeType="1" noTextEdit="1"/>
              </p:cNvSpPr>
              <p:nvPr/>
            </p:nvSpPr>
            <p:spPr>
              <a:xfrm>
                <a:off x="95250" y="669766"/>
                <a:ext cx="3181350" cy="400110"/>
              </a:xfrm>
              <a:prstGeom prst="rect">
                <a:avLst/>
              </a:prstGeom>
              <a:blipFill>
                <a:blip r:embed="rId4"/>
                <a:stretch>
                  <a:fillRect l="-2107" t="-9091" b="-25758"/>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2B164860-ECA0-AA6F-A9D2-4C6C1BB19332}"/>
              </a:ext>
            </a:extLst>
          </p:cNvPr>
          <p:cNvSpPr txBox="1"/>
          <p:nvPr/>
        </p:nvSpPr>
        <p:spPr>
          <a:xfrm>
            <a:off x="5514611" y="523746"/>
            <a:ext cx="3635625" cy="923330"/>
          </a:xfrm>
          <a:prstGeom prst="rect">
            <a:avLst/>
          </a:prstGeom>
          <a:noFill/>
        </p:spPr>
        <p:txBody>
          <a:bodyPr wrap="square" rtlCol="0">
            <a:spAutoFit/>
          </a:bodyPr>
          <a:lstStyle/>
          <a:p>
            <a:r>
              <a:rPr lang="en-US" altLang="zh-TW" dirty="0">
                <a:solidFill>
                  <a:srgbClr val="FF0000"/>
                </a:solidFill>
                <a:latin typeface="Cambria Math" panose="02040503050406030204" pitchFamily="18" charset="0"/>
              </a:rPr>
              <a:t>We employ the exterior harmonic basis of the elliptical coordinates to derive  the adaptive exact solution.</a:t>
            </a:r>
            <a:endParaRPr lang="zh-TW" altLang="en-US" dirty="0">
              <a:solidFill>
                <a:srgbClr val="FF0000"/>
              </a:solidFill>
              <a:latin typeface="Cambria Math" panose="02040503050406030204" pitchFamily="18" charset="0"/>
            </a:endParaRPr>
          </a:p>
        </p:txBody>
      </p:sp>
    </p:spTree>
    <p:extLst>
      <p:ext uri="{BB962C8B-B14F-4D97-AF65-F5344CB8AC3E}">
        <p14:creationId xmlns:p14="http://schemas.microsoft.com/office/powerpoint/2010/main" val="273307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2FA4A581-8BE0-4DEF-9DBF-F3903E663C2C}"/>
              </a:ext>
            </a:extLst>
          </p:cNvPr>
          <p:cNvPicPr>
            <a:picLocks noChangeAspect="1"/>
          </p:cNvPicPr>
          <p:nvPr/>
        </p:nvPicPr>
        <p:blipFill rotWithShape="1">
          <a:blip r:embed="rId2"/>
          <a:srcRect t="5635"/>
          <a:stretch/>
        </p:blipFill>
        <p:spPr>
          <a:xfrm>
            <a:off x="635131" y="715068"/>
            <a:ext cx="7636955" cy="3183478"/>
          </a:xfrm>
          <a:prstGeom prst="rect">
            <a:avLst/>
          </a:prstGeom>
        </p:spPr>
      </p:pic>
      <p:sp>
        <p:nvSpPr>
          <p:cNvPr id="2" name="日期版面配置區 1"/>
          <p:cNvSpPr>
            <a:spLocks noGrp="1"/>
          </p:cNvSpPr>
          <p:nvPr>
            <p:ph type="dt" sz="half" idx="10"/>
          </p:nvPr>
        </p:nvSpPr>
        <p:spPr/>
        <p:txBody>
          <a:bodyPr/>
          <a:lstStyle/>
          <a:p>
            <a:pPr>
              <a:defRPr/>
            </a:pPr>
            <a:r>
              <a:rPr lang="en-US" altLang="zh-TW"/>
              <a:t>2024/07/24</a:t>
            </a:r>
            <a:endParaRPr lang="en-US" altLang="zh-TW" dirty="0"/>
          </a:p>
        </p:txBody>
      </p:sp>
      <p:sp>
        <p:nvSpPr>
          <p:cNvPr id="3"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err="1"/>
              <a:t>Tamkang</a:t>
            </a:r>
            <a:r>
              <a:rPr lang="en-US" altLang="zh-TW" sz="6000" kern="0" dirty="0"/>
              <a:t> University</a:t>
            </a:r>
          </a:p>
        </p:txBody>
      </p:sp>
      <p:pic>
        <p:nvPicPr>
          <p:cNvPr id="4" name="圖片 3"/>
          <p:cNvPicPr>
            <a:picLocks noChangeAspect="1"/>
          </p:cNvPicPr>
          <p:nvPr/>
        </p:nvPicPr>
        <p:blipFill rotWithShape="1">
          <a:blip r:embed="rId3"/>
          <a:srcRect l="40417" t="28240" r="14166" b="31019"/>
          <a:stretch/>
        </p:blipFill>
        <p:spPr>
          <a:xfrm>
            <a:off x="1422825" y="3645612"/>
            <a:ext cx="3516284" cy="1774272"/>
          </a:xfrm>
          <a:prstGeom prst="rect">
            <a:avLst/>
          </a:prstGeom>
        </p:spPr>
      </p:pic>
      <p:pic>
        <p:nvPicPr>
          <p:cNvPr id="148482" name="Picture 2" descr="https://photo.tku.edu.tw/getjpg.cshtml?im=1B48CA1C0B2FB447CA279BE7CCF76C67139BB0748ADECF19"/>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50183" y="3685574"/>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橢圓 9"/>
          <p:cNvSpPr/>
          <p:nvPr/>
        </p:nvSpPr>
        <p:spPr>
          <a:xfrm>
            <a:off x="7265294" y="1720268"/>
            <a:ext cx="109374" cy="1206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849855" y="1052749"/>
            <a:ext cx="1470126" cy="1323439"/>
          </a:xfrm>
          <a:prstGeom prst="rect">
            <a:avLst/>
          </a:prstGeom>
        </p:spPr>
        <p:txBody>
          <a:bodyPr wrap="square">
            <a:spAutoFit/>
          </a:bodyPr>
          <a:lstStyle/>
          <a:p>
            <a:r>
              <a:rPr lang="en-US" altLang="zh-TW" sz="2000" dirty="0">
                <a:solidFill>
                  <a:srgbClr val="FF0000"/>
                </a:solidFill>
              </a:rPr>
              <a:t>Canada</a:t>
            </a:r>
          </a:p>
          <a:p>
            <a:r>
              <a:rPr lang="en-US" altLang="zh-TW" sz="2000" dirty="0">
                <a:solidFill>
                  <a:srgbClr val="FF0000"/>
                </a:solidFill>
              </a:rPr>
              <a:t>Vancouver Convention Centre</a:t>
            </a:r>
          </a:p>
        </p:txBody>
      </p:sp>
      <p:sp>
        <p:nvSpPr>
          <p:cNvPr id="13" name="矩形 12"/>
          <p:cNvSpPr/>
          <p:nvPr/>
        </p:nvSpPr>
        <p:spPr>
          <a:xfrm>
            <a:off x="562789" y="3073510"/>
            <a:ext cx="803805" cy="400110"/>
          </a:xfrm>
          <a:prstGeom prst="rect">
            <a:avLst/>
          </a:prstGeom>
        </p:spPr>
        <p:txBody>
          <a:bodyPr wrap="square">
            <a:spAutoFit/>
          </a:bodyPr>
          <a:lstStyle/>
          <a:p>
            <a:r>
              <a:rPr lang="en-US" altLang="zh-TW" sz="2000" dirty="0">
                <a:solidFill>
                  <a:srgbClr val="FF0000"/>
                </a:solidFill>
                <a:latin typeface="arial" panose="020B0604020202020204" pitchFamily="34" charset="0"/>
              </a:rPr>
              <a:t>TKU</a:t>
            </a:r>
            <a:endParaRPr lang="zh-TW" altLang="en-US" sz="2000" dirty="0">
              <a:solidFill>
                <a:srgbClr val="FF0000"/>
              </a:solidFill>
            </a:endParaRPr>
          </a:p>
        </p:txBody>
      </p:sp>
      <p:sp>
        <p:nvSpPr>
          <p:cNvPr id="14" name="矩形 13"/>
          <p:cNvSpPr/>
          <p:nvPr/>
        </p:nvSpPr>
        <p:spPr>
          <a:xfrm>
            <a:off x="863886" y="3321278"/>
            <a:ext cx="1157956" cy="400110"/>
          </a:xfrm>
          <a:prstGeom prst="rect">
            <a:avLst/>
          </a:prstGeom>
        </p:spPr>
        <p:txBody>
          <a:bodyPr wrap="square">
            <a:spAutoFit/>
          </a:bodyPr>
          <a:lstStyle/>
          <a:p>
            <a:r>
              <a:rPr lang="en-US" altLang="zh-TW" sz="2000" dirty="0">
                <a:solidFill>
                  <a:srgbClr val="FF0000"/>
                </a:solidFill>
                <a:latin typeface="arial" panose="020B0604020202020204" pitchFamily="34" charset="0"/>
              </a:rPr>
              <a:t>Taiwan</a:t>
            </a:r>
            <a:endParaRPr lang="zh-TW" altLang="en-US" sz="2000" dirty="0">
              <a:solidFill>
                <a:srgbClr val="FF0000"/>
              </a:solidFill>
            </a:endParaRPr>
          </a:p>
        </p:txBody>
      </p:sp>
      <p:pic>
        <p:nvPicPr>
          <p:cNvPr id="148484" name="Picture 4" descr="淡江大學校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9" y="97392"/>
            <a:ext cx="1466850" cy="1466851"/>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3180969" y="830815"/>
            <a:ext cx="2043801" cy="369332"/>
          </a:xfrm>
          <a:prstGeom prst="rect">
            <a:avLst/>
          </a:prstGeom>
        </p:spPr>
        <p:txBody>
          <a:bodyPr wrap="square">
            <a:spAutoFit/>
          </a:bodyPr>
          <a:lstStyle/>
          <a:p>
            <a:r>
              <a:rPr lang="en-US" altLang="zh-TW" dirty="0">
                <a:solidFill>
                  <a:srgbClr val="202124"/>
                </a:solidFill>
                <a:latin typeface="arial" panose="020B0604020202020204" pitchFamily="34" charset="0"/>
              </a:rPr>
              <a:t>Private university</a:t>
            </a:r>
            <a:endParaRPr lang="zh-TW" altLang="en-US" dirty="0"/>
          </a:p>
        </p:txBody>
      </p:sp>
      <p:sp>
        <p:nvSpPr>
          <p:cNvPr id="21" name="橢圓 20">
            <a:extLst>
              <a:ext uri="{FF2B5EF4-FFF2-40B4-BE49-F238E27FC236}">
                <a16:creationId xmlns:a16="http://schemas.microsoft.com/office/drawing/2014/main" id="{FAE03DE9-B09C-4AC0-844B-A3B3FD621829}"/>
              </a:ext>
            </a:extLst>
          </p:cNvPr>
          <p:cNvSpPr/>
          <p:nvPr/>
        </p:nvSpPr>
        <p:spPr>
          <a:xfrm>
            <a:off x="817229" y="3505548"/>
            <a:ext cx="109374" cy="1206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E6D3FFFA-3DAB-444D-AFAA-BE948560E9A2}"/>
              </a:ext>
            </a:extLst>
          </p:cNvPr>
          <p:cNvPicPr>
            <a:picLocks noChangeAspect="1"/>
          </p:cNvPicPr>
          <p:nvPr/>
        </p:nvPicPr>
        <p:blipFill>
          <a:blip r:embed="rId6"/>
          <a:stretch>
            <a:fillRect/>
          </a:stretch>
        </p:blipFill>
        <p:spPr>
          <a:xfrm>
            <a:off x="54426" y="3906732"/>
            <a:ext cx="1567551" cy="1090234"/>
          </a:xfrm>
          <a:prstGeom prst="rect">
            <a:avLst/>
          </a:prstGeom>
        </p:spPr>
      </p:pic>
      <p:pic>
        <p:nvPicPr>
          <p:cNvPr id="7" name="圖片 6">
            <a:extLst>
              <a:ext uri="{FF2B5EF4-FFF2-40B4-BE49-F238E27FC236}">
                <a16:creationId xmlns:a16="http://schemas.microsoft.com/office/drawing/2014/main" id="{9FE56037-E58F-46D6-B139-5D216AEAEBD3}"/>
              </a:ext>
            </a:extLst>
          </p:cNvPr>
          <p:cNvPicPr>
            <a:picLocks noChangeAspect="1"/>
          </p:cNvPicPr>
          <p:nvPr/>
        </p:nvPicPr>
        <p:blipFill>
          <a:blip r:embed="rId7"/>
          <a:stretch>
            <a:fillRect/>
          </a:stretch>
        </p:blipFill>
        <p:spPr>
          <a:xfrm>
            <a:off x="126554" y="5096381"/>
            <a:ext cx="1251266" cy="1143835"/>
          </a:xfrm>
          <a:prstGeom prst="rect">
            <a:avLst/>
          </a:prstGeom>
        </p:spPr>
      </p:pic>
      <p:pic>
        <p:nvPicPr>
          <p:cNvPr id="8" name="圖片 7">
            <a:extLst>
              <a:ext uri="{FF2B5EF4-FFF2-40B4-BE49-F238E27FC236}">
                <a16:creationId xmlns:a16="http://schemas.microsoft.com/office/drawing/2014/main" id="{F33641B5-507A-4B32-B51D-7E0BBDFF53FD}"/>
              </a:ext>
            </a:extLst>
          </p:cNvPr>
          <p:cNvPicPr>
            <a:picLocks noChangeAspect="1"/>
          </p:cNvPicPr>
          <p:nvPr/>
        </p:nvPicPr>
        <p:blipFill>
          <a:blip r:embed="rId8"/>
          <a:stretch>
            <a:fillRect/>
          </a:stretch>
        </p:blipFill>
        <p:spPr>
          <a:xfrm>
            <a:off x="1531213" y="5092834"/>
            <a:ext cx="1517769" cy="1092558"/>
          </a:xfrm>
          <a:prstGeom prst="rect">
            <a:avLst/>
          </a:prstGeom>
        </p:spPr>
      </p:pic>
      <p:pic>
        <p:nvPicPr>
          <p:cNvPr id="11" name="圖片 10">
            <a:extLst>
              <a:ext uri="{FF2B5EF4-FFF2-40B4-BE49-F238E27FC236}">
                <a16:creationId xmlns:a16="http://schemas.microsoft.com/office/drawing/2014/main" id="{02BDBEE1-AD7B-44FB-87FD-71C559818A0C}"/>
              </a:ext>
            </a:extLst>
          </p:cNvPr>
          <p:cNvPicPr>
            <a:picLocks noChangeAspect="1"/>
          </p:cNvPicPr>
          <p:nvPr/>
        </p:nvPicPr>
        <p:blipFill>
          <a:blip r:embed="rId9"/>
          <a:stretch>
            <a:fillRect/>
          </a:stretch>
        </p:blipFill>
        <p:spPr>
          <a:xfrm>
            <a:off x="3237140" y="5114494"/>
            <a:ext cx="1614661" cy="1049238"/>
          </a:xfrm>
          <a:prstGeom prst="rect">
            <a:avLst/>
          </a:prstGeom>
        </p:spPr>
      </p:pic>
      <p:sp>
        <p:nvSpPr>
          <p:cNvPr id="15" name="文字方塊 14">
            <a:extLst>
              <a:ext uri="{FF2B5EF4-FFF2-40B4-BE49-F238E27FC236}">
                <a16:creationId xmlns:a16="http://schemas.microsoft.com/office/drawing/2014/main" id="{CAC3BA6A-3E2C-5968-F306-2E6EF87FC335}"/>
              </a:ext>
            </a:extLst>
          </p:cNvPr>
          <p:cNvSpPr txBox="1"/>
          <p:nvPr/>
        </p:nvSpPr>
        <p:spPr>
          <a:xfrm>
            <a:off x="2124122" y="3027722"/>
            <a:ext cx="5504125" cy="369332"/>
          </a:xfrm>
          <a:prstGeom prst="rect">
            <a:avLst/>
          </a:prstGeom>
          <a:noFill/>
        </p:spPr>
        <p:txBody>
          <a:bodyPr wrap="square">
            <a:spAutoFit/>
          </a:bodyPr>
          <a:lstStyle/>
          <a:p>
            <a:r>
              <a:rPr lang="zh-TW" altLang="en-US" dirty="0">
                <a:solidFill>
                  <a:srgbClr val="FF0000"/>
                </a:solidFill>
              </a:rPr>
              <a:t>We spent about </a:t>
            </a:r>
            <a:r>
              <a:rPr lang="en-US" altLang="zh-TW" dirty="0">
                <a:solidFill>
                  <a:srgbClr val="FF0000"/>
                </a:solidFill>
              </a:rPr>
              <a:t>12</a:t>
            </a:r>
            <a:r>
              <a:rPr lang="zh-TW" altLang="en-US" dirty="0">
                <a:solidFill>
                  <a:srgbClr val="FF0000"/>
                </a:solidFill>
              </a:rPr>
              <a:t> hours taking the airplane.</a:t>
            </a:r>
          </a:p>
        </p:txBody>
      </p:sp>
    </p:spTree>
    <p:extLst>
      <p:ext uri="{BB962C8B-B14F-4D97-AF65-F5344CB8AC3E}">
        <p14:creationId xmlns:p14="http://schemas.microsoft.com/office/powerpoint/2010/main" val="72002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18D48E5-AC0E-4B8C-86E1-CF4CDF987405}"/>
              </a:ext>
            </a:extLst>
          </p:cNvPr>
          <p:cNvSpPr>
            <a:spLocks noGrp="1"/>
          </p:cNvSpPr>
          <p:nvPr>
            <p:ph type="dt" sz="half" idx="10"/>
          </p:nvPr>
        </p:nvSpPr>
        <p:spPr/>
        <p:txBody>
          <a:bodyPr/>
          <a:lstStyle/>
          <a:p>
            <a:pPr>
              <a:defRPr/>
            </a:pPr>
            <a:r>
              <a:rPr lang="en-US" altLang="zh-TW"/>
              <a:t>2024/07/24</a:t>
            </a:r>
            <a:endParaRPr lang="en-US" altLang="zh-TW" dirty="0"/>
          </a:p>
        </p:txBody>
      </p:sp>
      <p:sp>
        <p:nvSpPr>
          <p:cNvPr id="26" name="文字方塊 25">
            <a:extLst>
              <a:ext uri="{FF2B5EF4-FFF2-40B4-BE49-F238E27FC236}">
                <a16:creationId xmlns:a16="http://schemas.microsoft.com/office/drawing/2014/main" id="{D5B8F610-C3D0-455A-8D74-0961891E275D}"/>
              </a:ext>
            </a:extLst>
          </p:cNvPr>
          <p:cNvSpPr txBox="1"/>
          <p:nvPr/>
        </p:nvSpPr>
        <p:spPr>
          <a:xfrm>
            <a:off x="2133600" y="228600"/>
            <a:ext cx="4952998"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dirty="0">
                <a:solidFill>
                  <a:schemeClr val="tx2"/>
                </a:solidFill>
                <a:latin typeface="+mn-lt"/>
                <a:ea typeface="標楷體"/>
              </a:rPr>
              <a:t>A self-regularized approach</a:t>
            </a:r>
            <a:endParaRPr kumimoji="0" lang="zh-TW" altLang="en-US" sz="3000" b="1" dirty="0">
              <a:solidFill>
                <a:schemeClr val="tx2"/>
              </a:solidFill>
              <a:latin typeface="+mn-lt"/>
              <a:ea typeface="標楷體"/>
            </a:endParaRPr>
          </a:p>
        </p:txBody>
      </p:sp>
      <p:sp>
        <p:nvSpPr>
          <p:cNvPr id="8" name="箭號: 向下 30">
            <a:extLst>
              <a:ext uri="{FF2B5EF4-FFF2-40B4-BE49-F238E27FC236}">
                <a16:creationId xmlns:a16="http://schemas.microsoft.com/office/drawing/2014/main" id="{B282A021-F794-4FEF-92D2-20444C5AEAD4}"/>
              </a:ext>
            </a:extLst>
          </p:cNvPr>
          <p:cNvSpPr/>
          <p:nvPr/>
        </p:nvSpPr>
        <p:spPr>
          <a:xfrm>
            <a:off x="5882179" y="2596020"/>
            <a:ext cx="256363" cy="2071771"/>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下 79">
            <a:extLst>
              <a:ext uri="{FF2B5EF4-FFF2-40B4-BE49-F238E27FC236}">
                <a16:creationId xmlns:a16="http://schemas.microsoft.com/office/drawing/2014/main" id="{F817A0CD-DA2C-4BAF-94C0-8A3E007689BA}"/>
              </a:ext>
            </a:extLst>
          </p:cNvPr>
          <p:cNvSpPr/>
          <p:nvPr/>
        </p:nvSpPr>
        <p:spPr>
          <a:xfrm>
            <a:off x="826271" y="2381544"/>
            <a:ext cx="149797" cy="2730758"/>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C7D75CC3-3F92-41DB-A6BF-F49A8636F9DB}"/>
              </a:ext>
            </a:extLst>
          </p:cNvPr>
          <p:cNvSpPr/>
          <p:nvPr/>
        </p:nvSpPr>
        <p:spPr>
          <a:xfrm>
            <a:off x="309926" y="2272446"/>
            <a:ext cx="3833382" cy="647778"/>
          </a:xfrm>
          <a:prstGeom prst="rect">
            <a:avLst/>
          </a:prstGeom>
          <a:solidFill>
            <a:schemeClr val="bg1"/>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Introduce the self-regularized approach</a:t>
            </a:r>
          </a:p>
        </p:txBody>
      </p:sp>
      <p:grpSp>
        <p:nvGrpSpPr>
          <p:cNvPr id="11" name="群組 10">
            <a:extLst>
              <a:ext uri="{FF2B5EF4-FFF2-40B4-BE49-F238E27FC236}">
                <a16:creationId xmlns:a16="http://schemas.microsoft.com/office/drawing/2014/main" id="{F1354D20-ED70-42EA-8849-F065230CDD70}"/>
              </a:ext>
            </a:extLst>
          </p:cNvPr>
          <p:cNvGrpSpPr/>
          <p:nvPr/>
        </p:nvGrpSpPr>
        <p:grpSpPr>
          <a:xfrm>
            <a:off x="7515457" y="2093011"/>
            <a:ext cx="1552343" cy="984884"/>
            <a:chOff x="10124115" y="1600659"/>
            <a:chExt cx="2069790" cy="1313177"/>
          </a:xfrm>
        </p:grpSpPr>
        <p:cxnSp>
          <p:nvCxnSpPr>
            <p:cNvPr id="12" name="直線接點 11">
              <a:extLst>
                <a:ext uri="{FF2B5EF4-FFF2-40B4-BE49-F238E27FC236}">
                  <a16:creationId xmlns:a16="http://schemas.microsoft.com/office/drawing/2014/main" id="{341BC263-5A59-4EC6-B8A3-512D21E4809B}"/>
                </a:ext>
              </a:extLst>
            </p:cNvPr>
            <p:cNvCxnSpPr/>
            <p:nvPr/>
          </p:nvCxnSpPr>
          <p:spPr>
            <a:xfrm>
              <a:off x="10711450" y="2169075"/>
              <a:ext cx="895118" cy="7455"/>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B49A7497-B6B6-4230-BC6A-BC770F44C9FE}"/>
                </a:ext>
              </a:extLst>
            </p:cNvPr>
            <p:cNvCxnSpPr/>
            <p:nvPr/>
          </p:nvCxnSpPr>
          <p:spPr>
            <a:xfrm>
              <a:off x="10711449" y="1997322"/>
              <a:ext cx="895117" cy="7455"/>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C9DECF77-B183-4844-ABC6-BA7FC0478615}"/>
                    </a:ext>
                  </a:extLst>
                </p:cNvPr>
                <p:cNvSpPr txBox="1"/>
                <p:nvPr/>
              </p:nvSpPr>
              <p:spPr>
                <a:xfrm>
                  <a:off x="11067164" y="1600659"/>
                  <a:ext cx="810052"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63" name="文字方塊 62">
                  <a:extLst>
                    <a:ext uri="{FF2B5EF4-FFF2-40B4-BE49-F238E27FC236}">
                      <a16:creationId xmlns:a16="http://schemas.microsoft.com/office/drawing/2014/main" id="{C9DECF77-B183-4844-ABC6-BA7FC0478615}"/>
                    </a:ext>
                  </a:extLst>
                </p:cNvPr>
                <p:cNvSpPr txBox="1">
                  <a:spLocks noRot="1" noChangeAspect="1" noMove="1" noResize="1" noEditPoints="1" noAdjustHandles="1" noChangeArrowheads="1" noChangeShapeType="1" noTextEdit="1"/>
                </p:cNvSpPr>
                <p:nvPr/>
              </p:nvSpPr>
              <p:spPr>
                <a:xfrm>
                  <a:off x="11067164" y="1600659"/>
                  <a:ext cx="810052" cy="492442"/>
                </a:xfrm>
                <a:prstGeom prst="rect">
                  <a:avLst/>
                </a:prstGeom>
                <a:blipFill>
                  <a:blip r:embed="rId2"/>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11772963-79D0-434D-B683-2B3D313F309E}"/>
                    </a:ext>
                  </a:extLst>
                </p:cNvPr>
                <p:cNvSpPr/>
                <p:nvPr/>
              </p:nvSpPr>
              <p:spPr>
                <a:xfrm>
                  <a:off x="11077295" y="2154580"/>
                  <a:ext cx="796544" cy="49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64" name="矩形 63">
                  <a:extLst>
                    <a:ext uri="{FF2B5EF4-FFF2-40B4-BE49-F238E27FC236}">
                      <a16:creationId xmlns:a16="http://schemas.microsoft.com/office/drawing/2014/main" id="{11772963-79D0-434D-B683-2B3D313F309E}"/>
                    </a:ext>
                  </a:extLst>
                </p:cNvPr>
                <p:cNvSpPr>
                  <a:spLocks noRot="1" noChangeAspect="1" noMove="1" noResize="1" noEditPoints="1" noAdjustHandles="1" noChangeArrowheads="1" noChangeShapeType="1" noTextEdit="1"/>
                </p:cNvSpPr>
                <p:nvPr/>
              </p:nvSpPr>
              <p:spPr>
                <a:xfrm>
                  <a:off x="11077295" y="2154580"/>
                  <a:ext cx="796544" cy="492442"/>
                </a:xfrm>
                <a:prstGeom prst="rect">
                  <a:avLst/>
                </a:prstGeom>
                <a:blipFill>
                  <a:blip r:embed="rId3"/>
                  <a:stretch>
                    <a:fillRect b="-1639"/>
                  </a:stretch>
                </a:blipFill>
              </p:spPr>
              <p:txBody>
                <a:bodyPr/>
                <a:lstStyle/>
                <a:p>
                  <a:r>
                    <a:rPr lang="zh-TW" altLang="en-US">
                      <a:noFill/>
                    </a:rPr>
                    <a:t> </a:t>
                  </a:r>
                </a:p>
              </p:txBody>
            </p:sp>
          </mc:Fallback>
        </mc:AlternateContent>
        <p:sp>
          <p:nvSpPr>
            <p:cNvPr id="16" name="橢圓 15">
              <a:extLst>
                <a:ext uri="{FF2B5EF4-FFF2-40B4-BE49-F238E27FC236}">
                  <a16:creationId xmlns:a16="http://schemas.microsoft.com/office/drawing/2014/main" id="{010F9971-97DB-498C-BA1F-06C80A9B5962}"/>
                </a:ext>
              </a:extLst>
            </p:cNvPr>
            <p:cNvSpPr/>
            <p:nvPr/>
          </p:nvSpPr>
          <p:spPr>
            <a:xfrm>
              <a:off x="10814547" y="1966981"/>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1402D99D-4997-4C18-8D07-3E5E954B99E9}"/>
                    </a:ext>
                  </a:extLst>
                </p:cNvPr>
                <p:cNvSpPr txBox="1"/>
                <p:nvPr/>
              </p:nvSpPr>
              <p:spPr>
                <a:xfrm>
                  <a:off x="10738278" y="1655223"/>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0" i="1" smtClean="0">
                                <a:latin typeface="Cambria Math" panose="02040503050406030204" pitchFamily="18" charset="0"/>
                              </a:rPr>
                              <m:t>+</m:t>
                            </m:r>
                          </m:sup>
                        </m:sSup>
                      </m:oMath>
                    </m:oMathPara>
                  </a14:m>
                  <a:endParaRPr lang="zh-TW" altLang="en-US" dirty="0"/>
                </a:p>
              </p:txBody>
            </p:sp>
          </mc:Choice>
          <mc:Fallback xmlns="">
            <p:sp>
              <p:nvSpPr>
                <p:cNvPr id="66" name="文字方塊 65">
                  <a:extLst>
                    <a:ext uri="{FF2B5EF4-FFF2-40B4-BE49-F238E27FC236}">
                      <a16:creationId xmlns:a16="http://schemas.microsoft.com/office/drawing/2014/main" id="{1402D99D-4997-4C18-8D07-3E5E954B99E9}"/>
                    </a:ext>
                  </a:extLst>
                </p:cNvPr>
                <p:cNvSpPr txBox="1">
                  <a:spLocks noRot="1" noChangeAspect="1" noMove="1" noResize="1" noEditPoints="1" noAdjustHandles="1" noChangeArrowheads="1" noChangeShapeType="1" noTextEdit="1"/>
                </p:cNvSpPr>
                <p:nvPr/>
              </p:nvSpPr>
              <p:spPr>
                <a:xfrm>
                  <a:off x="10738278" y="1655223"/>
                  <a:ext cx="445849" cy="369332"/>
                </a:xfrm>
                <a:prstGeom prst="rect">
                  <a:avLst/>
                </a:prstGeom>
                <a:blipFill>
                  <a:blip r:embed="rId4"/>
                  <a:stretch>
                    <a:fillRect l="-7273" r="-1818" b="-4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50DF4FB5-C264-4179-B21D-001A06FF5AAC}"/>
                    </a:ext>
                  </a:extLst>
                </p:cNvPr>
                <p:cNvSpPr txBox="1"/>
                <p:nvPr/>
              </p:nvSpPr>
              <p:spPr>
                <a:xfrm>
                  <a:off x="10752014" y="2229268"/>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1" i="1">
                                <a:latin typeface="Cambria Math" panose="02040503050406030204" pitchFamily="18" charset="0"/>
                              </a:rPr>
                              <m:t>−</m:t>
                            </m:r>
                          </m:sup>
                        </m:sSup>
                      </m:oMath>
                    </m:oMathPara>
                  </a14:m>
                  <a:endParaRPr lang="zh-TW" altLang="en-US" dirty="0"/>
                </a:p>
              </p:txBody>
            </p:sp>
          </mc:Choice>
          <mc:Fallback xmlns="">
            <p:sp>
              <p:nvSpPr>
                <p:cNvPr id="67" name="文字方塊 66">
                  <a:extLst>
                    <a:ext uri="{FF2B5EF4-FFF2-40B4-BE49-F238E27FC236}">
                      <a16:creationId xmlns:a16="http://schemas.microsoft.com/office/drawing/2014/main" id="{50DF4FB5-C264-4179-B21D-001A06FF5AAC}"/>
                    </a:ext>
                  </a:extLst>
                </p:cNvPr>
                <p:cNvSpPr txBox="1">
                  <a:spLocks noRot="1" noChangeAspect="1" noMove="1" noResize="1" noEditPoints="1" noAdjustHandles="1" noChangeArrowheads="1" noChangeShapeType="1" noTextEdit="1"/>
                </p:cNvSpPr>
                <p:nvPr/>
              </p:nvSpPr>
              <p:spPr>
                <a:xfrm>
                  <a:off x="10752014" y="2229268"/>
                  <a:ext cx="445849" cy="369332"/>
                </a:xfrm>
                <a:prstGeom prst="rect">
                  <a:avLst/>
                </a:prstGeom>
                <a:blipFill>
                  <a:blip r:embed="rId5"/>
                  <a:stretch>
                    <a:fillRect l="-7273" b="-4444"/>
                  </a:stretch>
                </a:blipFill>
              </p:spPr>
              <p:txBody>
                <a:bodyPr/>
                <a:lstStyle/>
                <a:p>
                  <a:r>
                    <a:rPr lang="zh-TW" altLang="en-US">
                      <a:noFill/>
                    </a:rPr>
                    <a:t> </a:t>
                  </a:r>
                </a:p>
              </p:txBody>
            </p:sp>
          </mc:Fallback>
        </mc:AlternateContent>
        <p:sp>
          <p:nvSpPr>
            <p:cNvPr id="19" name="文字方塊 18">
              <a:extLst>
                <a:ext uri="{FF2B5EF4-FFF2-40B4-BE49-F238E27FC236}">
                  <a16:creationId xmlns:a16="http://schemas.microsoft.com/office/drawing/2014/main" id="{20A321FF-F4BD-416D-BCE8-3A00A80EA6D6}"/>
                </a:ext>
              </a:extLst>
            </p:cNvPr>
            <p:cNvSpPr txBox="1"/>
            <p:nvPr/>
          </p:nvSpPr>
          <p:spPr>
            <a:xfrm>
              <a:off x="10124115" y="1803469"/>
              <a:ext cx="528507"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sp>
          <p:nvSpPr>
            <p:cNvPr id="20" name="文字方塊 19">
              <a:extLst>
                <a:ext uri="{FF2B5EF4-FFF2-40B4-BE49-F238E27FC236}">
                  <a16:creationId xmlns:a16="http://schemas.microsoft.com/office/drawing/2014/main" id="{2BA551C0-B32E-4860-9A1E-D9E89821E85C}"/>
                </a:ext>
              </a:extLst>
            </p:cNvPr>
            <p:cNvSpPr txBox="1"/>
            <p:nvPr/>
          </p:nvSpPr>
          <p:spPr>
            <a:xfrm>
              <a:off x="11665398" y="2052062"/>
              <a:ext cx="528507"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LM</a:t>
              </a:r>
              <a:endParaRPr lang="zh-TW" altLang="en-US" dirty="0">
                <a:latin typeface="Times New Roman" panose="02020603050405020304" pitchFamily="18" charset="0"/>
                <a:cs typeface="Times New Roman" panose="02020603050405020304" pitchFamily="18" charset="0"/>
              </a:endParaRPr>
            </a:p>
          </p:txBody>
        </p:sp>
      </p:grpSp>
      <p:grpSp>
        <p:nvGrpSpPr>
          <p:cNvPr id="21" name="群組 20">
            <a:extLst>
              <a:ext uri="{FF2B5EF4-FFF2-40B4-BE49-F238E27FC236}">
                <a16:creationId xmlns:a16="http://schemas.microsoft.com/office/drawing/2014/main" id="{EE52EB16-C5F3-4A14-ADDF-FEE07A84A11C}"/>
              </a:ext>
            </a:extLst>
          </p:cNvPr>
          <p:cNvGrpSpPr/>
          <p:nvPr/>
        </p:nvGrpSpPr>
        <p:grpSpPr>
          <a:xfrm>
            <a:off x="7511860" y="4091415"/>
            <a:ext cx="1505120" cy="959884"/>
            <a:chOff x="10222295" y="3254223"/>
            <a:chExt cx="2006827" cy="1279844"/>
          </a:xfrm>
        </p:grpSpPr>
        <p:cxnSp>
          <p:nvCxnSpPr>
            <p:cNvPr id="22" name="直線接點 21">
              <a:extLst>
                <a:ext uri="{FF2B5EF4-FFF2-40B4-BE49-F238E27FC236}">
                  <a16:creationId xmlns:a16="http://schemas.microsoft.com/office/drawing/2014/main" id="{1FCBAA35-F37E-4572-9982-4C54240B24F2}"/>
                </a:ext>
              </a:extLst>
            </p:cNvPr>
            <p:cNvCxnSpPr/>
            <p:nvPr/>
          </p:nvCxnSpPr>
          <p:spPr>
            <a:xfrm>
              <a:off x="10820450" y="3822639"/>
              <a:ext cx="895118" cy="7455"/>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96CB672-AE7F-4A8C-94D4-8A305F7BC369}"/>
                </a:ext>
              </a:extLst>
            </p:cNvPr>
            <p:cNvCxnSpPr/>
            <p:nvPr/>
          </p:nvCxnSpPr>
          <p:spPr>
            <a:xfrm>
              <a:off x="10820449" y="3650886"/>
              <a:ext cx="895117" cy="7455"/>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77381733-DF8A-4350-8DB1-3DC0693E42B7}"/>
                    </a:ext>
                  </a:extLst>
                </p:cNvPr>
                <p:cNvSpPr txBox="1"/>
                <p:nvPr/>
              </p:nvSpPr>
              <p:spPr>
                <a:xfrm>
                  <a:off x="11176164" y="3254223"/>
                  <a:ext cx="810052"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72" name="文字方塊 71">
                  <a:extLst>
                    <a:ext uri="{FF2B5EF4-FFF2-40B4-BE49-F238E27FC236}">
                      <a16:creationId xmlns:a16="http://schemas.microsoft.com/office/drawing/2014/main" id="{77381733-DF8A-4350-8DB1-3DC0693E42B7}"/>
                    </a:ext>
                  </a:extLst>
                </p:cNvPr>
                <p:cNvSpPr txBox="1">
                  <a:spLocks noRot="1" noChangeAspect="1" noMove="1" noResize="1" noEditPoints="1" noAdjustHandles="1" noChangeArrowheads="1" noChangeShapeType="1" noTextEdit="1"/>
                </p:cNvSpPr>
                <p:nvPr/>
              </p:nvSpPr>
              <p:spPr>
                <a:xfrm>
                  <a:off x="11176164" y="3254223"/>
                  <a:ext cx="810052" cy="492442"/>
                </a:xfrm>
                <a:prstGeom prst="rect">
                  <a:avLst/>
                </a:prstGeom>
                <a:blipFill>
                  <a:blip r:embed="rId6"/>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C45E50D5-6991-4137-AEFB-893A6B11FAF1}"/>
                    </a:ext>
                  </a:extLst>
                </p:cNvPr>
                <p:cNvSpPr/>
                <p:nvPr/>
              </p:nvSpPr>
              <p:spPr>
                <a:xfrm>
                  <a:off x="11186295" y="3808144"/>
                  <a:ext cx="796544" cy="49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73" name="矩形 72">
                  <a:extLst>
                    <a:ext uri="{FF2B5EF4-FFF2-40B4-BE49-F238E27FC236}">
                      <a16:creationId xmlns:a16="http://schemas.microsoft.com/office/drawing/2014/main" id="{C45E50D5-6991-4137-AEFB-893A6B11FAF1}"/>
                    </a:ext>
                  </a:extLst>
                </p:cNvPr>
                <p:cNvSpPr>
                  <a:spLocks noRot="1" noChangeAspect="1" noMove="1" noResize="1" noEditPoints="1" noAdjustHandles="1" noChangeArrowheads="1" noChangeShapeType="1" noTextEdit="1"/>
                </p:cNvSpPr>
                <p:nvPr/>
              </p:nvSpPr>
              <p:spPr>
                <a:xfrm>
                  <a:off x="11186295" y="3808144"/>
                  <a:ext cx="796544" cy="492442"/>
                </a:xfrm>
                <a:prstGeom prst="rect">
                  <a:avLst/>
                </a:prstGeom>
                <a:blipFill>
                  <a:blip r:embed="rId7"/>
                  <a:stretch>
                    <a:fillRect b="-1639"/>
                  </a:stretch>
                </a:blipFill>
              </p:spPr>
              <p:txBody>
                <a:bodyPr/>
                <a:lstStyle/>
                <a:p>
                  <a:r>
                    <a:rPr lang="zh-TW" altLang="en-US">
                      <a:noFill/>
                    </a:rPr>
                    <a:t> </a:t>
                  </a:r>
                </a:p>
              </p:txBody>
            </p:sp>
          </mc:Fallback>
        </mc:AlternateContent>
        <p:sp>
          <p:nvSpPr>
            <p:cNvPr id="28" name="橢圓 27">
              <a:extLst>
                <a:ext uri="{FF2B5EF4-FFF2-40B4-BE49-F238E27FC236}">
                  <a16:creationId xmlns:a16="http://schemas.microsoft.com/office/drawing/2014/main" id="{9E20C3FD-81BA-43C6-B14F-919F003C6052}"/>
                </a:ext>
              </a:extLst>
            </p:cNvPr>
            <p:cNvSpPr/>
            <p:nvPr/>
          </p:nvSpPr>
          <p:spPr>
            <a:xfrm>
              <a:off x="10923547" y="3620545"/>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D14E1CD-D796-42E1-91AB-BCB850C1E2E5}"/>
                    </a:ext>
                  </a:extLst>
                </p:cNvPr>
                <p:cNvSpPr txBox="1"/>
                <p:nvPr/>
              </p:nvSpPr>
              <p:spPr>
                <a:xfrm>
                  <a:off x="10847276" y="3308787"/>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0" i="1" smtClean="0">
                                <a:latin typeface="Cambria Math" panose="02040503050406030204" pitchFamily="18" charset="0"/>
                              </a:rPr>
                              <m:t>+</m:t>
                            </m:r>
                          </m:sup>
                        </m:sSup>
                      </m:oMath>
                    </m:oMathPara>
                  </a14:m>
                  <a:endParaRPr lang="zh-TW" altLang="en-US" dirty="0"/>
                </a:p>
              </p:txBody>
            </p:sp>
          </mc:Choice>
          <mc:Fallback xmlns="">
            <p:sp>
              <p:nvSpPr>
                <p:cNvPr id="75" name="文字方塊 74">
                  <a:extLst>
                    <a:ext uri="{FF2B5EF4-FFF2-40B4-BE49-F238E27FC236}">
                      <a16:creationId xmlns:a16="http://schemas.microsoft.com/office/drawing/2014/main" id="{AD14E1CD-D796-42E1-91AB-BCB850C1E2E5}"/>
                    </a:ext>
                  </a:extLst>
                </p:cNvPr>
                <p:cNvSpPr txBox="1">
                  <a:spLocks noRot="1" noChangeAspect="1" noMove="1" noResize="1" noEditPoints="1" noAdjustHandles="1" noChangeArrowheads="1" noChangeShapeType="1" noTextEdit="1"/>
                </p:cNvSpPr>
                <p:nvPr/>
              </p:nvSpPr>
              <p:spPr>
                <a:xfrm>
                  <a:off x="10847276" y="3308787"/>
                  <a:ext cx="445849" cy="369332"/>
                </a:xfrm>
                <a:prstGeom prst="rect">
                  <a:avLst/>
                </a:prstGeom>
                <a:blipFill>
                  <a:blip r:embed="rId8"/>
                  <a:stretch>
                    <a:fillRect l="-7273" b="-4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6E861125-B210-4C43-8630-B00AABAABAE9}"/>
                    </a:ext>
                  </a:extLst>
                </p:cNvPr>
                <p:cNvSpPr txBox="1"/>
                <p:nvPr/>
              </p:nvSpPr>
              <p:spPr>
                <a:xfrm>
                  <a:off x="10861014" y="3882832"/>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1" i="1">
                                <a:latin typeface="Cambria Math" panose="02040503050406030204" pitchFamily="18" charset="0"/>
                              </a:rPr>
                              <m:t>−</m:t>
                            </m:r>
                          </m:sup>
                        </m:sSup>
                      </m:oMath>
                    </m:oMathPara>
                  </a14:m>
                  <a:endParaRPr lang="zh-TW" altLang="en-US" dirty="0"/>
                </a:p>
              </p:txBody>
            </p:sp>
          </mc:Choice>
          <mc:Fallback xmlns="">
            <p:sp>
              <p:nvSpPr>
                <p:cNvPr id="76" name="文字方塊 75">
                  <a:extLst>
                    <a:ext uri="{FF2B5EF4-FFF2-40B4-BE49-F238E27FC236}">
                      <a16:creationId xmlns:a16="http://schemas.microsoft.com/office/drawing/2014/main" id="{6E861125-B210-4C43-8630-B00AABAABAE9}"/>
                    </a:ext>
                  </a:extLst>
                </p:cNvPr>
                <p:cNvSpPr txBox="1">
                  <a:spLocks noRot="1" noChangeAspect="1" noMove="1" noResize="1" noEditPoints="1" noAdjustHandles="1" noChangeArrowheads="1" noChangeShapeType="1" noTextEdit="1"/>
                </p:cNvSpPr>
                <p:nvPr/>
              </p:nvSpPr>
              <p:spPr>
                <a:xfrm>
                  <a:off x="10861014" y="3882832"/>
                  <a:ext cx="445849" cy="369332"/>
                </a:xfrm>
                <a:prstGeom prst="rect">
                  <a:avLst/>
                </a:prstGeom>
                <a:blipFill>
                  <a:blip r:embed="rId9"/>
                  <a:stretch>
                    <a:fillRect l="-7273" b="-4444"/>
                  </a:stretch>
                </a:blipFill>
              </p:spPr>
              <p:txBody>
                <a:bodyPr/>
                <a:lstStyle/>
                <a:p>
                  <a:r>
                    <a:rPr lang="zh-TW" altLang="en-US">
                      <a:noFill/>
                    </a:rPr>
                    <a:t> </a:t>
                  </a:r>
                </a:p>
              </p:txBody>
            </p:sp>
          </mc:Fallback>
        </mc:AlternateContent>
        <p:sp>
          <p:nvSpPr>
            <p:cNvPr id="31" name="文字方塊 30">
              <a:extLst>
                <a:ext uri="{FF2B5EF4-FFF2-40B4-BE49-F238E27FC236}">
                  <a16:creationId xmlns:a16="http://schemas.microsoft.com/office/drawing/2014/main" id="{70FDE87C-F4C2-45A7-A9EA-8BBDB7C38E5B}"/>
                </a:ext>
              </a:extLst>
            </p:cNvPr>
            <p:cNvSpPr txBox="1"/>
            <p:nvPr/>
          </p:nvSpPr>
          <p:spPr>
            <a:xfrm>
              <a:off x="10222295" y="3424374"/>
              <a:ext cx="528505"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sp>
          <p:nvSpPr>
            <p:cNvPr id="32" name="文字方塊 31">
              <a:extLst>
                <a:ext uri="{FF2B5EF4-FFF2-40B4-BE49-F238E27FC236}">
                  <a16:creationId xmlns:a16="http://schemas.microsoft.com/office/drawing/2014/main" id="{7D45E802-93DE-4BC0-A8DA-99024F34A040}"/>
                </a:ext>
              </a:extLst>
            </p:cNvPr>
            <p:cNvSpPr txBox="1"/>
            <p:nvPr/>
          </p:nvSpPr>
          <p:spPr>
            <a:xfrm>
              <a:off x="11700617" y="3672293"/>
              <a:ext cx="528505"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grpSp>
      <p:sp>
        <p:nvSpPr>
          <p:cNvPr id="33" name="矩形 32">
            <a:extLst>
              <a:ext uri="{FF2B5EF4-FFF2-40B4-BE49-F238E27FC236}">
                <a16:creationId xmlns:a16="http://schemas.microsoft.com/office/drawing/2014/main" id="{70983B82-C102-40B7-8C75-8604301B9AF2}"/>
              </a:ext>
            </a:extLst>
          </p:cNvPr>
          <p:cNvSpPr/>
          <p:nvPr/>
        </p:nvSpPr>
        <p:spPr>
          <a:xfrm>
            <a:off x="4207281" y="5862740"/>
            <a:ext cx="4490333" cy="400110"/>
          </a:xfrm>
          <a:prstGeom prst="rect">
            <a:avLst/>
          </a:prstGeom>
          <a:solidFill>
            <a:schemeClr val="bg1"/>
          </a:solidFill>
          <a:ln w="28575">
            <a:solidFill>
              <a:schemeClr val="accent3">
                <a:lumMod val="50000"/>
              </a:schemeClr>
            </a:solidFill>
          </a:ln>
        </p:spPr>
        <p:txBody>
          <a:bodyPr wrap="none">
            <a:spAutoFit/>
          </a:bodyPr>
          <a:lstStyle/>
          <a:p>
            <a:pPr algn="ctr"/>
            <a:r>
              <a:rPr lang="en-US" altLang="zh-TW" sz="2000" dirty="0">
                <a:latin typeface="Times New Roman" panose="02020603050405020304" pitchFamily="18" charset="0"/>
              </a:rPr>
              <a:t>promoting the rank of the deficient matrix</a:t>
            </a:r>
            <a:endParaRPr lang="zh-TW" altLang="en-US" sz="2000" dirty="0"/>
          </a:p>
        </p:txBody>
      </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125FD908-FE58-44D5-AF41-21E0FEBDDBD3}"/>
                  </a:ext>
                </a:extLst>
              </p:cNvPr>
              <p:cNvSpPr/>
              <p:nvPr/>
            </p:nvSpPr>
            <p:spPr>
              <a:xfrm>
                <a:off x="4676079" y="1672812"/>
                <a:ext cx="2664813" cy="483722"/>
              </a:xfrm>
              <a:prstGeom prst="rect">
                <a:avLst/>
              </a:prstGeom>
              <a:solidFill>
                <a:schemeClr val="bg1"/>
              </a:solidFill>
              <a:ln w="28575">
                <a:solidFill>
                  <a:schemeClr val="accent3">
                    <a:lumMod val="50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sz="2400" i="1" smtClean="0">
                              <a:latin typeface="Cambria Math" panose="02040503050406030204" pitchFamily="18" charset="0"/>
                            </a:rPr>
                          </m:ctrlPr>
                        </m:dPr>
                        <m:e>
                          <m:r>
                            <a:rPr lang="zh-TW" altLang="en-US" sz="2400" i="1">
                              <a:latin typeface="Cambria Math" panose="02040503050406030204" pitchFamily="18" charset="0"/>
                            </a:rPr>
                            <m:t>𝐴</m:t>
                          </m:r>
                        </m:e>
                      </m:d>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m:rPr>
                              <m:sty m:val="p"/>
                            </m:rPr>
                            <a:rPr lang="el-GR" altLang="zh-TW" sz="2400" i="0" dirty="0">
                              <a:latin typeface="Cambria Math" panose="02040503050406030204" pitchFamily="18" charset="0"/>
                              <a:ea typeface="Cambria Math" panose="02040503050406030204" pitchFamily="18" charset="0"/>
                            </a:rPr>
                            <m:t>Φ</m:t>
                          </m:r>
                        </m:e>
                        <m:sub>
                          <m:r>
                            <m:rPr>
                              <m:sty m:val="p"/>
                            </m:rPr>
                            <a:rPr lang="en-US" altLang="zh-TW" sz="2400" i="0" dirty="0">
                              <a:latin typeface="Cambria Math" panose="02040503050406030204" pitchFamily="18" charset="0"/>
                              <a:ea typeface="Cambria Math" panose="02040503050406030204" pitchFamily="18" charset="0"/>
                            </a:rPr>
                            <m:t>A</m:t>
                          </m:r>
                        </m:sub>
                      </m:sSub>
                      <m:r>
                        <a:rPr lang="zh-TW" altLang="en-US" sz="2400" i="0">
                          <a:latin typeface="Cambria Math" panose="02040503050406030204" pitchFamily="18" charset="0"/>
                          <a:ea typeface="Cambria Math" panose="02040503050406030204" pitchFamily="18" charset="0"/>
                        </a:rPr>
                        <m:t> </m:t>
                      </m:r>
                      <m:sSub>
                        <m:sSubPr>
                          <m:ctrlPr>
                            <a:rPr lang="en-US" altLang="zh-TW" sz="2400" i="1">
                              <a:latin typeface="Cambria Math" panose="02040503050406030204" pitchFamily="18" charset="0"/>
                              <a:ea typeface="Cambria Math" panose="02040503050406030204" pitchFamily="18" charset="0"/>
                            </a:rPr>
                          </m:ctrlPr>
                        </m:sSubPr>
                        <m:e>
                          <m:r>
                            <m:rPr>
                              <m:sty m:val="p"/>
                            </m:rPr>
                            <a:rPr lang="el-GR" altLang="zh-TW" sz="2400" i="0" dirty="0">
                              <a:latin typeface="Cambria Math" panose="02040503050406030204" pitchFamily="18" charset="0"/>
                              <a:ea typeface="Cambria Math" panose="02040503050406030204" pitchFamily="18" charset="0"/>
                            </a:rPr>
                            <m:t>Σ</m:t>
                          </m:r>
                        </m:e>
                        <m:sub>
                          <m:r>
                            <m:rPr>
                              <m:sty m:val="p"/>
                            </m:rPr>
                            <a:rPr lang="en-US" altLang="zh-TW" sz="2400" i="0" dirty="0">
                              <a:latin typeface="Cambria Math" panose="02040503050406030204" pitchFamily="18" charset="0"/>
                              <a:ea typeface="Cambria Math" panose="02040503050406030204" pitchFamily="18" charset="0"/>
                            </a:rPr>
                            <m:t>A</m:t>
                          </m:r>
                        </m:sub>
                      </m:sSub>
                      <m:r>
                        <a:rPr lang="zh-TW" altLang="en-US" sz="2400" i="0">
                          <a:latin typeface="Cambria Math" panose="02040503050406030204" pitchFamily="18" charset="0"/>
                          <a:ea typeface="Cambria Math" panose="02040503050406030204" pitchFamily="18" charset="0"/>
                        </a:rPr>
                        <m:t> </m:t>
                      </m:r>
                      <m:sSubSup>
                        <m:sSubSupPr>
                          <m:ctrlPr>
                            <a:rPr lang="en-US" altLang="zh-TW" sz="2400" i="1">
                              <a:latin typeface="Cambria Math" panose="02040503050406030204" pitchFamily="18" charset="0"/>
                              <a:ea typeface="Cambria Math" panose="02040503050406030204" pitchFamily="18" charset="0"/>
                            </a:rPr>
                          </m:ctrlPr>
                        </m:sSubSupPr>
                        <m:e>
                          <m:r>
                            <m:rPr>
                              <m:sty m:val="p"/>
                            </m:rPr>
                            <a:rPr lang="el-GR" altLang="zh-TW" sz="2400" i="0" dirty="0">
                              <a:latin typeface="Cambria Math" panose="02040503050406030204" pitchFamily="18" charset="0"/>
                              <a:ea typeface="Cambria Math" panose="02040503050406030204" pitchFamily="18" charset="0"/>
                            </a:rPr>
                            <m:t>Ψ</m:t>
                          </m:r>
                        </m:e>
                        <m:sub>
                          <m:r>
                            <m:rPr>
                              <m:sty m:val="p"/>
                            </m:rPr>
                            <a:rPr lang="en-US" altLang="zh-TW" sz="2400" i="0" dirty="0">
                              <a:latin typeface="Cambria Math" panose="02040503050406030204" pitchFamily="18" charset="0"/>
                              <a:ea typeface="Cambria Math" panose="02040503050406030204" pitchFamily="18" charset="0"/>
                            </a:rPr>
                            <m:t>A</m:t>
                          </m:r>
                        </m:sub>
                        <m:sup>
                          <m:r>
                            <m:rPr>
                              <m:sty m:val="p"/>
                            </m:rPr>
                            <a:rPr lang="en-US" altLang="zh-TW" sz="2400" i="0">
                              <a:latin typeface="Cambria Math" panose="02040503050406030204" pitchFamily="18" charset="0"/>
                              <a:ea typeface="Cambria Math" panose="02040503050406030204" pitchFamily="18" charset="0"/>
                            </a:rPr>
                            <m:t>T</m:t>
                          </m:r>
                        </m:sup>
                      </m:sSubSup>
                    </m:oMath>
                  </m:oMathPara>
                </a14:m>
                <a:endParaRPr lang="zh-TW" altLang="en-US" sz="2400" dirty="0"/>
              </a:p>
            </p:txBody>
          </p:sp>
        </mc:Choice>
        <mc:Fallback xmlns="">
          <p:sp>
            <p:nvSpPr>
              <p:cNvPr id="34" name="矩形 33">
                <a:extLst>
                  <a:ext uri="{FF2B5EF4-FFF2-40B4-BE49-F238E27FC236}">
                    <a16:creationId xmlns:a16="http://schemas.microsoft.com/office/drawing/2014/main" id="{125FD908-FE58-44D5-AF41-21E0FEBDDBD3}"/>
                  </a:ext>
                </a:extLst>
              </p:cNvPr>
              <p:cNvSpPr>
                <a:spLocks noRot="1" noChangeAspect="1" noMove="1" noResize="1" noEditPoints="1" noAdjustHandles="1" noChangeArrowheads="1" noChangeShapeType="1" noTextEdit="1"/>
              </p:cNvSpPr>
              <p:nvPr/>
            </p:nvSpPr>
            <p:spPr>
              <a:xfrm>
                <a:off x="4676079" y="1672812"/>
                <a:ext cx="2664813" cy="483722"/>
              </a:xfrm>
              <a:prstGeom prst="rect">
                <a:avLst/>
              </a:prstGeom>
              <a:blipFill>
                <a:blip r:embed="rId10"/>
                <a:stretch>
                  <a:fillRect/>
                </a:stretch>
              </a:blipFill>
              <a:ln w="28575">
                <a:solidFill>
                  <a:schemeClr val="accent3">
                    <a:lumMod val="50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58F081F0-6EE7-4E1C-AF6E-4D03A70DB207}"/>
                  </a:ext>
                </a:extLst>
              </p:cNvPr>
              <p:cNvSpPr/>
              <p:nvPr/>
            </p:nvSpPr>
            <p:spPr>
              <a:xfrm>
                <a:off x="4868708" y="4697541"/>
                <a:ext cx="2245366" cy="1130821"/>
              </a:xfrm>
              <a:prstGeom prst="rect">
                <a:avLst/>
              </a:prstGeom>
              <a:solidFill>
                <a:schemeClr val="bg1"/>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sz="1400" i="1">
                              <a:solidFill>
                                <a:schemeClr val="tx1"/>
                              </a:solidFill>
                              <a:latin typeface="Cambria Math" panose="02040503050406030204" pitchFamily="18" charset="0"/>
                              <a:cs typeface="Times New Roman" panose="02020603050405020304" pitchFamily="18" charset="0"/>
                            </a:rPr>
                          </m:ctrlPr>
                        </m:dPr>
                        <m:e>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𝐴</m:t>
                              </m:r>
                            </m:e>
                            <m:sub>
                              <m:r>
                                <a:rPr lang="en-US" altLang="zh-TW" sz="1400" i="1">
                                  <a:solidFill>
                                    <a:schemeClr val="tx1"/>
                                  </a:solidFill>
                                  <a:latin typeface="Cambria Math" panose="02040503050406030204" pitchFamily="18" charset="0"/>
                                  <a:cs typeface="Times New Roman" panose="02020603050405020304" pitchFamily="18" charset="0"/>
                                </a:rPr>
                                <m:t>𝑏</m:t>
                              </m:r>
                            </m:sub>
                          </m:sSub>
                        </m:e>
                      </m:d>
                      <m:r>
                        <a:rPr lang="en-US" altLang="zh-TW" sz="1400" i="1">
                          <a:solidFill>
                            <a:schemeClr val="tx1"/>
                          </a:solidFill>
                          <a:latin typeface="Cambria Math" panose="02040503050406030204" pitchFamily="18" charset="0"/>
                          <a:cs typeface="Times New Roman" panose="02020603050405020304" pitchFamily="18" charset="0"/>
                        </a:rPr>
                        <m:t> </m:t>
                      </m:r>
                      <m:d>
                        <m:dPr>
                          <m:begChr m:val="{"/>
                          <m:endChr m:val="}"/>
                          <m:ctrlPr>
                            <a:rPr lang="en-US" altLang="zh-TW" sz="1400" i="1">
                              <a:solidFill>
                                <a:schemeClr val="tx1"/>
                              </a:solidFill>
                              <a:latin typeface="Cambria Math" panose="02040503050406030204" pitchFamily="18" charset="0"/>
                              <a:cs typeface="Times New Roman" panose="02020603050405020304" pitchFamily="18" charset="0"/>
                            </a:rPr>
                          </m:ctrlPr>
                        </m:dPr>
                        <m:e>
                          <m:m>
                            <m:mPr>
                              <m:mcs>
                                <m:mc>
                                  <m:mcPr>
                                    <m:count m:val="1"/>
                                    <m:mcJc m:val="center"/>
                                  </m:mcPr>
                                </m:mc>
                              </m:mcs>
                              <m:ctrlPr>
                                <a:rPr lang="en-US" altLang="zh-TW" sz="1400" i="1">
                                  <a:solidFill>
                                    <a:schemeClr val="tx1"/>
                                  </a:solidFill>
                                  <a:latin typeface="Cambria Math" panose="02040503050406030204" pitchFamily="18" charset="0"/>
                                  <a:cs typeface="Times New Roman" panose="02020603050405020304" pitchFamily="18" charset="0"/>
                                </a:rPr>
                              </m:ctrlPr>
                            </m:mPr>
                            <m:mr>
                              <m:e>
                                <m:d>
                                  <m:dPr>
                                    <m:begChr m:val="{"/>
                                    <m:endChr m:val="}"/>
                                    <m:ctrlPr>
                                      <a:rPr lang="en-US" altLang="zh-TW" sz="1400" i="1">
                                        <a:solidFill>
                                          <a:schemeClr val="tx1"/>
                                        </a:solidFill>
                                        <a:latin typeface="Cambria Math" panose="02040503050406030204" pitchFamily="18" charset="0"/>
                                        <a:cs typeface="Times New Roman" panose="02020603050405020304" pitchFamily="18" charset="0"/>
                                      </a:rPr>
                                    </m:ctrlPr>
                                  </m:dPr>
                                  <m:e>
                                    <m:sSub>
                                      <m:sSubPr>
                                        <m:ctrlPr>
                                          <a:rPr lang="zh-TW" altLang="en-US" sz="1400" i="1">
                                            <a:solidFill>
                                              <a:schemeClr val="tx1"/>
                                            </a:solidFill>
                                            <a:latin typeface="Cambria Math" panose="02040503050406030204" pitchFamily="18" charset="0"/>
                                          </a:rPr>
                                        </m:ctrlPr>
                                      </m:sSubPr>
                                      <m:e>
                                        <m:r>
                                          <a:rPr lang="en-US" altLang="zh-TW" sz="1400" i="1">
                                            <a:solidFill>
                                              <a:schemeClr val="tx1"/>
                                            </a:solidFill>
                                            <a:latin typeface="Cambria Math" panose="02040503050406030204" pitchFamily="18" charset="0"/>
                                          </a:rPr>
                                          <m:t>𝑥</m:t>
                                        </m:r>
                                      </m:e>
                                      <m:sub>
                                        <m:r>
                                          <a:rPr lang="en-US" altLang="zh-TW" sz="1400" i="1">
                                            <a:solidFill>
                                              <a:schemeClr val="tx1"/>
                                            </a:solidFill>
                                            <a:latin typeface="Cambria Math" panose="02040503050406030204" pitchFamily="18" charset="0"/>
                                          </a:rPr>
                                          <m:t>𝑟</m:t>
                                        </m:r>
                                      </m:sub>
                                    </m:sSub>
                                  </m:e>
                                </m:d>
                              </m:e>
                            </m:mr>
                            <m:mr>
                              <m:e>
                                <m:eqArr>
                                  <m:eqArrPr>
                                    <m:ctrlPr>
                                      <a:rPr lang="en-US" altLang="zh-TW" sz="1400" i="1">
                                        <a:solidFill>
                                          <a:schemeClr val="tx1"/>
                                        </a:solidFill>
                                        <a:latin typeface="Cambria Math" panose="02040503050406030204" pitchFamily="18" charset="0"/>
                                        <a:cs typeface="Times New Roman" panose="02020603050405020304" pitchFamily="18" charset="0"/>
                                      </a:rPr>
                                    </m:ctrlPr>
                                  </m:eqArrPr>
                                  <m:e>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𝑐</m:t>
                                        </m:r>
                                      </m:e>
                                      <m:sub>
                                        <m:r>
                                          <a:rPr lang="en-US" altLang="zh-TW" sz="1400" i="1">
                                            <a:solidFill>
                                              <a:schemeClr val="tx1"/>
                                            </a:solidFill>
                                            <a:latin typeface="Cambria Math" panose="02040503050406030204" pitchFamily="18" charset="0"/>
                                            <a:cs typeface="Times New Roman" panose="02020603050405020304" pitchFamily="18" charset="0"/>
                                          </a:rPr>
                                          <m:t>1</m:t>
                                        </m:r>
                                      </m:sub>
                                    </m:sSub>
                                  </m:e>
                                  <m:e>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𝑐</m:t>
                                        </m:r>
                                      </m:e>
                                      <m:sub>
                                        <m:r>
                                          <a:rPr lang="en-US" altLang="zh-TW" sz="1400" i="1">
                                            <a:solidFill>
                                              <a:schemeClr val="tx1"/>
                                            </a:solidFill>
                                            <a:latin typeface="Cambria Math" panose="02040503050406030204" pitchFamily="18" charset="0"/>
                                            <a:cs typeface="Times New Roman" panose="02020603050405020304" pitchFamily="18" charset="0"/>
                                          </a:rPr>
                                          <m:t>2</m:t>
                                        </m:r>
                                      </m:sub>
                                    </m:sSub>
                                  </m:e>
                                  <m:e>
                                    <m:r>
                                      <a:rPr lang="zh-TW" altLang="en-US" sz="1400" i="1">
                                        <a:solidFill>
                                          <a:schemeClr val="tx1"/>
                                        </a:solidFill>
                                        <a:latin typeface="Cambria Math" panose="02040503050406030204" pitchFamily="18" charset="0"/>
                                      </a:rPr>
                                      <m:t>⋮</m:t>
                                    </m:r>
                                  </m:e>
                                  <m:e>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𝑐</m:t>
                                        </m:r>
                                      </m:e>
                                      <m:sub>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𝑁</m:t>
                                            </m:r>
                                          </m:e>
                                          <m:sub>
                                            <m:r>
                                              <a:rPr lang="en-US" altLang="zh-TW" sz="1400" i="1">
                                                <a:solidFill>
                                                  <a:schemeClr val="tx1"/>
                                                </a:solidFill>
                                                <a:latin typeface="Cambria Math" panose="02040503050406030204" pitchFamily="18" charset="0"/>
                                                <a:cs typeface="Times New Roman" panose="02020603050405020304" pitchFamily="18" charset="0"/>
                                              </a:rPr>
                                              <m:t>𝑠</m:t>
                                            </m:r>
                                          </m:sub>
                                        </m:sSub>
                                        <m:r>
                                          <a:rPr lang="en-US" altLang="zh-TW" sz="14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solidFill>
                                                  <a:schemeClr val="tx1"/>
                                                </a:solidFill>
                                                <a:latin typeface="Cambria Math" panose="02040503050406030204" pitchFamily="18" charset="0"/>
                                                <a:cs typeface="Times New Roman" panose="02020603050405020304" pitchFamily="18" charset="0"/>
                                              </a:rPr>
                                            </m:ctrlPr>
                                          </m:sSubPr>
                                          <m:e>
                                            <m:r>
                                              <a:rPr lang="en-US" altLang="zh-TW" sz="1400" i="1">
                                                <a:solidFill>
                                                  <a:schemeClr val="tx1"/>
                                                </a:solidFill>
                                                <a:latin typeface="Cambria Math" panose="02040503050406030204" pitchFamily="18" charset="0"/>
                                                <a:cs typeface="Times New Roman" panose="02020603050405020304" pitchFamily="18" charset="0"/>
                                              </a:rPr>
                                              <m:t>𝑀</m:t>
                                            </m:r>
                                          </m:e>
                                          <m:sub>
                                            <m:r>
                                              <a:rPr lang="en-US" altLang="zh-TW" sz="1400" i="1">
                                                <a:solidFill>
                                                  <a:schemeClr val="tx1"/>
                                                </a:solidFill>
                                                <a:latin typeface="Cambria Math" panose="02040503050406030204" pitchFamily="18" charset="0"/>
                                                <a:cs typeface="Times New Roman" panose="02020603050405020304" pitchFamily="18" charset="0"/>
                                              </a:rPr>
                                              <m:t>𝑔</m:t>
                                            </m:r>
                                          </m:sub>
                                        </m:sSub>
                                      </m:sub>
                                    </m:sSub>
                                  </m:e>
                                </m:eqArr>
                              </m:e>
                            </m:mr>
                          </m:m>
                        </m:e>
                      </m:d>
                      <m:r>
                        <a:rPr lang="en-US" altLang="zh-TW" sz="1400" i="1">
                          <a:solidFill>
                            <a:schemeClr val="tx1"/>
                          </a:solidFill>
                          <a:latin typeface="Cambria Math" panose="02040503050406030204" pitchFamily="18" charset="0"/>
                          <a:cs typeface="Times New Roman" panose="02020603050405020304" pitchFamily="18" charset="0"/>
                        </a:rPr>
                        <m:t>=</m:t>
                      </m:r>
                      <m:d>
                        <m:dPr>
                          <m:begChr m:val="{"/>
                          <m:endChr m:val="}"/>
                          <m:ctrlPr>
                            <a:rPr lang="en-US" altLang="zh-TW" sz="1400" i="1">
                              <a:solidFill>
                                <a:schemeClr val="tx1"/>
                              </a:solidFill>
                              <a:latin typeface="Cambria Math" panose="02040503050406030204" pitchFamily="18" charset="0"/>
                              <a:cs typeface="Times New Roman" panose="02020603050405020304" pitchFamily="18" charset="0"/>
                            </a:rPr>
                          </m:ctrlPr>
                        </m:dPr>
                        <m:e>
                          <m:m>
                            <m:mPr>
                              <m:mcs>
                                <m:mc>
                                  <m:mcPr>
                                    <m:count m:val="1"/>
                                    <m:mcJc m:val="center"/>
                                  </m:mcPr>
                                </m:mc>
                              </m:mcs>
                              <m:ctrlPr>
                                <a:rPr lang="en-US" altLang="zh-TW" sz="1400" i="1">
                                  <a:solidFill>
                                    <a:schemeClr val="tx1"/>
                                  </a:solidFill>
                                  <a:latin typeface="Cambria Math" panose="02040503050406030204" pitchFamily="18" charset="0"/>
                                  <a:cs typeface="Times New Roman" panose="02020603050405020304" pitchFamily="18" charset="0"/>
                                </a:rPr>
                              </m:ctrlPr>
                            </m:mPr>
                            <m:mr>
                              <m:e>
                                <m:d>
                                  <m:dPr>
                                    <m:begChr m:val="{"/>
                                    <m:endChr m:val="}"/>
                                    <m:ctrlPr>
                                      <a:rPr lang="en-US" altLang="zh-TW" sz="1400" i="1">
                                        <a:solidFill>
                                          <a:schemeClr val="tx1"/>
                                        </a:solidFill>
                                        <a:latin typeface="Cambria Math" panose="02040503050406030204" pitchFamily="18" charset="0"/>
                                        <a:cs typeface="Times New Roman" panose="02020603050405020304" pitchFamily="18" charset="0"/>
                                      </a:rPr>
                                    </m:ctrlPr>
                                  </m:dPr>
                                  <m:e>
                                    <m:r>
                                      <a:rPr lang="en-US" altLang="zh-TW" sz="1400" i="1">
                                        <a:solidFill>
                                          <a:schemeClr val="tx1"/>
                                        </a:solidFill>
                                        <a:latin typeface="Cambria Math" panose="02040503050406030204" pitchFamily="18" charset="0"/>
                                        <a:cs typeface="Times New Roman" panose="02020603050405020304" pitchFamily="18" charset="0"/>
                                      </a:rPr>
                                      <m:t>𝑏</m:t>
                                    </m:r>
                                  </m:e>
                                </m:d>
                              </m:e>
                            </m:mr>
                            <m:mr>
                              <m:e>
                                <m:r>
                                  <a:rPr lang="en-US" altLang="zh-TW" sz="1400" i="1">
                                    <a:solidFill>
                                      <a:schemeClr val="tx1"/>
                                    </a:solidFill>
                                    <a:latin typeface="Cambria Math" panose="02040503050406030204" pitchFamily="18" charset="0"/>
                                    <a:cs typeface="Times New Roman" panose="02020603050405020304" pitchFamily="18" charset="0"/>
                                  </a:rPr>
                                  <m:t>0</m:t>
                                </m:r>
                              </m:e>
                            </m:mr>
                          </m:m>
                        </m:e>
                      </m:d>
                    </m:oMath>
                  </m:oMathPara>
                </a14:m>
                <a:endParaRPr lang="zh-TW" altLang="en-US" sz="14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5" name="矩形 34">
                <a:extLst>
                  <a:ext uri="{FF2B5EF4-FFF2-40B4-BE49-F238E27FC236}">
                    <a16:creationId xmlns:a16="http://schemas.microsoft.com/office/drawing/2014/main" id="{58F081F0-6EE7-4E1C-AF6E-4D03A70DB207}"/>
                  </a:ext>
                </a:extLst>
              </p:cNvPr>
              <p:cNvSpPr>
                <a:spLocks noRot="1" noChangeAspect="1" noMove="1" noResize="1" noEditPoints="1" noAdjustHandles="1" noChangeArrowheads="1" noChangeShapeType="1" noTextEdit="1"/>
              </p:cNvSpPr>
              <p:nvPr/>
            </p:nvSpPr>
            <p:spPr>
              <a:xfrm>
                <a:off x="4868708" y="4697541"/>
                <a:ext cx="2245366" cy="1130821"/>
              </a:xfrm>
              <a:prstGeom prst="rect">
                <a:avLst/>
              </a:prstGeom>
              <a:blipFill>
                <a:blip r:embed="rId11"/>
                <a:stretch>
                  <a:fillRect/>
                </a:stretch>
              </a:blipFill>
              <a:ln w="28575">
                <a:solidFill>
                  <a:schemeClr val="accent3">
                    <a:lumMod val="50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A7863346-24FE-475A-8E0D-2BE444C35E94}"/>
                  </a:ext>
                </a:extLst>
              </p:cNvPr>
              <p:cNvSpPr/>
              <p:nvPr/>
            </p:nvSpPr>
            <p:spPr>
              <a:xfrm>
                <a:off x="4465252" y="3276515"/>
                <a:ext cx="3034164" cy="1049454"/>
              </a:xfrm>
              <a:prstGeom prst="rect">
                <a:avLst/>
              </a:prstGeom>
              <a:solidFill>
                <a:schemeClr val="bg1"/>
              </a:solidFill>
              <a:ln w="28575">
                <a:solidFill>
                  <a:schemeClr val="accent3">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𝐴</m:t>
                          </m:r>
                        </m:e>
                        <m:sub>
                          <m:r>
                            <a:rPr lang="en-US" altLang="zh-TW" sz="1400" i="1">
                              <a:latin typeface="Cambria Math" panose="02040503050406030204" pitchFamily="18" charset="0"/>
                            </a:rPr>
                            <m:t>𝑏</m:t>
                          </m:r>
                        </m:sub>
                      </m:sSub>
                      <m:r>
                        <a:rPr lang="en-US" altLang="zh-TW" sz="1400">
                          <a:latin typeface="Cambria Math" panose="02040503050406030204" pitchFamily="18" charset="0"/>
                        </a:rPr>
                        <m:t>]=</m:t>
                      </m:r>
                      <m:d>
                        <m:dPr>
                          <m:begChr m:val="["/>
                          <m:endChr m:val="]"/>
                          <m:ctrlPr>
                            <a:rPr lang="zh-TW" altLang="zh-TW" sz="1400" i="1">
                              <a:latin typeface="Cambria Math" panose="02040503050406030204" pitchFamily="18" charset="0"/>
                            </a:rPr>
                          </m:ctrlPr>
                        </m:dPr>
                        <m:e>
                          <m:m>
                            <m:mPr>
                              <m:mcs>
                                <m:mc>
                                  <m:mcPr>
                                    <m:count m:val="4"/>
                                    <m:mcJc m:val="center"/>
                                  </m:mcPr>
                                </m:mc>
                              </m:mcs>
                              <m:ctrlPr>
                                <a:rPr lang="zh-TW" altLang="zh-TW" sz="1400" i="1">
                                  <a:latin typeface="Cambria Math" panose="02040503050406030204" pitchFamily="18" charset="0"/>
                                </a:rPr>
                              </m:ctrlPr>
                            </m:mPr>
                            <m:m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𝐴</m:t>
                                    </m:r>
                                  </m:e>
                                  <m:sub>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𝑔</m:t>
                                        </m:r>
                                      </m:sub>
                                    </m:sSub>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𝑔</m:t>
                                        </m:r>
                                      </m:sub>
                                    </m:sSub>
                                  </m:sub>
                                </m:sSub>
                              </m:e>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𝜙</m:t>
                                    </m:r>
                                  </m:e>
                                  <m:sub>
                                    <m:r>
                                      <a:rPr lang="en-US" altLang="zh-TW" sz="1400" i="1">
                                        <a:latin typeface="Cambria Math" panose="02040503050406030204" pitchFamily="18" charset="0"/>
                                      </a:rPr>
                                      <m:t>1</m:t>
                                    </m:r>
                                  </m:sub>
                                </m:sSub>
                              </m:e>
                              <m:e>
                                <m:r>
                                  <a:rPr lang="en-US" altLang="zh-TW" sz="1400" i="1">
                                    <a:latin typeface="Cambria Math" panose="02040503050406030204" pitchFamily="18" charset="0"/>
                                  </a:rPr>
                                  <m:t>⋯</m:t>
                                </m:r>
                              </m:e>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𝜙</m:t>
                                    </m:r>
                                  </m:e>
                                  <m:sub>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𝑆</m:t>
                                        </m:r>
                                      </m:sub>
                                    </m:sSub>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𝑀</m:t>
                                        </m:r>
                                      </m:e>
                                      <m:sub>
                                        <m:r>
                                          <a:rPr lang="en-US" altLang="zh-TW" sz="1400" i="1">
                                            <a:latin typeface="Cambria Math" panose="02040503050406030204" pitchFamily="18" charset="0"/>
                                          </a:rPr>
                                          <m:t>𝑔</m:t>
                                        </m:r>
                                      </m:sub>
                                    </m:sSub>
                                  </m:sub>
                                </m:sSub>
                              </m:e>
                            </m:mr>
                            <m:mr>
                              <m:e>
                                <m:sSubSup>
                                  <m:sSubSupPr>
                                    <m:ctrlPr>
                                      <a:rPr lang="zh-TW" altLang="zh-TW" sz="1400" i="1">
                                        <a:latin typeface="Cambria Math" panose="02040503050406030204" pitchFamily="18" charset="0"/>
                                      </a:rPr>
                                    </m:ctrlPr>
                                  </m:sSubSupPr>
                                  <m:e>
                                    <m:r>
                                      <a:rPr lang="en-US" altLang="zh-TW" sz="1400" i="1">
                                        <a:latin typeface="Cambria Math" panose="02040503050406030204" pitchFamily="18" charset="0"/>
                                      </a:rPr>
                                      <m:t>𝜓</m:t>
                                    </m:r>
                                  </m:e>
                                  <m:sub>
                                    <m:r>
                                      <a:rPr lang="en-US" altLang="zh-TW" sz="1400" i="1">
                                        <a:latin typeface="Cambria Math" panose="02040503050406030204" pitchFamily="18" charset="0"/>
                                      </a:rPr>
                                      <m:t>1</m:t>
                                    </m:r>
                                  </m:sub>
                                  <m:sup>
                                    <m:r>
                                      <a:rPr lang="en-US" altLang="zh-TW" sz="1400" i="1">
                                        <a:latin typeface="Cambria Math" panose="02040503050406030204" pitchFamily="18" charset="0"/>
                                      </a:rPr>
                                      <m:t>𝑇</m:t>
                                    </m:r>
                                  </m:sup>
                                </m:sSubSup>
                              </m:e>
                              <m:e>
                                <m:r>
                                  <a:rPr lang="en-US" altLang="zh-TW" sz="1400" i="1">
                                    <a:latin typeface="Cambria Math" panose="02040503050406030204" pitchFamily="18" charset="0"/>
                                  </a:rPr>
                                  <m:t>0</m:t>
                                </m:r>
                              </m:e>
                              <m:e>
                                <m:r>
                                  <a:rPr lang="en-US" altLang="zh-TW" sz="1400" i="1">
                                    <a:latin typeface="Cambria Math" panose="02040503050406030204" pitchFamily="18" charset="0"/>
                                  </a:rPr>
                                  <m:t>…</m:t>
                                </m:r>
                              </m:e>
                              <m:e>
                                <m:r>
                                  <a:rPr lang="en-US" altLang="zh-TW" sz="1400" i="1">
                                    <a:latin typeface="Cambria Math" panose="02040503050406030204" pitchFamily="18" charset="0"/>
                                  </a:rPr>
                                  <m:t>0</m:t>
                                </m:r>
                              </m:e>
                            </m:mr>
                            <m:mr>
                              <m:e>
                                <m:r>
                                  <a:rPr lang="en-US" altLang="zh-TW" sz="1400" i="1">
                                    <a:latin typeface="Cambria Math" panose="02040503050406030204" pitchFamily="18" charset="0"/>
                                  </a:rPr>
                                  <m:t>⋮</m:t>
                                </m:r>
                              </m:e>
                              <m:e>
                                <m:r>
                                  <a:rPr lang="en-US" altLang="zh-TW" sz="1400" i="1">
                                    <a:latin typeface="Cambria Math" panose="02040503050406030204" pitchFamily="18" charset="0"/>
                                  </a:rPr>
                                  <m:t>⋮</m:t>
                                </m:r>
                              </m:e>
                              <m:e>
                                <m:r>
                                  <a:rPr lang="en-US" altLang="zh-TW" sz="1400" i="1">
                                    <a:latin typeface="Cambria Math" panose="02040503050406030204" pitchFamily="18" charset="0"/>
                                  </a:rPr>
                                  <m:t>⋱</m:t>
                                </m:r>
                              </m:e>
                              <m:e>
                                <m:r>
                                  <a:rPr lang="en-US" altLang="zh-TW" sz="1400" i="1">
                                    <a:latin typeface="Cambria Math" panose="02040503050406030204" pitchFamily="18" charset="0"/>
                                  </a:rPr>
                                  <m:t>⋮</m:t>
                                </m:r>
                              </m:e>
                            </m:mr>
                            <m:mr>
                              <m:e>
                                <m:sSubSup>
                                  <m:sSubSupPr>
                                    <m:ctrlPr>
                                      <a:rPr lang="zh-TW" altLang="zh-TW" sz="1400" i="1">
                                        <a:latin typeface="Cambria Math" panose="02040503050406030204" pitchFamily="18" charset="0"/>
                                      </a:rPr>
                                    </m:ctrlPr>
                                  </m:sSubSupPr>
                                  <m:e>
                                    <m:r>
                                      <a:rPr lang="en-US" altLang="zh-TW" sz="1400" i="1">
                                        <a:latin typeface="Cambria Math" panose="02040503050406030204" pitchFamily="18" charset="0"/>
                                      </a:rPr>
                                      <m:t>𝜓</m:t>
                                    </m:r>
                                  </m:e>
                                  <m:sub>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𝑆</m:t>
                                        </m:r>
                                      </m:sub>
                                    </m:sSub>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𝑀</m:t>
                                        </m:r>
                                      </m:e>
                                      <m:sub>
                                        <m:r>
                                          <a:rPr lang="en-US" altLang="zh-TW" sz="1400" i="1">
                                            <a:latin typeface="Cambria Math" panose="02040503050406030204" pitchFamily="18" charset="0"/>
                                          </a:rPr>
                                          <m:t>𝑔</m:t>
                                        </m:r>
                                      </m:sub>
                                    </m:sSub>
                                  </m:sub>
                                  <m:sup>
                                    <m:r>
                                      <a:rPr lang="en-US" altLang="zh-TW" sz="1400" i="1">
                                        <a:latin typeface="Cambria Math" panose="02040503050406030204" pitchFamily="18" charset="0"/>
                                      </a:rPr>
                                      <m:t>𝑇</m:t>
                                    </m:r>
                                  </m:sup>
                                </m:sSubSup>
                              </m:e>
                              <m:e>
                                <m:r>
                                  <a:rPr lang="en-US" altLang="zh-TW" sz="1400" i="1">
                                    <a:latin typeface="Cambria Math" panose="02040503050406030204" pitchFamily="18" charset="0"/>
                                  </a:rPr>
                                  <m:t>0</m:t>
                                </m:r>
                              </m:e>
                              <m:e>
                                <m:r>
                                  <a:rPr lang="en-US" altLang="zh-TW" sz="1400" i="1">
                                    <a:latin typeface="Cambria Math" panose="02040503050406030204" pitchFamily="18" charset="0"/>
                                  </a:rPr>
                                  <m:t>…</m:t>
                                </m:r>
                              </m:e>
                              <m:e>
                                <m:r>
                                  <a:rPr lang="en-US" altLang="zh-TW" sz="1400" i="1">
                                    <a:latin typeface="Cambria Math" panose="02040503050406030204" pitchFamily="18" charset="0"/>
                                  </a:rPr>
                                  <m:t>0</m:t>
                                </m:r>
                              </m:e>
                            </m:mr>
                          </m:m>
                        </m:e>
                      </m:d>
                      <m:r>
                        <a:rPr lang="en-US" altLang="zh-TW" sz="1400" i="1">
                          <a:latin typeface="Cambria Math" panose="02040503050406030204" pitchFamily="18" charset="0"/>
                        </a:rPr>
                        <m:t> </m:t>
                      </m:r>
                    </m:oMath>
                  </m:oMathPara>
                </a14:m>
                <a:endParaRPr lang="zh-TW" altLang="en-US" sz="1400" dirty="0"/>
              </a:p>
            </p:txBody>
          </p:sp>
        </mc:Choice>
        <mc:Fallback xmlns="">
          <p:sp>
            <p:nvSpPr>
              <p:cNvPr id="36" name="矩形 35">
                <a:extLst>
                  <a:ext uri="{FF2B5EF4-FFF2-40B4-BE49-F238E27FC236}">
                    <a16:creationId xmlns:a16="http://schemas.microsoft.com/office/drawing/2014/main" id="{A7863346-24FE-475A-8E0D-2BE444C35E94}"/>
                  </a:ext>
                </a:extLst>
              </p:cNvPr>
              <p:cNvSpPr>
                <a:spLocks noRot="1" noChangeAspect="1" noMove="1" noResize="1" noEditPoints="1" noAdjustHandles="1" noChangeArrowheads="1" noChangeShapeType="1" noTextEdit="1"/>
              </p:cNvSpPr>
              <p:nvPr/>
            </p:nvSpPr>
            <p:spPr>
              <a:xfrm>
                <a:off x="4465252" y="3276515"/>
                <a:ext cx="3034164" cy="1049454"/>
              </a:xfrm>
              <a:prstGeom prst="rect">
                <a:avLst/>
              </a:prstGeom>
              <a:blipFill>
                <a:blip r:embed="rId12"/>
                <a:stretch>
                  <a:fillRect/>
                </a:stretch>
              </a:blipFill>
              <a:ln w="28575">
                <a:solidFill>
                  <a:schemeClr val="accent3">
                    <a:lumMod val="50000"/>
                  </a:schemeClr>
                </a:solidFill>
              </a:ln>
            </p:spPr>
            <p:txBody>
              <a:bodyPr/>
              <a:lstStyle/>
              <a:p>
                <a:r>
                  <a:rPr lang="zh-TW" altLang="en-US">
                    <a:noFill/>
                  </a:rPr>
                  <a:t> </a:t>
                </a:r>
              </a:p>
            </p:txBody>
          </p:sp>
        </mc:Fallback>
      </mc:AlternateContent>
      <p:sp>
        <p:nvSpPr>
          <p:cNvPr id="37" name="箭號: 向下 26">
            <a:extLst>
              <a:ext uri="{FF2B5EF4-FFF2-40B4-BE49-F238E27FC236}">
                <a16:creationId xmlns:a16="http://schemas.microsoft.com/office/drawing/2014/main" id="{9D047954-770C-4E80-AAD5-4F50BEF8BDE6}"/>
              </a:ext>
            </a:extLst>
          </p:cNvPr>
          <p:cNvSpPr/>
          <p:nvPr/>
        </p:nvSpPr>
        <p:spPr>
          <a:xfrm>
            <a:off x="8264420" y="3125032"/>
            <a:ext cx="198104" cy="749750"/>
          </a:xfrm>
          <a:prstGeom prst="downArrow">
            <a:avLst/>
          </a:prstGeom>
          <a:solidFill>
            <a:schemeClr val="accent3">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15830B60-08B3-46E4-B429-67AF09D5AF77}"/>
                  </a:ext>
                </a:extLst>
              </p:cNvPr>
              <p:cNvSpPr/>
              <p:nvPr/>
            </p:nvSpPr>
            <p:spPr>
              <a:xfrm>
                <a:off x="313325" y="1844676"/>
                <a:ext cx="3420476" cy="400110"/>
              </a:xfrm>
              <a:prstGeom prst="rect">
                <a:avLst/>
              </a:prstGeom>
              <a:solidFill>
                <a:schemeClr val="bg1"/>
              </a:solidFill>
              <a:ln w="28575">
                <a:solidFill>
                  <a:schemeClr val="accent3">
                    <a:lumMod val="50000"/>
                  </a:schemeClr>
                </a:solidFill>
              </a:ln>
            </p:spPr>
            <p:txBody>
              <a:bodyPr wrap="square">
                <a:spAutoFit/>
              </a:bodyPr>
              <a:lstStyle/>
              <a:p>
                <a:pPr algn="ctr"/>
                <a:r>
                  <a:rPr lang="en-US" altLang="zh-TW" sz="2000" dirty="0">
                    <a:latin typeface="Times New Roman" panose="02020603050405020304" pitchFamily="18" charset="0"/>
                    <a:cs typeface="Times New Roman" panose="02020603050405020304" pitchFamily="18" charset="0"/>
                  </a:rPr>
                  <a:t>for an degenerate boundary </a:t>
                </a:r>
                <a14:m>
                  <m:oMath xmlns:m="http://schemas.openxmlformats.org/officeDocument/2006/math">
                    <m:sSub>
                      <m:sSubPr>
                        <m:ctrlPr>
                          <a:rPr lang="en-US" altLang="zh-TW" sz="2000" i="1" dirty="0">
                            <a:latin typeface="Cambria Math" panose="02040503050406030204" pitchFamily="18" charset="0"/>
                          </a:rPr>
                        </m:ctrlPr>
                      </m:sSubPr>
                      <m:e>
                        <m:r>
                          <a:rPr lang="en-US" altLang="zh-TW" sz="2000" i="1" dirty="0">
                            <a:latin typeface="Cambria Math" panose="02040503050406030204" pitchFamily="18" charset="0"/>
                          </a:rPr>
                          <m:t>𝐵</m:t>
                        </m:r>
                      </m:e>
                      <m:sub>
                        <m:r>
                          <a:rPr lang="en-US" altLang="zh-TW" sz="2000" i="1" dirty="0">
                            <a:latin typeface="Cambria Math" panose="02040503050406030204" pitchFamily="18" charset="0"/>
                          </a:rPr>
                          <m:t>1</m:t>
                        </m:r>
                      </m:sub>
                    </m:sSub>
                  </m:oMath>
                </a14:m>
                <a:endParaRPr lang="zh-TW" altLang="en-US" sz="2000" dirty="0">
                  <a:latin typeface="Times New Roman" panose="02020603050405020304" pitchFamily="18" charset="0"/>
                  <a:cs typeface="Times New Roman" panose="02020603050405020304" pitchFamily="18" charset="0"/>
                </a:endParaRPr>
              </a:p>
            </p:txBody>
          </p:sp>
        </mc:Choice>
        <mc:Fallback xmlns="">
          <p:sp>
            <p:nvSpPr>
              <p:cNvPr id="38" name="矩形 37">
                <a:extLst>
                  <a:ext uri="{FF2B5EF4-FFF2-40B4-BE49-F238E27FC236}">
                    <a16:creationId xmlns:a16="http://schemas.microsoft.com/office/drawing/2014/main" id="{15830B60-08B3-46E4-B429-67AF09D5AF77}"/>
                  </a:ext>
                </a:extLst>
              </p:cNvPr>
              <p:cNvSpPr>
                <a:spLocks noRot="1" noChangeAspect="1" noMove="1" noResize="1" noEditPoints="1" noAdjustHandles="1" noChangeArrowheads="1" noChangeShapeType="1" noTextEdit="1"/>
              </p:cNvSpPr>
              <p:nvPr/>
            </p:nvSpPr>
            <p:spPr>
              <a:xfrm>
                <a:off x="313325" y="1844676"/>
                <a:ext cx="3420476" cy="400110"/>
              </a:xfrm>
              <a:prstGeom prst="rect">
                <a:avLst/>
              </a:prstGeom>
              <a:blipFill>
                <a:blip r:embed="rId13"/>
                <a:stretch>
                  <a:fillRect t="-5714" b="-21429"/>
                </a:stretch>
              </a:blipFill>
              <a:ln w="28575">
                <a:solidFill>
                  <a:schemeClr val="accent3">
                    <a:lumMod val="50000"/>
                  </a:schemeClr>
                </a:solidFill>
              </a:ln>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117C6349-AF9E-4D66-BA75-6ED35528EB49}"/>
              </a:ext>
            </a:extLst>
          </p:cNvPr>
          <p:cNvSpPr/>
          <p:nvPr/>
        </p:nvSpPr>
        <p:spPr>
          <a:xfrm>
            <a:off x="4390562" y="1249268"/>
            <a:ext cx="3198311" cy="400110"/>
          </a:xfrm>
          <a:prstGeom prst="rect">
            <a:avLst/>
          </a:prstGeom>
          <a:solidFill>
            <a:schemeClr val="bg1"/>
          </a:solidFill>
          <a:ln w="28575">
            <a:solidFill>
              <a:schemeClr val="accent3">
                <a:lumMod val="50000"/>
              </a:schemeClr>
            </a:solidFill>
          </a:ln>
        </p:spPr>
        <p:txBody>
          <a:bodyPr wrap="none">
            <a:spAutoFit/>
          </a:bodyPr>
          <a:lstStyle/>
          <a:p>
            <a:r>
              <a:rPr lang="en-US" altLang="zh-TW" sz="2000" dirty="0">
                <a:latin typeface="Times New Roman" panose="02020603050405020304" pitchFamily="18" charset="0"/>
                <a:cs typeface="Times New Roman" panose="02020603050405020304" pitchFamily="18" charset="0"/>
              </a:rPr>
              <a:t>singular value decomposition</a:t>
            </a:r>
            <a:endParaRPr lang="zh-TW"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54FD203B-2E81-4F8B-9108-107697DC0772}"/>
                  </a:ext>
                </a:extLst>
              </p:cNvPr>
              <p:cNvSpPr/>
              <p:nvPr/>
            </p:nvSpPr>
            <p:spPr>
              <a:xfrm>
                <a:off x="4747402" y="2615718"/>
                <a:ext cx="2522165" cy="413190"/>
              </a:xfrm>
              <a:prstGeom prst="rect">
                <a:avLst/>
              </a:prstGeom>
              <a:solidFill>
                <a:schemeClr val="bg1"/>
              </a:solidFill>
              <a:ln w="28575">
                <a:solidFill>
                  <a:schemeClr val="accent3">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a:latin typeface="Cambria Math" panose="02040503050406030204" pitchFamily="18" charset="0"/>
                              <a:ea typeface="Cambria Math" panose="02040503050406030204" pitchFamily="18" charset="0"/>
                            </a:rPr>
                          </m:ctrlPr>
                        </m:sSubPr>
                        <m:e>
                          <m:r>
                            <m:rPr>
                              <m:sty m:val="p"/>
                            </m:rPr>
                            <a:rPr lang="el-GR" altLang="zh-TW" sz="1400" dirty="0">
                              <a:latin typeface="Cambria Math" panose="02040503050406030204" pitchFamily="18" charset="0"/>
                              <a:ea typeface="Cambria Math" panose="02040503050406030204" pitchFamily="18" charset="0"/>
                            </a:rPr>
                            <m:t>Φ</m:t>
                          </m:r>
                        </m:e>
                        <m:sub>
                          <m:r>
                            <m:rPr>
                              <m:sty m:val="p"/>
                            </m:rPr>
                            <a:rPr lang="en-US" altLang="zh-TW" sz="1400" dirty="0">
                              <a:latin typeface="Cambria Math" panose="02040503050406030204" pitchFamily="18" charset="0"/>
                              <a:ea typeface="Cambria Math" panose="02040503050406030204" pitchFamily="18" charset="0"/>
                            </a:rPr>
                            <m:t>A</m:t>
                          </m:r>
                        </m:sub>
                      </m:sSub>
                      <m:r>
                        <a:rPr lang="en-US" altLang="zh-TW" sz="1400" i="1" dirty="0">
                          <a:latin typeface="Cambria Math" panose="02040503050406030204" pitchFamily="18" charset="0"/>
                          <a:ea typeface="Cambria Math" panose="02040503050406030204" pitchFamily="18" charset="0"/>
                        </a:rPr>
                        <m:t>=</m:t>
                      </m:r>
                      <m:d>
                        <m:dPr>
                          <m:begChr m:val="["/>
                          <m:endChr m:val="]"/>
                          <m:ctrlPr>
                            <a:rPr lang="en-US" altLang="zh-TW" sz="1400" i="1" dirty="0">
                              <a:latin typeface="Cambria Math" panose="02040503050406030204" pitchFamily="18" charset="0"/>
                              <a:ea typeface="Cambria Math" panose="02040503050406030204" pitchFamily="18" charset="0"/>
                            </a:rPr>
                          </m:ctrlPr>
                        </m:dPr>
                        <m:e>
                          <m:d>
                            <m:dPr>
                              <m:begChr m:val="{"/>
                              <m:endChr m:val="}"/>
                              <m:ctrlPr>
                                <a:rPr lang="en-US" altLang="zh-TW" sz="1400" i="1" dirty="0">
                                  <a:latin typeface="Cambria Math" panose="02040503050406030204" pitchFamily="18" charset="0"/>
                                  <a:ea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𝜙</m:t>
                                  </m:r>
                                </m:e>
                                <m:sub>
                                  <m:r>
                                    <a:rPr lang="en-US" altLang="zh-TW" sz="1400" i="1">
                                      <a:latin typeface="Cambria Math" panose="02040503050406030204" pitchFamily="18" charset="0"/>
                                    </a:rPr>
                                    <m:t>1</m:t>
                                  </m:r>
                                </m:sub>
                              </m:sSub>
                            </m:e>
                          </m:d>
                          <m:d>
                            <m:dPr>
                              <m:begChr m:val="{"/>
                              <m:endChr m:val="}"/>
                              <m:ctrlPr>
                                <a:rPr lang="en-US" altLang="zh-TW" sz="1400" i="1" dirty="0">
                                  <a:latin typeface="Cambria Math" panose="02040503050406030204" pitchFamily="18" charset="0"/>
                                  <a:ea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𝜙</m:t>
                                  </m:r>
                                </m:e>
                                <m:sub>
                                  <m:r>
                                    <a:rPr lang="en-US" altLang="zh-TW" sz="1400" i="1">
                                      <a:latin typeface="Cambria Math" panose="02040503050406030204" pitchFamily="18" charset="0"/>
                                    </a:rPr>
                                    <m:t>2</m:t>
                                  </m:r>
                                </m:sub>
                              </m:sSub>
                            </m:e>
                          </m:d>
                          <m:r>
                            <a:rPr lang="en-US" altLang="zh-TW" sz="1400" i="1">
                              <a:latin typeface="Cambria Math" panose="02040503050406030204" pitchFamily="18" charset="0"/>
                            </a:rPr>
                            <m:t>⋯</m:t>
                          </m:r>
                          <m:d>
                            <m:dPr>
                              <m:begChr m:val="{"/>
                              <m:endChr m:val="}"/>
                              <m:ctrlPr>
                                <a:rPr lang="en-US" altLang="zh-TW" sz="1400" i="1">
                                  <a:latin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𝜙</m:t>
                                  </m:r>
                                </m:e>
                                <m:sub>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𝑆</m:t>
                                      </m:r>
                                    </m:sub>
                                  </m:sSub>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𝑀</m:t>
                                      </m:r>
                                    </m:e>
                                    <m:sub>
                                      <m:r>
                                        <a:rPr lang="en-US" altLang="zh-TW" sz="1400" i="1">
                                          <a:latin typeface="Cambria Math" panose="02040503050406030204" pitchFamily="18" charset="0"/>
                                        </a:rPr>
                                        <m:t>𝑔</m:t>
                                      </m:r>
                                    </m:sub>
                                  </m:sSub>
                                </m:sub>
                              </m:sSub>
                            </m:e>
                          </m:d>
                        </m:e>
                      </m:d>
                      <m:r>
                        <a:rPr lang="zh-TW" altLang="en-US" sz="1400">
                          <a:latin typeface="Cambria Math" panose="02040503050406030204" pitchFamily="18" charset="0"/>
                          <a:ea typeface="Cambria Math" panose="02040503050406030204" pitchFamily="18" charset="0"/>
                        </a:rPr>
                        <m:t> </m:t>
                      </m:r>
                    </m:oMath>
                  </m:oMathPara>
                </a14:m>
                <a:endParaRPr lang="zh-TW" altLang="en-US" sz="1400" dirty="0"/>
              </a:p>
            </p:txBody>
          </p:sp>
        </mc:Choice>
        <mc:Fallback xmlns="">
          <p:sp>
            <p:nvSpPr>
              <p:cNvPr id="40" name="矩形 39">
                <a:extLst>
                  <a:ext uri="{FF2B5EF4-FFF2-40B4-BE49-F238E27FC236}">
                    <a16:creationId xmlns:a16="http://schemas.microsoft.com/office/drawing/2014/main" id="{54FD203B-2E81-4F8B-9108-107697DC0772}"/>
                  </a:ext>
                </a:extLst>
              </p:cNvPr>
              <p:cNvSpPr>
                <a:spLocks noRot="1" noChangeAspect="1" noMove="1" noResize="1" noEditPoints="1" noAdjustHandles="1" noChangeArrowheads="1" noChangeShapeType="1" noTextEdit="1"/>
              </p:cNvSpPr>
              <p:nvPr/>
            </p:nvSpPr>
            <p:spPr>
              <a:xfrm>
                <a:off x="4747402" y="2615718"/>
                <a:ext cx="2522165" cy="413190"/>
              </a:xfrm>
              <a:prstGeom prst="rect">
                <a:avLst/>
              </a:prstGeom>
              <a:blipFill>
                <a:blip r:embed="rId14"/>
                <a:stretch>
                  <a:fillRect/>
                </a:stretch>
              </a:blipFill>
              <a:ln w="28575">
                <a:solidFill>
                  <a:schemeClr val="accent3">
                    <a:lumMod val="50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B38362B9-7525-4235-B221-76D8A93204D1}"/>
                  </a:ext>
                </a:extLst>
              </p:cNvPr>
              <p:cNvSpPr/>
              <p:nvPr/>
            </p:nvSpPr>
            <p:spPr>
              <a:xfrm>
                <a:off x="4743662" y="2179531"/>
                <a:ext cx="2477345" cy="413190"/>
              </a:xfrm>
              <a:prstGeom prst="rect">
                <a:avLst/>
              </a:prstGeom>
              <a:solidFill>
                <a:schemeClr val="bg1"/>
              </a:solidFill>
              <a:ln w="28575">
                <a:solidFill>
                  <a:schemeClr val="accent3">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altLang="zh-TW" sz="1400" i="1" dirty="0">
                              <a:latin typeface="Cambria Math" panose="02040503050406030204" pitchFamily="18" charset="0"/>
                              <a:ea typeface="Cambria Math" panose="02040503050406030204" pitchFamily="18" charset="0"/>
                            </a:rPr>
                          </m:ctrlPr>
                        </m:sSubPr>
                        <m:e>
                          <m:r>
                            <m:rPr>
                              <m:sty m:val="p"/>
                            </m:rPr>
                            <a:rPr lang="el-GR" altLang="zh-TW" sz="1400" dirty="0">
                              <a:latin typeface="Cambria Math" panose="02040503050406030204" pitchFamily="18" charset="0"/>
                              <a:ea typeface="Cambria Math" panose="02040503050406030204" pitchFamily="18" charset="0"/>
                            </a:rPr>
                            <m:t>Ψ</m:t>
                          </m:r>
                        </m:e>
                        <m:sub>
                          <m:r>
                            <m:rPr>
                              <m:sty m:val="p"/>
                            </m:rPr>
                            <a:rPr lang="en-US" altLang="zh-TW" sz="1400" dirty="0">
                              <a:latin typeface="Cambria Math" panose="02040503050406030204" pitchFamily="18" charset="0"/>
                              <a:ea typeface="Cambria Math" panose="02040503050406030204" pitchFamily="18" charset="0"/>
                            </a:rPr>
                            <m:t>A</m:t>
                          </m:r>
                        </m:sub>
                      </m:sSub>
                      <m:r>
                        <a:rPr lang="en-US" altLang="zh-TW" sz="1400" i="1" dirty="0">
                          <a:latin typeface="Cambria Math" panose="02040503050406030204" pitchFamily="18" charset="0"/>
                          <a:ea typeface="Cambria Math" panose="02040503050406030204" pitchFamily="18" charset="0"/>
                        </a:rPr>
                        <m:t>=</m:t>
                      </m:r>
                      <m:d>
                        <m:dPr>
                          <m:begChr m:val="["/>
                          <m:endChr m:val="]"/>
                          <m:ctrlPr>
                            <a:rPr lang="en-US" altLang="zh-TW" sz="1400" i="1" dirty="0">
                              <a:latin typeface="Cambria Math" panose="02040503050406030204" pitchFamily="18" charset="0"/>
                              <a:ea typeface="Cambria Math" panose="02040503050406030204" pitchFamily="18" charset="0"/>
                            </a:rPr>
                          </m:ctrlPr>
                        </m:dPr>
                        <m:e>
                          <m:d>
                            <m:dPr>
                              <m:begChr m:val="{"/>
                              <m:endChr m:val="}"/>
                              <m:ctrlPr>
                                <a:rPr lang="en-US" altLang="zh-TW" sz="1400" i="1" dirty="0">
                                  <a:latin typeface="Cambria Math" panose="02040503050406030204" pitchFamily="18" charset="0"/>
                                  <a:ea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𝜓</m:t>
                                  </m:r>
                                </m:e>
                                <m:sub>
                                  <m:r>
                                    <a:rPr lang="en-US" altLang="zh-TW" sz="1400" i="1">
                                      <a:latin typeface="Cambria Math" panose="02040503050406030204" pitchFamily="18" charset="0"/>
                                    </a:rPr>
                                    <m:t>1</m:t>
                                  </m:r>
                                </m:sub>
                              </m:sSub>
                            </m:e>
                          </m:d>
                          <m:d>
                            <m:dPr>
                              <m:begChr m:val="{"/>
                              <m:endChr m:val="}"/>
                              <m:ctrlPr>
                                <a:rPr lang="en-US" altLang="zh-TW" sz="1400" i="1" dirty="0">
                                  <a:latin typeface="Cambria Math" panose="02040503050406030204" pitchFamily="18" charset="0"/>
                                  <a:ea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𝜓</m:t>
                                  </m:r>
                                </m:e>
                                <m:sub>
                                  <m:r>
                                    <a:rPr lang="en-US" altLang="zh-TW" sz="1400" i="1">
                                      <a:latin typeface="Cambria Math" panose="02040503050406030204" pitchFamily="18" charset="0"/>
                                    </a:rPr>
                                    <m:t>2</m:t>
                                  </m:r>
                                </m:sub>
                              </m:sSub>
                            </m:e>
                          </m:d>
                          <m:r>
                            <a:rPr lang="en-US" altLang="zh-TW" sz="1400" i="1">
                              <a:latin typeface="Cambria Math" panose="02040503050406030204" pitchFamily="18" charset="0"/>
                            </a:rPr>
                            <m:t>⋯</m:t>
                          </m:r>
                          <m:d>
                            <m:dPr>
                              <m:begChr m:val="{"/>
                              <m:endChr m:val="}"/>
                              <m:ctrlPr>
                                <a:rPr lang="en-US" altLang="zh-TW" sz="1400" i="1">
                                  <a:latin typeface="Cambria Math" panose="02040503050406030204" pitchFamily="18" charset="0"/>
                                </a:rPr>
                              </m:ctrlPr>
                            </m:dPr>
                            <m:e>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𝜓</m:t>
                                  </m:r>
                                </m:e>
                                <m:sub>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𝑁</m:t>
                                      </m:r>
                                    </m:e>
                                    <m:sub>
                                      <m:r>
                                        <a:rPr lang="en-US" altLang="zh-TW" sz="1400" i="1">
                                          <a:latin typeface="Cambria Math" panose="02040503050406030204" pitchFamily="18" charset="0"/>
                                        </a:rPr>
                                        <m:t>𝑆</m:t>
                                      </m:r>
                                    </m:sub>
                                  </m:sSub>
                                  <m:r>
                                    <a:rPr lang="en-US" altLang="zh-TW" sz="1400" i="1">
                                      <a:latin typeface="Cambria Math" panose="02040503050406030204" pitchFamily="18" charset="0"/>
                                    </a:rPr>
                                    <m:t>×</m:t>
                                  </m:r>
                                  <m:sSub>
                                    <m:sSubPr>
                                      <m:ctrlPr>
                                        <a:rPr lang="zh-TW" altLang="zh-TW" sz="1400" i="1">
                                          <a:latin typeface="Cambria Math" panose="02040503050406030204" pitchFamily="18" charset="0"/>
                                        </a:rPr>
                                      </m:ctrlPr>
                                    </m:sSubPr>
                                    <m:e>
                                      <m:r>
                                        <a:rPr lang="en-US" altLang="zh-TW" sz="1400" i="1">
                                          <a:latin typeface="Cambria Math" panose="02040503050406030204" pitchFamily="18" charset="0"/>
                                        </a:rPr>
                                        <m:t>𝑀</m:t>
                                      </m:r>
                                    </m:e>
                                    <m:sub>
                                      <m:r>
                                        <a:rPr lang="en-US" altLang="zh-TW" sz="1400" i="1">
                                          <a:latin typeface="Cambria Math" panose="02040503050406030204" pitchFamily="18" charset="0"/>
                                        </a:rPr>
                                        <m:t>𝑔</m:t>
                                      </m:r>
                                    </m:sub>
                                  </m:sSub>
                                </m:sub>
                              </m:sSub>
                            </m:e>
                          </m:d>
                        </m:e>
                      </m:d>
                    </m:oMath>
                  </m:oMathPara>
                </a14:m>
                <a:endParaRPr lang="zh-TW" altLang="en-US" sz="1400" dirty="0"/>
              </a:p>
            </p:txBody>
          </p:sp>
        </mc:Choice>
        <mc:Fallback xmlns="">
          <p:sp>
            <p:nvSpPr>
              <p:cNvPr id="41" name="矩形 40">
                <a:extLst>
                  <a:ext uri="{FF2B5EF4-FFF2-40B4-BE49-F238E27FC236}">
                    <a16:creationId xmlns:a16="http://schemas.microsoft.com/office/drawing/2014/main" id="{B38362B9-7525-4235-B221-76D8A93204D1}"/>
                  </a:ext>
                </a:extLst>
              </p:cNvPr>
              <p:cNvSpPr>
                <a:spLocks noRot="1" noChangeAspect="1" noMove="1" noResize="1" noEditPoints="1" noAdjustHandles="1" noChangeArrowheads="1" noChangeShapeType="1" noTextEdit="1"/>
              </p:cNvSpPr>
              <p:nvPr/>
            </p:nvSpPr>
            <p:spPr>
              <a:xfrm>
                <a:off x="4743662" y="2179531"/>
                <a:ext cx="2477345" cy="413190"/>
              </a:xfrm>
              <a:prstGeom prst="rect">
                <a:avLst/>
              </a:prstGeom>
              <a:blipFill>
                <a:blip r:embed="rId15"/>
                <a:stretch>
                  <a:fillRect/>
                </a:stretch>
              </a:blipFill>
              <a:ln w="28575">
                <a:solidFill>
                  <a:schemeClr val="accent3">
                    <a:lumMod val="50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1FBFE20B-A7D2-4535-BB40-147F43847DFD}"/>
                  </a:ext>
                </a:extLst>
              </p:cNvPr>
              <p:cNvSpPr/>
              <p:nvPr/>
            </p:nvSpPr>
            <p:spPr>
              <a:xfrm>
                <a:off x="313324" y="1228719"/>
                <a:ext cx="2188166" cy="605024"/>
              </a:xfrm>
              <a:prstGeom prst="rect">
                <a:avLst/>
              </a:prstGeom>
              <a:solidFill>
                <a:schemeClr val="bg1"/>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𝐴</m:t>
                          </m:r>
                        </m:e>
                      </m:d>
                      <m:r>
                        <a:rPr lang="en-US" altLang="zh-TW" sz="2400" b="0" i="1" smtClean="0">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sSub>
                            <m:sSubPr>
                              <m:ctrlPr>
                                <a:rPr lang="zh-TW" altLang="en-US" sz="2400" i="1">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𝑥</m:t>
                              </m:r>
                            </m:e>
                            <m:sub>
                              <m:r>
                                <a:rPr lang="en-US" altLang="zh-TW" sz="2400" b="0" i="1" smtClean="0">
                                  <a:solidFill>
                                    <a:schemeClr val="tx1"/>
                                  </a:solidFill>
                                  <a:latin typeface="Cambria Math" panose="02040503050406030204" pitchFamily="18" charset="0"/>
                                </a:rPr>
                                <m:t>𝑏</m:t>
                              </m:r>
                            </m:sub>
                          </m:sSub>
                        </m:e>
                      </m:d>
                      <m:r>
                        <a:rPr lang="en-US" altLang="zh-TW" sz="2400" b="0" i="1" smtClean="0">
                          <a:solidFill>
                            <a:schemeClr val="tx1"/>
                          </a:solidFill>
                          <a:latin typeface="Cambria Math" panose="02040503050406030204" pitchFamily="18" charset="0"/>
                        </a:rPr>
                        <m:t>=</m:t>
                      </m:r>
                      <m:d>
                        <m:dPr>
                          <m:begChr m:val="{"/>
                          <m:endChr m:val="}"/>
                          <m:ctrlPr>
                            <a:rPr lang="en-US" altLang="zh-TW" sz="2400" i="1">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𝑏</m:t>
                          </m:r>
                        </m:e>
                      </m:d>
                    </m:oMath>
                  </m:oMathPara>
                </a14:m>
                <a:endParaRPr lang="zh-TW" altLang="en-US" sz="2400" i="1" dirty="0">
                  <a:solidFill>
                    <a:schemeClr val="tx1"/>
                  </a:solidFill>
                </a:endParaRPr>
              </a:p>
            </p:txBody>
          </p:sp>
        </mc:Choice>
        <mc:Fallback xmlns="">
          <p:sp>
            <p:nvSpPr>
              <p:cNvPr id="42" name="矩形 41">
                <a:extLst>
                  <a:ext uri="{FF2B5EF4-FFF2-40B4-BE49-F238E27FC236}">
                    <a16:creationId xmlns:a16="http://schemas.microsoft.com/office/drawing/2014/main" id="{1FBFE20B-A7D2-4535-BB40-147F43847DFD}"/>
                  </a:ext>
                </a:extLst>
              </p:cNvPr>
              <p:cNvSpPr>
                <a:spLocks noRot="1" noChangeAspect="1" noMove="1" noResize="1" noEditPoints="1" noAdjustHandles="1" noChangeArrowheads="1" noChangeShapeType="1" noTextEdit="1"/>
              </p:cNvSpPr>
              <p:nvPr/>
            </p:nvSpPr>
            <p:spPr>
              <a:xfrm>
                <a:off x="313324" y="1228719"/>
                <a:ext cx="2188166" cy="605024"/>
              </a:xfrm>
              <a:prstGeom prst="rect">
                <a:avLst/>
              </a:prstGeom>
              <a:blipFill>
                <a:blip r:embed="rId16"/>
                <a:stretch>
                  <a:fillRect/>
                </a:stretch>
              </a:blipFill>
              <a:ln w="28575">
                <a:solidFill>
                  <a:schemeClr val="accent3">
                    <a:lumMod val="50000"/>
                  </a:scheme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07526EEA-DEFC-44F6-AC5C-F8D84DFEC628}"/>
                  </a:ext>
                </a:extLst>
              </p:cNvPr>
              <p:cNvSpPr/>
              <p:nvPr/>
            </p:nvSpPr>
            <p:spPr>
              <a:xfrm>
                <a:off x="293552" y="2952090"/>
                <a:ext cx="2195986" cy="651910"/>
              </a:xfrm>
              <a:prstGeom prst="rect">
                <a:avLst/>
              </a:prstGeom>
              <a:solidFill>
                <a:schemeClr val="bg1"/>
              </a:solidFill>
              <a:ln w="28575">
                <a:solidFill>
                  <a:schemeClr val="accent3">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400" i="1">
                          <a:latin typeface="Cambria Math" panose="02040503050406030204" pitchFamily="18" charset="0"/>
                          <a:ea typeface="Cambria Math" panose="02040503050406030204" pitchFamily="18" charset="0"/>
                        </a:rPr>
                        <m:t> </m:t>
                      </m:r>
                      <m:d>
                        <m:dPr>
                          <m:begChr m:val="{"/>
                          <m:endChr m:val=""/>
                          <m:ctrlPr>
                            <a:rPr lang="en-US" altLang="zh-TW" sz="1400" i="1">
                              <a:latin typeface="Cambria Math" panose="02040503050406030204" pitchFamily="18" charset="0"/>
                            </a:rPr>
                          </m:ctrlPr>
                        </m:dPr>
                        <m:e>
                          <m:eqArr>
                            <m:eqArrPr>
                              <m:ctrlPr>
                                <a:rPr lang="en-US" altLang="zh-TW" sz="1400" i="1">
                                  <a:latin typeface="Cambria Math" panose="02040503050406030204" pitchFamily="18" charset="0"/>
                                </a:rPr>
                              </m:ctrlPr>
                            </m:eqArrPr>
                            <m:e>
                              <m:r>
                                <a:rPr lang="en-US" altLang="zh-TW" sz="1400" i="1">
                                  <a:latin typeface="Cambria Math" panose="02040503050406030204" pitchFamily="18" charset="0"/>
                                  <a:cs typeface="Times New Roman" panose="02020603050405020304" pitchFamily="18" charset="0"/>
                                </a:rPr>
                                <m:t>𝐴</m:t>
                              </m:r>
                              <m:r>
                                <a:rPr lang="en-US" altLang="zh-TW" sz="1400" i="1">
                                  <a:latin typeface="Cambria Math" panose="02040503050406030204" pitchFamily="18" charset="0"/>
                                  <a:cs typeface="Times New Roman" panose="02020603050405020304" pitchFamily="18" charset="0"/>
                                </a:rPr>
                                <m:t> </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𝑥</m:t>
                                  </m:r>
                                </m:e>
                                <m:sub>
                                  <m:r>
                                    <a:rPr lang="en-US" altLang="zh-TW" sz="1400" i="1">
                                      <a:latin typeface="Cambria Math" panose="02040503050406030204" pitchFamily="18" charset="0"/>
                                    </a:rPr>
                                    <m:t>𝑟</m:t>
                                  </m:r>
                                </m:sub>
                              </m:sSub>
                              <m:r>
                                <a:rPr lang="en-US" altLang="zh-TW" sz="1400" i="1">
                                  <a:latin typeface="Cambria Math" panose="02040503050406030204" pitchFamily="18" charset="0"/>
                                </a:rPr>
                                <m:t>+</m:t>
                              </m:r>
                              <m:r>
                                <a:rPr lang="en-US" altLang="zh-TW" sz="1400" i="1">
                                  <a:latin typeface="Cambria Math" panose="02040503050406030204" pitchFamily="18" charset="0"/>
                                </a:rPr>
                                <m:t>𝑐</m:t>
                              </m:r>
                              <m:r>
                                <a:rPr lang="en-US" altLang="zh-TW" sz="1400" i="1">
                                  <a:latin typeface="Cambria Math" panose="02040503050406030204" pitchFamily="18" charset="0"/>
                                </a:rPr>
                                <m:t> </m:t>
                              </m:r>
                              <m:sSub>
                                <m:sSubPr>
                                  <m:ctrlPr>
                                    <a:rPr lang="en-US" altLang="zh-TW" sz="1400" i="1">
                                      <a:latin typeface="Cambria Math" panose="02040503050406030204" pitchFamily="18" charset="0"/>
                                      <a:ea typeface="Cambria Math" panose="02040503050406030204" pitchFamily="18" charset="0"/>
                                    </a:rPr>
                                  </m:ctrlPr>
                                </m:sSubPr>
                                <m:e>
                                  <m:r>
                                    <a:rPr lang="zh-TW" altLang="en-US"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panose="02040503050406030204" pitchFamily="18" charset="0"/>
                                    </a:rPr>
                                    <m:t>1~(</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𝑁</m:t>
                                      </m:r>
                                    </m:e>
                                    <m:sub>
                                      <m:r>
                                        <a:rPr lang="en-US" altLang="zh-TW" sz="1400" i="1">
                                          <a:latin typeface="Cambria Math" panose="02040503050406030204" pitchFamily="18" charset="0"/>
                                          <a:cs typeface="Times New Roman" panose="02020603050405020304" pitchFamily="18" charset="0"/>
                                        </a:rPr>
                                        <m:t>𝑠</m:t>
                                      </m:r>
                                    </m:sub>
                                  </m:sSub>
                                  <m:r>
                                    <a:rPr lang="en-US" altLang="zh-TW" sz="14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𝑀</m:t>
                                      </m:r>
                                    </m:e>
                                    <m:sub>
                                      <m:r>
                                        <a:rPr lang="en-US" altLang="zh-TW" sz="1400" i="1">
                                          <a:latin typeface="Cambria Math" panose="02040503050406030204" pitchFamily="18" charset="0"/>
                                          <a:cs typeface="Times New Roman" panose="02020603050405020304" pitchFamily="18" charset="0"/>
                                        </a:rPr>
                                        <m:t>𝑔</m:t>
                                      </m:r>
                                    </m:sub>
                                  </m:sSub>
                                  <m:r>
                                    <a:rPr lang="en-US" altLang="zh-TW" sz="1400" i="1">
                                      <a:latin typeface="Cambria Math" panose="02040503050406030204" pitchFamily="18" charset="0"/>
                                      <a:ea typeface="Cambria Math" panose="02040503050406030204" pitchFamily="18" charset="0"/>
                                    </a:rPr>
                                    <m:t>)</m:t>
                                  </m:r>
                                </m:sub>
                              </m:sSub>
                              <m:r>
                                <a:rPr lang="en-US" altLang="zh-TW" sz="1400" i="1">
                                  <a:latin typeface="Cambria Math" panose="02040503050406030204" pitchFamily="18" charset="0"/>
                                  <a:ea typeface="Cambria Math" panose="02040503050406030204" pitchFamily="18" charset="0"/>
                                </a:rPr>
                                <m:t>=</m:t>
                              </m:r>
                              <m:r>
                                <a:rPr lang="en-US" altLang="zh-TW" sz="1400" i="1">
                                  <a:latin typeface="Cambria Math" panose="02040503050406030204" pitchFamily="18" charset="0"/>
                                  <a:ea typeface="Cambria Math" panose="02040503050406030204" pitchFamily="18" charset="0"/>
                                </a:rPr>
                                <m:t>𝑏</m:t>
                              </m:r>
                            </m:e>
                            <m:e>
                              <m:sSub>
                                <m:sSubPr>
                                  <m:ctrlPr>
                                    <a:rPr lang="en-US" altLang="zh-TW" sz="1400" i="1">
                                      <a:latin typeface="Cambria Math" panose="02040503050406030204" pitchFamily="18" charset="0"/>
                                    </a:rPr>
                                  </m:ctrlPr>
                                </m:sSubPr>
                                <m:e>
                                  <m:r>
                                    <a:rPr lang="zh-TW" altLang="en-US" sz="1400" i="1">
                                      <a:latin typeface="Cambria Math" panose="02040503050406030204" pitchFamily="18" charset="0"/>
                                    </a:rPr>
                                    <m:t>𝜓</m:t>
                                  </m:r>
                                </m:e>
                                <m:sub>
                                  <m:r>
                                    <a:rPr lang="en-US" altLang="zh-TW" sz="1400" i="1">
                                      <a:latin typeface="Cambria Math" panose="02040503050406030204" pitchFamily="18" charset="0"/>
                                      <a:ea typeface="Cambria Math" panose="02040503050406030204" pitchFamily="18" charset="0"/>
                                    </a:rPr>
                                    <m:t>1~(</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𝑁</m:t>
                                      </m:r>
                                    </m:e>
                                    <m:sub>
                                      <m:r>
                                        <a:rPr lang="en-US" altLang="zh-TW" sz="1400" i="1">
                                          <a:latin typeface="Cambria Math" panose="02040503050406030204" pitchFamily="18" charset="0"/>
                                          <a:cs typeface="Times New Roman" panose="02020603050405020304" pitchFamily="18" charset="0"/>
                                        </a:rPr>
                                        <m:t>𝑠</m:t>
                                      </m:r>
                                    </m:sub>
                                  </m:sSub>
                                  <m:r>
                                    <a:rPr lang="en-US" altLang="zh-TW" sz="14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𝑀</m:t>
                                      </m:r>
                                    </m:e>
                                    <m:sub>
                                      <m:r>
                                        <a:rPr lang="en-US" altLang="zh-TW" sz="1400" i="1">
                                          <a:latin typeface="Cambria Math" panose="02040503050406030204" pitchFamily="18" charset="0"/>
                                          <a:cs typeface="Times New Roman" panose="02020603050405020304" pitchFamily="18" charset="0"/>
                                        </a:rPr>
                                        <m:t>𝑔</m:t>
                                      </m:r>
                                    </m:sub>
                                  </m:sSub>
                                  <m:r>
                                    <a:rPr lang="en-US" altLang="zh-TW" sz="1400" i="1">
                                      <a:latin typeface="Cambria Math" panose="02040503050406030204" pitchFamily="18" charset="0"/>
                                      <a:ea typeface="Cambria Math" panose="02040503050406030204" pitchFamily="18" charset="0"/>
                                    </a:rPr>
                                    <m:t>)</m:t>
                                  </m:r>
                                </m:sub>
                              </m:sSub>
                              <m:r>
                                <a:rPr lang="en-US" altLang="zh-TW" sz="1400" i="1">
                                  <a:latin typeface="Cambria Math" panose="02040503050406030204" pitchFamily="18" charset="0"/>
                                  <a:ea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𝑥</m:t>
                                  </m:r>
                                </m:e>
                                <m:sub>
                                  <m:r>
                                    <a:rPr lang="en-US" altLang="zh-TW" sz="1400" i="1">
                                      <a:latin typeface="Cambria Math" panose="02040503050406030204" pitchFamily="18" charset="0"/>
                                    </a:rPr>
                                    <m:t>𝑟</m:t>
                                  </m:r>
                                </m:sub>
                              </m:sSub>
                              <m:r>
                                <a:rPr lang="en-US" altLang="zh-TW" sz="1400" i="1">
                                  <a:latin typeface="Cambria Math" panose="02040503050406030204" pitchFamily="18" charset="0"/>
                                </a:rPr>
                                <m:t>=0    </m:t>
                              </m:r>
                            </m:e>
                          </m:eqArr>
                        </m:e>
                      </m:d>
                    </m:oMath>
                  </m:oMathPara>
                </a14:m>
                <a:endParaRPr lang="zh-TW" altLang="en-US" sz="1400" dirty="0"/>
              </a:p>
            </p:txBody>
          </p:sp>
        </mc:Choice>
        <mc:Fallback xmlns="">
          <p:sp>
            <p:nvSpPr>
              <p:cNvPr id="43" name="矩形 42">
                <a:extLst>
                  <a:ext uri="{FF2B5EF4-FFF2-40B4-BE49-F238E27FC236}">
                    <a16:creationId xmlns:a16="http://schemas.microsoft.com/office/drawing/2014/main" id="{07526EEA-DEFC-44F6-AC5C-F8D84DFEC628}"/>
                  </a:ext>
                </a:extLst>
              </p:cNvPr>
              <p:cNvSpPr>
                <a:spLocks noRot="1" noChangeAspect="1" noMove="1" noResize="1" noEditPoints="1" noAdjustHandles="1" noChangeArrowheads="1" noChangeShapeType="1" noTextEdit="1"/>
              </p:cNvSpPr>
              <p:nvPr/>
            </p:nvSpPr>
            <p:spPr>
              <a:xfrm>
                <a:off x="293552" y="2952090"/>
                <a:ext cx="2195986" cy="651910"/>
              </a:xfrm>
              <a:prstGeom prst="rect">
                <a:avLst/>
              </a:prstGeom>
              <a:blipFill>
                <a:blip r:embed="rId17"/>
                <a:stretch>
                  <a:fillRect/>
                </a:stretch>
              </a:blipFill>
              <a:ln w="28575">
                <a:solidFill>
                  <a:schemeClr val="accent3">
                    <a:lumMod val="50000"/>
                  </a:schemeClr>
                </a:solidFill>
              </a:ln>
            </p:spPr>
            <p:txBody>
              <a:bodyPr/>
              <a:lstStyle/>
              <a:p>
                <a:r>
                  <a:rPr lang="zh-TW" altLang="en-US">
                    <a:noFill/>
                  </a:rPr>
                  <a:t> </a:t>
                </a:r>
              </a:p>
            </p:txBody>
          </p:sp>
        </mc:Fallback>
      </mc:AlternateContent>
      <p:sp>
        <p:nvSpPr>
          <p:cNvPr id="44" name="矩形 43">
            <a:extLst>
              <a:ext uri="{FF2B5EF4-FFF2-40B4-BE49-F238E27FC236}">
                <a16:creationId xmlns:a16="http://schemas.microsoft.com/office/drawing/2014/main" id="{5F1AD19E-8542-4DFA-8ED1-CF50D986925B}"/>
              </a:ext>
            </a:extLst>
          </p:cNvPr>
          <p:cNvSpPr/>
          <p:nvPr/>
        </p:nvSpPr>
        <p:spPr>
          <a:xfrm>
            <a:off x="1577075" y="5786735"/>
            <a:ext cx="2444900" cy="461665"/>
          </a:xfrm>
          <a:prstGeom prst="rect">
            <a:avLst/>
          </a:prstGeom>
          <a:solidFill>
            <a:schemeClr val="bg1"/>
          </a:solidFill>
          <a:ln w="28575">
            <a:solidFill>
              <a:schemeClr val="accent3">
                <a:lumMod val="50000"/>
              </a:schemeClr>
            </a:solidFill>
          </a:ln>
        </p:spPr>
        <p:txBody>
          <a:bodyPr wrap="none">
            <a:spAutoFit/>
          </a:bodyPr>
          <a:lstStyle/>
          <a:p>
            <a:r>
              <a:rPr lang="en-US" altLang="zh-TW" sz="2400" dirty="0">
                <a:latin typeface="Times New Roman" panose="02020603050405020304" pitchFamily="18" charset="0"/>
                <a:cs typeface="Times New Roman" panose="02020603050405020304" pitchFamily="18" charset="0"/>
              </a:rPr>
              <a:t>algebraic equation</a:t>
            </a:r>
            <a:endParaRPr lang="zh-TW" alt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3F6B335E-DC87-4607-B041-3FD5CBCE6530}"/>
                  </a:ext>
                </a:extLst>
              </p:cNvPr>
              <p:cNvSpPr/>
              <p:nvPr/>
            </p:nvSpPr>
            <p:spPr>
              <a:xfrm>
                <a:off x="228600" y="5112302"/>
                <a:ext cx="3775585" cy="651076"/>
              </a:xfrm>
              <a:prstGeom prst="rect">
                <a:avLst/>
              </a:prstGeom>
              <a:solidFill>
                <a:schemeClr val="bg1"/>
              </a:solidFill>
              <a:ln w="28575">
                <a:solidFill>
                  <a:schemeClr val="accent3">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a:latin typeface="Cambria Math" panose="02040503050406030204" pitchFamily="18" charset="0"/>
                              <a:ea typeface="標楷體" panose="03000509000000000000" pitchFamily="65" charset="-120"/>
                            </a:rPr>
                          </m:ctrlPr>
                        </m:dPr>
                        <m:e>
                          <m:m>
                            <m:mPr>
                              <m:mcs>
                                <m:mc>
                                  <m:mcPr>
                                    <m:count m:val="2"/>
                                    <m:mcJc m:val="center"/>
                                  </m:mcPr>
                                </m:mc>
                              </m:mcs>
                              <m:ctrlPr>
                                <a:rPr lang="en-US" altLang="zh-TW" sz="1400" i="1">
                                  <a:latin typeface="Cambria Math" panose="02040503050406030204" pitchFamily="18" charset="0"/>
                                  <a:ea typeface="標楷體" panose="03000509000000000000" pitchFamily="65" charset="-120"/>
                                </a:rPr>
                              </m:ctrlPr>
                            </m:mPr>
                            <m:mr>
                              <m:e>
                                <m:sSub>
                                  <m:sSubPr>
                                    <m:ctrlPr>
                                      <a:rPr lang="en-US" altLang="zh-TW" sz="1400" i="1">
                                        <a:latin typeface="Cambria Math" panose="02040503050406030204" pitchFamily="18" charset="0"/>
                                        <a:ea typeface="標楷體" panose="03000509000000000000" pitchFamily="65" charset="-120"/>
                                      </a:rPr>
                                    </m:ctrlPr>
                                  </m:sSubPr>
                                  <m:e>
                                    <m:r>
                                      <m:rPr>
                                        <m:sty m:val="p"/>
                                      </m:rPr>
                                      <a:rPr lang="en-US" altLang="zh-TW" sz="1400">
                                        <a:latin typeface="Cambria Math" panose="02040503050406030204" pitchFamily="18" charset="0"/>
                                        <a:ea typeface="標楷體" panose="03000509000000000000" pitchFamily="65" charset="-120"/>
                                      </a:rPr>
                                      <m:t>A</m:t>
                                    </m:r>
                                  </m:e>
                                  <m:sub>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𝑁</m:t>
                                        </m:r>
                                      </m:e>
                                      <m:sub>
                                        <m:r>
                                          <a:rPr lang="en-US" altLang="zh-TW" sz="1400" i="1">
                                            <a:latin typeface="Cambria Math" panose="02040503050406030204" pitchFamily="18" charset="0"/>
                                            <a:ea typeface="Cambria Math" panose="02040503050406030204" pitchFamily="18" charset="0"/>
                                          </a:rPr>
                                          <m:t>𝑔</m:t>
                                        </m:r>
                                      </m:sub>
                                    </m:sSub>
                                    <m:r>
                                      <a:rPr lang="en-US" altLang="zh-TW" sz="1400" i="1" dirty="0">
                                        <a:latin typeface="Cambria Math" panose="02040503050406030204" pitchFamily="18" charset="0"/>
                                        <a:ea typeface="Cambria Math" panose="02040503050406030204" pitchFamily="18" charset="0"/>
                                      </a:rPr>
                                      <m:t>×</m:t>
                                    </m:r>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𝑁</m:t>
                                        </m:r>
                                      </m:e>
                                      <m:sub>
                                        <m:r>
                                          <a:rPr lang="en-US" altLang="zh-TW" sz="1400" i="1">
                                            <a:latin typeface="Cambria Math" panose="02040503050406030204" pitchFamily="18" charset="0"/>
                                            <a:ea typeface="Cambria Math" panose="02040503050406030204" pitchFamily="18" charset="0"/>
                                          </a:rPr>
                                          <m:t>𝑔</m:t>
                                        </m:r>
                                      </m:sub>
                                    </m:sSub>
                                  </m:sub>
                                </m:sSub>
                              </m:e>
                              <m:e>
                                <m:sSub>
                                  <m:sSubPr>
                                    <m:ctrlPr>
                                      <a:rPr lang="en-US" altLang="zh-TW" sz="1400" i="1">
                                        <a:latin typeface="Cambria Math" panose="02040503050406030204" pitchFamily="18" charset="0"/>
                                        <a:ea typeface="Cambria Math" panose="02040503050406030204" pitchFamily="18" charset="0"/>
                                      </a:rPr>
                                    </m:ctrlPr>
                                  </m:sSubPr>
                                  <m:e>
                                    <m:r>
                                      <a:rPr lang="zh-TW" altLang="en-US"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panose="02040503050406030204" pitchFamily="18" charset="0"/>
                                      </a:rPr>
                                      <m:t>1~(</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𝑁</m:t>
                                        </m:r>
                                      </m:e>
                                      <m:sub>
                                        <m:r>
                                          <a:rPr lang="en-US" altLang="zh-TW" sz="1400" i="1">
                                            <a:latin typeface="Cambria Math" panose="02040503050406030204" pitchFamily="18" charset="0"/>
                                            <a:cs typeface="Times New Roman" panose="02020603050405020304" pitchFamily="18" charset="0"/>
                                          </a:rPr>
                                          <m:t>𝑠</m:t>
                                        </m:r>
                                      </m:sub>
                                    </m:sSub>
                                    <m:r>
                                      <a:rPr lang="en-US" altLang="zh-TW" sz="14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𝑀</m:t>
                                        </m:r>
                                      </m:e>
                                      <m:sub>
                                        <m:r>
                                          <a:rPr lang="en-US" altLang="zh-TW" sz="1400" i="1">
                                            <a:latin typeface="Cambria Math" panose="02040503050406030204" pitchFamily="18" charset="0"/>
                                            <a:cs typeface="Times New Roman" panose="02020603050405020304" pitchFamily="18" charset="0"/>
                                          </a:rPr>
                                          <m:t>𝑔</m:t>
                                        </m:r>
                                      </m:sub>
                                    </m:sSub>
                                    <m:r>
                                      <a:rPr lang="en-US" altLang="zh-TW" sz="1400" i="1">
                                        <a:latin typeface="Cambria Math" panose="02040503050406030204" pitchFamily="18" charset="0"/>
                                        <a:ea typeface="Cambria Math" panose="02040503050406030204" pitchFamily="18" charset="0"/>
                                      </a:rPr>
                                      <m:t>)</m:t>
                                    </m:r>
                                  </m:sub>
                                </m:sSub>
                              </m:e>
                            </m:mr>
                            <m:mr>
                              <m:e>
                                <m:sSubSup>
                                  <m:sSubSupPr>
                                    <m:ctrlPr>
                                      <a:rPr lang="zh-TW" altLang="zh-TW" sz="1400" i="1">
                                        <a:latin typeface="Cambria Math" panose="02040503050406030204" pitchFamily="18" charset="0"/>
                                      </a:rPr>
                                    </m:ctrlPr>
                                  </m:sSubSupPr>
                                  <m:e>
                                    <m:r>
                                      <a:rPr lang="en-US" altLang="zh-TW" sz="1400" i="1">
                                        <a:latin typeface="Cambria Math" panose="02040503050406030204" pitchFamily="18" charset="0"/>
                                      </a:rPr>
                                      <m:t>𝜓</m:t>
                                    </m:r>
                                  </m:e>
                                  <m:sub>
                                    <m:r>
                                      <a:rPr lang="en-US" altLang="zh-TW" sz="1400" i="1">
                                        <a:latin typeface="Cambria Math" panose="02040503050406030204" pitchFamily="18" charset="0"/>
                                        <a:ea typeface="Cambria Math" panose="02040503050406030204" pitchFamily="18" charset="0"/>
                                      </a:rPr>
                                      <m:t>1~(</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𝑁</m:t>
                                        </m:r>
                                      </m:e>
                                      <m:sub>
                                        <m:r>
                                          <a:rPr lang="en-US" altLang="zh-TW" sz="1400" i="1">
                                            <a:latin typeface="Cambria Math" panose="02040503050406030204" pitchFamily="18" charset="0"/>
                                            <a:cs typeface="Times New Roman" panose="02020603050405020304" pitchFamily="18" charset="0"/>
                                          </a:rPr>
                                          <m:t>𝑠</m:t>
                                        </m:r>
                                      </m:sub>
                                    </m:sSub>
                                    <m:r>
                                      <a:rPr lang="en-US" altLang="zh-TW" sz="14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𝑀</m:t>
                                        </m:r>
                                      </m:e>
                                      <m:sub>
                                        <m:r>
                                          <a:rPr lang="en-US" altLang="zh-TW" sz="1400" i="1">
                                            <a:latin typeface="Cambria Math" panose="02040503050406030204" pitchFamily="18" charset="0"/>
                                            <a:cs typeface="Times New Roman" panose="02020603050405020304" pitchFamily="18" charset="0"/>
                                          </a:rPr>
                                          <m:t>𝑔</m:t>
                                        </m:r>
                                      </m:sub>
                                    </m:sSub>
                                    <m:r>
                                      <a:rPr lang="en-US" altLang="zh-TW" sz="1400" i="1">
                                        <a:latin typeface="Cambria Math" panose="02040503050406030204" pitchFamily="18" charset="0"/>
                                        <a:ea typeface="Cambria Math" panose="02040503050406030204" pitchFamily="18" charset="0"/>
                                      </a:rPr>
                                      <m:t>)</m:t>
                                    </m:r>
                                  </m:sub>
                                  <m:sup>
                                    <m:r>
                                      <a:rPr lang="en-US" altLang="zh-TW" sz="1400" i="1">
                                        <a:latin typeface="Cambria Math" panose="02040503050406030204" pitchFamily="18" charset="0"/>
                                      </a:rPr>
                                      <m:t>𝑇</m:t>
                                    </m:r>
                                  </m:sup>
                                </m:sSubSup>
                              </m:e>
                              <m:e>
                                <m:r>
                                  <a:rPr lang="en-US" altLang="zh-TW" sz="1400" i="1">
                                    <a:latin typeface="Cambria Math" panose="02040503050406030204" pitchFamily="18" charset="0"/>
                                    <a:ea typeface="標楷體" panose="03000509000000000000" pitchFamily="65" charset="-120"/>
                                  </a:rPr>
                                  <m:t>0</m:t>
                                </m:r>
                              </m:e>
                            </m:mr>
                          </m:m>
                        </m:e>
                      </m:d>
                      <m:r>
                        <a:rPr lang="en-US" altLang="zh-TW" sz="1400" i="1">
                          <a:latin typeface="Cambria Math" panose="02040503050406030204" pitchFamily="18" charset="0"/>
                          <a:ea typeface="Cambria Math" panose="02040503050406030204" pitchFamily="18" charset="0"/>
                        </a:rPr>
                        <m:t> </m:t>
                      </m:r>
                      <m:d>
                        <m:dPr>
                          <m:begChr m:val="["/>
                          <m:endChr m:val="]"/>
                          <m:ctrlPr>
                            <a:rPr lang="el-GR" altLang="zh-TW" sz="1400" i="1">
                              <a:latin typeface="Cambria Math" panose="02040503050406030204" pitchFamily="18" charset="0"/>
                              <a:ea typeface="Cambria Math" panose="02040503050406030204" pitchFamily="18" charset="0"/>
                            </a:rPr>
                          </m:ctrlPr>
                        </m:dPr>
                        <m:e>
                          <m:m>
                            <m:mPr>
                              <m:mcs>
                                <m:mc>
                                  <m:mcPr>
                                    <m:count m:val="1"/>
                                    <m:mcJc m:val="center"/>
                                  </m:mcPr>
                                </m:mc>
                              </m:mcs>
                              <m:ctrlPr>
                                <a:rPr lang="el-GR" altLang="zh-TW" sz="1400" i="1">
                                  <a:latin typeface="Cambria Math" panose="02040503050406030204" pitchFamily="18" charset="0"/>
                                  <a:ea typeface="Cambria Math" panose="02040503050406030204" pitchFamily="18" charset="0"/>
                                </a:rPr>
                              </m:ctrlPr>
                            </m:mPr>
                            <m:mr>
                              <m:e>
                                <m:sSub>
                                  <m:sSubPr>
                                    <m:ctrlPr>
                                      <a:rPr lang="el-GR" altLang="zh-TW" sz="1400" i="1">
                                        <a:latin typeface="Cambria Math" panose="02040503050406030204" pitchFamily="18" charset="0"/>
                                        <a:ea typeface="Cambria Math" panose="02040503050406030204" pitchFamily="18" charset="0"/>
                                      </a:rPr>
                                    </m:ctrlPr>
                                  </m:sSubPr>
                                  <m:e>
                                    <m:sSub>
                                      <m:sSubPr>
                                        <m:ctrlPr>
                                          <a:rPr lang="el-GR"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𝑥</m:t>
                                        </m:r>
                                      </m:e>
                                      <m:sub>
                                        <m:r>
                                          <a:rPr lang="en-US" altLang="zh-TW" sz="1400" i="1">
                                            <a:latin typeface="Cambria Math" panose="02040503050406030204" pitchFamily="18" charset="0"/>
                                            <a:ea typeface="Cambria Math" panose="02040503050406030204" pitchFamily="18" charset="0"/>
                                          </a:rPr>
                                          <m:t>𝑟</m:t>
                                        </m:r>
                                      </m:sub>
                                    </m:sSub>
                                  </m:e>
                                  <m:sub>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𝑁</m:t>
                                        </m:r>
                                      </m:e>
                                      <m:sub>
                                        <m:r>
                                          <a:rPr lang="en-US" altLang="zh-TW" sz="1400" i="1">
                                            <a:latin typeface="Cambria Math" panose="02040503050406030204" pitchFamily="18" charset="0"/>
                                            <a:ea typeface="Cambria Math" panose="02040503050406030204" pitchFamily="18" charset="0"/>
                                          </a:rPr>
                                          <m:t>𝑔</m:t>
                                        </m:r>
                                      </m:sub>
                                    </m:sSub>
                                    <m:r>
                                      <a:rPr lang="en-US" altLang="zh-TW" sz="1400" i="1" dirty="0">
                                        <a:latin typeface="Cambria Math" panose="02040503050406030204" pitchFamily="18" charset="0"/>
                                        <a:ea typeface="Cambria Math" panose="02040503050406030204" pitchFamily="18" charset="0"/>
                                      </a:rPr>
                                      <m:t>×</m:t>
                                    </m:r>
                                    <m:r>
                                      <a:rPr lang="en-US" altLang="zh-TW" sz="1400" dirty="0">
                                        <a:latin typeface="Cambria Math" panose="02040503050406030204" pitchFamily="18" charset="0"/>
                                        <a:ea typeface="Cambria Math" panose="02040503050406030204" pitchFamily="18" charset="0"/>
                                      </a:rPr>
                                      <m:t>1</m:t>
                                    </m:r>
                                  </m:sub>
                                </m:sSub>
                              </m:e>
                            </m:mr>
                            <m:mr>
                              <m:e>
                                <m:sSub>
                                  <m:sSubPr>
                                    <m:ctrlPr>
                                      <a:rPr lang="el-GR"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𝑐</m:t>
                                    </m:r>
                                  </m:e>
                                  <m:sub>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rPr>
                                          <m:t>𝑀</m:t>
                                        </m:r>
                                      </m:e>
                                      <m:sub>
                                        <m:r>
                                          <a:rPr lang="en-US" altLang="zh-TW" sz="1400" i="1">
                                            <a:latin typeface="Cambria Math" panose="02040503050406030204" pitchFamily="18" charset="0"/>
                                          </a:rPr>
                                          <m:t>𝑔</m:t>
                                        </m:r>
                                      </m:sub>
                                      <m:sup/>
                                    </m:sSubSup>
                                    <m:r>
                                      <a:rPr lang="en-US" altLang="zh-TW" sz="1400" i="1">
                                        <a:latin typeface="Cambria Math" panose="02040503050406030204" pitchFamily="18" charset="0"/>
                                        <a:ea typeface="Cambria Math" panose="02040503050406030204" pitchFamily="18" charset="0"/>
                                      </a:rPr>
                                      <m:t>×1</m:t>
                                    </m:r>
                                  </m:sub>
                                </m:sSub>
                              </m:e>
                            </m:mr>
                          </m:m>
                        </m:e>
                      </m:d>
                      <m:r>
                        <a:rPr lang="en-US" altLang="zh-TW" sz="1400" i="1">
                          <a:latin typeface="Cambria Math" panose="02040503050406030204" pitchFamily="18" charset="0"/>
                          <a:ea typeface="Cambria Math" panose="02040503050406030204" pitchFamily="18" charset="0"/>
                        </a:rPr>
                        <m:t>=</m:t>
                      </m:r>
                      <m:d>
                        <m:dPr>
                          <m:begChr m:val="["/>
                          <m:endChr m:val="]"/>
                          <m:ctrlPr>
                            <a:rPr lang="el-GR" altLang="zh-TW" sz="1400" i="1">
                              <a:latin typeface="Cambria Math" panose="02040503050406030204" pitchFamily="18" charset="0"/>
                              <a:ea typeface="Cambria Math" panose="02040503050406030204" pitchFamily="18" charset="0"/>
                            </a:rPr>
                          </m:ctrlPr>
                        </m:dPr>
                        <m:e>
                          <m:m>
                            <m:mPr>
                              <m:mcs>
                                <m:mc>
                                  <m:mcPr>
                                    <m:count m:val="1"/>
                                    <m:mcJc m:val="center"/>
                                  </m:mcPr>
                                </m:mc>
                              </m:mcs>
                              <m:ctrlPr>
                                <a:rPr lang="el-GR" altLang="zh-TW" sz="1400" i="1">
                                  <a:latin typeface="Cambria Math" panose="02040503050406030204" pitchFamily="18" charset="0"/>
                                  <a:ea typeface="Cambria Math" panose="02040503050406030204" pitchFamily="18" charset="0"/>
                                </a:rPr>
                              </m:ctrlPr>
                            </m:mPr>
                            <m:mr>
                              <m:e>
                                <m:sSub>
                                  <m:sSubPr>
                                    <m:ctrlPr>
                                      <a:rPr lang="el-GR" altLang="zh-TW" sz="1400" i="1">
                                        <a:latin typeface="Cambria Math" panose="02040503050406030204" pitchFamily="18" charset="0"/>
                                        <a:ea typeface="Cambria Math" panose="02040503050406030204" pitchFamily="18" charset="0"/>
                                      </a:rPr>
                                    </m:ctrlPr>
                                  </m:sSubPr>
                                  <m:e>
                                    <m:r>
                                      <m:rPr>
                                        <m:brk m:alnAt="7"/>
                                      </m:rPr>
                                      <a:rPr lang="en-US" altLang="zh-TW" sz="1400" i="1">
                                        <a:latin typeface="Cambria Math" panose="02040503050406030204" pitchFamily="18" charset="0"/>
                                        <a:ea typeface="Cambria Math" panose="02040503050406030204" pitchFamily="18" charset="0"/>
                                      </a:rPr>
                                      <m:t>𝑏</m:t>
                                    </m:r>
                                  </m:e>
                                  <m:sub>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𝑁</m:t>
                                        </m:r>
                                      </m:e>
                                      <m:sub>
                                        <m:r>
                                          <a:rPr lang="en-US" altLang="zh-TW" sz="1400" i="1">
                                            <a:latin typeface="Cambria Math" panose="02040503050406030204" pitchFamily="18" charset="0"/>
                                            <a:ea typeface="Cambria Math" panose="02040503050406030204" pitchFamily="18" charset="0"/>
                                          </a:rPr>
                                          <m:t>𝑔</m:t>
                                        </m:r>
                                      </m:sub>
                                    </m:sSub>
                                    <m:r>
                                      <a:rPr lang="en-US" altLang="zh-TW" sz="1400" i="1" dirty="0">
                                        <a:latin typeface="Cambria Math" panose="02040503050406030204" pitchFamily="18" charset="0"/>
                                        <a:ea typeface="Cambria Math" panose="02040503050406030204" pitchFamily="18" charset="0"/>
                                      </a:rPr>
                                      <m:t>×1</m:t>
                                    </m:r>
                                  </m:sub>
                                </m:sSub>
                              </m:e>
                            </m:mr>
                            <m:mr>
                              <m:e>
                                <m:r>
                                  <a:rPr lang="en-US" altLang="zh-TW" sz="1400" i="1">
                                    <a:latin typeface="Cambria Math" panose="02040503050406030204" pitchFamily="18" charset="0"/>
                                    <a:ea typeface="Cambria Math" panose="02040503050406030204" pitchFamily="18" charset="0"/>
                                  </a:rPr>
                                  <m:t>0</m:t>
                                </m:r>
                              </m:e>
                            </m:mr>
                          </m:m>
                        </m:e>
                      </m:d>
                    </m:oMath>
                  </m:oMathPara>
                </a14:m>
                <a:endParaRPr lang="zh-TW" altLang="en-US" sz="1400" dirty="0"/>
              </a:p>
            </p:txBody>
          </p:sp>
        </mc:Choice>
        <mc:Fallback xmlns="">
          <p:sp>
            <p:nvSpPr>
              <p:cNvPr id="45" name="矩形 44">
                <a:extLst>
                  <a:ext uri="{FF2B5EF4-FFF2-40B4-BE49-F238E27FC236}">
                    <a16:creationId xmlns:a16="http://schemas.microsoft.com/office/drawing/2014/main" id="{3F6B335E-DC87-4607-B041-3FD5CBCE6530}"/>
                  </a:ext>
                </a:extLst>
              </p:cNvPr>
              <p:cNvSpPr>
                <a:spLocks noRot="1" noChangeAspect="1" noMove="1" noResize="1" noEditPoints="1" noAdjustHandles="1" noChangeArrowheads="1" noChangeShapeType="1" noTextEdit="1"/>
              </p:cNvSpPr>
              <p:nvPr/>
            </p:nvSpPr>
            <p:spPr>
              <a:xfrm>
                <a:off x="228600" y="5112302"/>
                <a:ext cx="3775585" cy="651076"/>
              </a:xfrm>
              <a:prstGeom prst="rect">
                <a:avLst/>
              </a:prstGeom>
              <a:blipFill>
                <a:blip r:embed="rId18"/>
                <a:stretch>
                  <a:fillRect/>
                </a:stretch>
              </a:blipFill>
              <a:ln w="28575">
                <a:solidFill>
                  <a:schemeClr val="accent3">
                    <a:lumMod val="50000"/>
                  </a:schemeClr>
                </a:solidFill>
              </a:ln>
            </p:spPr>
            <p:txBody>
              <a:bodyPr/>
              <a:lstStyle/>
              <a:p>
                <a:r>
                  <a:rPr lang="zh-TW" altLang="en-US">
                    <a:noFill/>
                  </a:rPr>
                  <a:t> </a:t>
                </a:r>
              </a:p>
            </p:txBody>
          </p:sp>
        </mc:Fallback>
      </mc:AlternateContent>
      <p:sp>
        <p:nvSpPr>
          <p:cNvPr id="46" name="矩形 45">
            <a:extLst>
              <a:ext uri="{FF2B5EF4-FFF2-40B4-BE49-F238E27FC236}">
                <a16:creationId xmlns:a16="http://schemas.microsoft.com/office/drawing/2014/main" id="{3B3D027E-FD18-4B41-BFB3-4439B0FFCEEE}"/>
              </a:ext>
            </a:extLst>
          </p:cNvPr>
          <p:cNvSpPr/>
          <p:nvPr/>
        </p:nvSpPr>
        <p:spPr>
          <a:xfrm>
            <a:off x="302320" y="4206126"/>
            <a:ext cx="1934936" cy="461665"/>
          </a:xfrm>
          <a:prstGeom prst="rect">
            <a:avLst/>
          </a:prstGeom>
          <a:solidFill>
            <a:schemeClr val="bg1"/>
          </a:solidFill>
          <a:ln w="28575">
            <a:solidFill>
              <a:schemeClr val="accent3">
                <a:lumMod val="50000"/>
              </a:schemeClr>
            </a:solidFill>
          </a:ln>
        </p:spPr>
        <p:txBody>
          <a:bodyPr wrap="square">
            <a:spAutoFit/>
          </a:bodyPr>
          <a:lstStyle/>
          <a:p>
            <a:pPr algn="ctr"/>
            <a:r>
              <a:rPr lang="en-US" altLang="zh-TW" sz="2400" dirty="0">
                <a:latin typeface="Times New Roman" panose="02020603050405020304" pitchFamily="18" charset="0"/>
                <a:cs typeface="Times New Roman" panose="02020603050405020304" pitchFamily="18" charset="0"/>
              </a:rPr>
              <a:t>rearrange </a:t>
            </a:r>
            <a:endParaRPr lang="zh-TW" altLang="en-US" sz="2400" dirty="0">
              <a:latin typeface="Times New Roman" panose="02020603050405020304" pitchFamily="18" charset="0"/>
              <a:cs typeface="Times New Roman" panose="02020603050405020304" pitchFamily="18" charset="0"/>
            </a:endParaRPr>
          </a:p>
        </p:txBody>
      </p:sp>
      <p:sp>
        <p:nvSpPr>
          <p:cNvPr id="47" name="箭號: 向右 36">
            <a:extLst>
              <a:ext uri="{FF2B5EF4-FFF2-40B4-BE49-F238E27FC236}">
                <a16:creationId xmlns:a16="http://schemas.microsoft.com/office/drawing/2014/main" id="{402FBB52-9B7E-420D-B4A1-351681036D44}"/>
              </a:ext>
            </a:extLst>
          </p:cNvPr>
          <p:cNvSpPr/>
          <p:nvPr/>
        </p:nvSpPr>
        <p:spPr>
          <a:xfrm rot="19910239">
            <a:off x="3212806" y="3364110"/>
            <a:ext cx="1279299" cy="475990"/>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2B4349C6-6326-4989-A775-5DB1978EAB21}"/>
              </a:ext>
            </a:extLst>
          </p:cNvPr>
          <p:cNvSpPr/>
          <p:nvPr/>
        </p:nvSpPr>
        <p:spPr>
          <a:xfrm>
            <a:off x="337274" y="5170602"/>
            <a:ext cx="2024926" cy="5927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09B32167-29DE-489D-9BFC-8BAA3C694887}"/>
              </a:ext>
            </a:extLst>
          </p:cNvPr>
          <p:cNvSpPr/>
          <p:nvPr/>
        </p:nvSpPr>
        <p:spPr>
          <a:xfrm>
            <a:off x="4559352" y="3662006"/>
            <a:ext cx="417659" cy="3221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B6184192-9EBF-400A-A002-8DD625192A95}"/>
              </a:ext>
            </a:extLst>
          </p:cNvPr>
          <p:cNvSpPr/>
          <p:nvPr/>
        </p:nvSpPr>
        <p:spPr>
          <a:xfrm>
            <a:off x="5016274" y="5088948"/>
            <a:ext cx="402096" cy="3570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484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FF0000"/>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374401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radial edge crack</a:t>
            </a:r>
          </a:p>
        </p:txBody>
      </p:sp>
      <p:pic>
        <p:nvPicPr>
          <p:cNvPr id="15" name="圖片 14">
            <a:extLst>
              <a:ext uri="{FF2B5EF4-FFF2-40B4-BE49-F238E27FC236}">
                <a16:creationId xmlns:a16="http://schemas.microsoft.com/office/drawing/2014/main" id="{34D2F745-7464-4EFC-AEB7-7BC053032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212" y="701786"/>
            <a:ext cx="2057400" cy="2005576"/>
          </a:xfrm>
          <a:prstGeom prst="rect">
            <a:avLst/>
          </a:prstGeom>
        </p:spPr>
      </p:pic>
      <mc:AlternateContent xmlns:mc="http://schemas.openxmlformats.org/markup-compatibility/2006" xmlns:a14="http://schemas.microsoft.com/office/drawing/2010/main">
        <mc:Choice Requires="a14">
          <p:graphicFrame>
            <p:nvGraphicFramePr>
              <p:cNvPr id="18" name="表格 17">
                <a:extLst>
                  <a:ext uri="{FF2B5EF4-FFF2-40B4-BE49-F238E27FC236}">
                    <a16:creationId xmlns:a16="http://schemas.microsoft.com/office/drawing/2014/main" id="{F0553817-71D8-4EB1-B3F3-24389D111A1A}"/>
                  </a:ext>
                </a:extLst>
              </p:cNvPr>
              <p:cNvGraphicFramePr>
                <a:graphicFrameLocks noGrp="1"/>
              </p:cNvGraphicFramePr>
              <p:nvPr>
                <p:extLst>
                  <p:ext uri="{D42A27DB-BD31-4B8C-83A1-F6EECF244321}">
                    <p14:modId xmlns:p14="http://schemas.microsoft.com/office/powerpoint/2010/main" val="1927775252"/>
                  </p:ext>
                </p:extLst>
              </p:nvPr>
            </p:nvGraphicFramePr>
            <p:xfrm>
              <a:off x="388492" y="2827631"/>
              <a:ext cx="8367013" cy="2666997"/>
            </p:xfrm>
            <a:graphic>
              <a:graphicData uri="http://schemas.openxmlformats.org/drawingml/2006/table">
                <a:tbl>
                  <a:tblPr firstRow="1" firstCol="1" bandRow="1">
                    <a:tableStyleId>{5940675A-B579-460E-94D1-54222C63F5DA}</a:tableStyleId>
                  </a:tblPr>
                  <a:tblGrid>
                    <a:gridCol w="988946">
                      <a:extLst>
                        <a:ext uri="{9D8B030D-6E8A-4147-A177-3AD203B41FA5}">
                          <a16:colId xmlns:a16="http://schemas.microsoft.com/office/drawing/2014/main" val="2317323581"/>
                        </a:ext>
                      </a:extLst>
                    </a:gridCol>
                    <a:gridCol w="1814805">
                      <a:extLst>
                        <a:ext uri="{9D8B030D-6E8A-4147-A177-3AD203B41FA5}">
                          <a16:colId xmlns:a16="http://schemas.microsoft.com/office/drawing/2014/main" val="4261293283"/>
                        </a:ext>
                      </a:extLst>
                    </a:gridCol>
                    <a:gridCol w="1621260">
                      <a:extLst>
                        <a:ext uri="{9D8B030D-6E8A-4147-A177-3AD203B41FA5}">
                          <a16:colId xmlns:a16="http://schemas.microsoft.com/office/drawing/2014/main" val="1504356494"/>
                        </a:ext>
                      </a:extLst>
                    </a:gridCol>
                    <a:gridCol w="2375302">
                      <a:extLst>
                        <a:ext uri="{9D8B030D-6E8A-4147-A177-3AD203B41FA5}">
                          <a16:colId xmlns:a16="http://schemas.microsoft.com/office/drawing/2014/main" val="1136300095"/>
                        </a:ext>
                      </a:extLst>
                    </a:gridCol>
                    <a:gridCol w="1566700">
                      <a:extLst>
                        <a:ext uri="{9D8B030D-6E8A-4147-A177-3AD203B41FA5}">
                          <a16:colId xmlns:a16="http://schemas.microsoft.com/office/drawing/2014/main" val="751028937"/>
                        </a:ext>
                      </a:extLst>
                    </a:gridCol>
                  </a:tblGrid>
                  <a:tr h="264260">
                    <a:tc gridSpan="5">
                      <a:txBody>
                        <a:bodyPr/>
                        <a:lstStyle/>
                        <a:p>
                          <a:pPr algn="ctr">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Ratio of torsional rigidity </a:t>
                          </a:r>
                          <a14:m>
                            <m:oMath xmlns:m="http://schemas.openxmlformats.org/officeDocument/2006/math">
                              <m:sSub>
                                <m:sSubPr>
                                  <m:ctrlPr>
                                    <a:rPr lang="zh-TW" altLang="zh-TW" sz="1200" i="1" kern="1200">
                                      <a:solidFill>
                                        <a:srgbClr val="000000"/>
                                      </a:solidFill>
                                      <a:effectLst/>
                                      <a:latin typeface="Cambria Math" panose="02040503050406030204" pitchFamily="18" charset="0"/>
                                      <a:ea typeface="+mn-ea"/>
                                      <a:cs typeface="+mn-cs"/>
                                    </a:rPr>
                                  </m:ctrlPr>
                                </m:sSubPr>
                                <m:e>
                                  <m:r>
                                    <a:rPr lang="en-US" altLang="zh-TW" sz="1200" i="1" kern="1200">
                                      <a:solidFill>
                                        <a:srgbClr val="000000"/>
                                      </a:solidFill>
                                      <a:effectLst/>
                                      <a:latin typeface="Cambria Math" panose="02040503050406030204" pitchFamily="18" charset="0"/>
                                      <a:ea typeface="+mn-ea"/>
                                      <a:cs typeface="+mn-cs"/>
                                    </a:rPr>
                                    <m:t>𝐷</m:t>
                                  </m:r>
                                </m:e>
                                <m:sub>
                                  <m:r>
                                    <a:rPr lang="en-US" altLang="zh-TW" sz="1200" i="1" kern="1200">
                                      <a:solidFill>
                                        <a:srgbClr val="000000"/>
                                      </a:solidFill>
                                      <a:effectLst/>
                                      <a:latin typeface="Cambria Math" panose="02040503050406030204" pitchFamily="18" charset="0"/>
                                      <a:ea typeface="+mn-ea"/>
                                      <a:cs typeface="+mn-cs"/>
                                    </a:rPr>
                                    <m:t>𝑟</m:t>
                                  </m:r>
                                </m:sub>
                              </m:sSub>
                              <m:r>
                                <a:rPr lang="en-US" altLang="zh-TW" sz="1200" i="1" kern="1200">
                                  <a:solidFill>
                                    <a:srgbClr val="000000"/>
                                  </a:solidFill>
                                  <a:effectLst/>
                                  <a:latin typeface="Cambria Math" panose="02040503050406030204" pitchFamily="18" charset="0"/>
                                  <a:ea typeface="+mn-ea"/>
                                  <a:cs typeface="+mn-cs"/>
                                </a:rPr>
                                <m:t>/</m:t>
                              </m:r>
                              <m:sSub>
                                <m:sSubPr>
                                  <m:ctrlPr>
                                    <a:rPr lang="zh-TW" altLang="zh-TW" sz="1200" i="1" kern="1200">
                                      <a:solidFill>
                                        <a:srgbClr val="000000"/>
                                      </a:solidFill>
                                      <a:effectLst/>
                                      <a:latin typeface="Cambria Math" panose="02040503050406030204" pitchFamily="18" charset="0"/>
                                      <a:ea typeface="+mn-ea"/>
                                      <a:cs typeface="+mn-cs"/>
                                    </a:rPr>
                                  </m:ctrlPr>
                                </m:sSubPr>
                                <m:e>
                                  <m:r>
                                    <a:rPr lang="en-US" altLang="zh-TW" sz="1200" i="1" kern="1200">
                                      <a:solidFill>
                                        <a:srgbClr val="000000"/>
                                      </a:solidFill>
                                      <a:effectLst/>
                                      <a:latin typeface="Cambria Math" panose="02040503050406030204" pitchFamily="18" charset="0"/>
                                      <a:ea typeface="+mn-ea"/>
                                      <a:cs typeface="+mn-cs"/>
                                    </a:rPr>
                                    <m:t>𝐷</m:t>
                                  </m:r>
                                </m:e>
                                <m:sub>
                                  <m:r>
                                    <a:rPr lang="en-US" altLang="zh-TW" sz="1200" i="1" kern="1200">
                                      <a:solidFill>
                                        <a:srgbClr val="000000"/>
                                      </a:solidFill>
                                      <a:effectLst/>
                                      <a:latin typeface="Cambria Math" panose="02040503050406030204" pitchFamily="18" charset="0"/>
                                      <a:ea typeface="+mn-ea"/>
                                      <a:cs typeface="+mn-cs"/>
                                    </a:rPr>
                                    <m:t>0</m:t>
                                  </m:r>
                                </m:sub>
                              </m:sSub>
                            </m:oMath>
                          </a14:m>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zh-TW" altLang="zh-TW" sz="1200" i="1" kern="1200">
                                      <a:solidFill>
                                        <a:srgbClr val="000000"/>
                                      </a:solidFill>
                                      <a:effectLst/>
                                      <a:latin typeface="Cambria Math" panose="02040503050406030204" pitchFamily="18" charset="0"/>
                                      <a:ea typeface="+mn-ea"/>
                                      <a:cs typeface="+mn-cs"/>
                                    </a:rPr>
                                  </m:ctrlPr>
                                </m:sSubPr>
                                <m:e>
                                  <m:r>
                                    <a:rPr lang="en-US" altLang="zh-TW" sz="1200" i="1" kern="1200">
                                      <a:solidFill>
                                        <a:srgbClr val="000000"/>
                                      </a:solidFill>
                                      <a:effectLst/>
                                      <a:latin typeface="Cambria Math" panose="02040503050406030204" pitchFamily="18" charset="0"/>
                                      <a:ea typeface="+mn-ea"/>
                                      <a:cs typeface="+mn-cs"/>
                                    </a:rPr>
                                    <m:t>𝐷</m:t>
                                  </m:r>
                                </m:e>
                                <m:sub>
                                  <m:r>
                                    <a:rPr lang="en-US" altLang="zh-TW" sz="1200" i="1" kern="1200">
                                      <a:solidFill>
                                        <a:srgbClr val="000000"/>
                                      </a:solidFill>
                                      <a:effectLst/>
                                      <a:latin typeface="Cambria Math" panose="02040503050406030204" pitchFamily="18" charset="0"/>
                                      <a:ea typeface="+mn-ea"/>
                                      <a:cs typeface="+mn-cs"/>
                                    </a:rPr>
                                    <m:t>0</m:t>
                                  </m:r>
                                </m:sub>
                              </m:sSub>
                              <m:r>
                                <a:rPr lang="en-US" altLang="zh-TW" sz="1200" i="1" kern="1200">
                                  <a:solidFill>
                                    <a:srgbClr val="000000"/>
                                  </a:solidFill>
                                  <a:effectLst/>
                                  <a:latin typeface="Cambria Math" panose="02040503050406030204" pitchFamily="18" charset="0"/>
                                  <a:ea typeface="+mn-ea"/>
                                  <a:cs typeface="+mn-cs"/>
                                </a:rPr>
                                <m:t>=</m:t>
                              </m:r>
                              <m:f>
                                <m:fPr>
                                  <m:type m:val="lin"/>
                                  <m:ctrlPr>
                                    <a:rPr lang="zh-TW" altLang="zh-TW" sz="1200" i="1" kern="1200">
                                      <a:solidFill>
                                        <a:srgbClr val="000000"/>
                                      </a:solidFill>
                                      <a:effectLst/>
                                      <a:latin typeface="Cambria Math" panose="02040503050406030204" pitchFamily="18" charset="0"/>
                                      <a:ea typeface="+mn-ea"/>
                                      <a:cs typeface="+mn-cs"/>
                                    </a:rPr>
                                  </m:ctrlPr>
                                </m:fPr>
                                <m:num>
                                  <m:r>
                                    <a:rPr lang="en-US" altLang="zh-TW" sz="1200" i="1" kern="1200">
                                      <a:solidFill>
                                        <a:srgbClr val="000000"/>
                                      </a:solidFill>
                                      <a:effectLst/>
                                      <a:latin typeface="Cambria Math" panose="02040503050406030204" pitchFamily="18" charset="0"/>
                                      <a:ea typeface="+mn-ea"/>
                                      <a:cs typeface="+mn-cs"/>
                                    </a:rPr>
                                    <m:t>𝐺</m:t>
                                  </m:r>
                                  <m:r>
                                    <a:rPr lang="en-US" altLang="zh-TW" sz="1200" i="1" kern="1200">
                                      <a:solidFill>
                                        <a:srgbClr val="000000"/>
                                      </a:solidFill>
                                      <a:effectLst/>
                                      <a:latin typeface="Cambria Math" panose="02040503050406030204" pitchFamily="18" charset="0"/>
                                      <a:ea typeface="+mn-ea"/>
                                      <a:cs typeface="+mn-cs"/>
                                    </a:rPr>
                                    <m:t>𝜋</m:t>
                                  </m:r>
                                  <m:sSup>
                                    <m:sSupPr>
                                      <m:ctrlPr>
                                        <a:rPr lang="zh-TW" altLang="zh-TW" sz="1200" i="1" kern="1200">
                                          <a:solidFill>
                                            <a:srgbClr val="000000"/>
                                          </a:solidFill>
                                          <a:effectLst/>
                                          <a:latin typeface="Cambria Math" panose="02040503050406030204" pitchFamily="18" charset="0"/>
                                          <a:ea typeface="+mn-ea"/>
                                          <a:cs typeface="+mn-cs"/>
                                        </a:rPr>
                                      </m:ctrlPr>
                                    </m:sSupPr>
                                    <m:e>
                                      <m:r>
                                        <a:rPr lang="en-US" altLang="zh-TW" sz="1200" i="1" kern="1200">
                                          <a:solidFill>
                                            <a:srgbClr val="000000"/>
                                          </a:solidFill>
                                          <a:effectLst/>
                                          <a:latin typeface="Cambria Math" panose="02040503050406030204" pitchFamily="18" charset="0"/>
                                          <a:ea typeface="+mn-ea"/>
                                          <a:cs typeface="+mn-cs"/>
                                        </a:rPr>
                                        <m:t>𝑎</m:t>
                                      </m:r>
                                    </m:e>
                                    <m:sup>
                                      <m:r>
                                        <a:rPr lang="en-US" altLang="zh-TW" sz="1200" i="1" kern="1200">
                                          <a:solidFill>
                                            <a:srgbClr val="000000"/>
                                          </a:solidFill>
                                          <a:effectLst/>
                                          <a:latin typeface="Cambria Math" panose="02040503050406030204" pitchFamily="18" charset="0"/>
                                          <a:ea typeface="+mn-ea"/>
                                          <a:cs typeface="+mn-cs"/>
                                        </a:rPr>
                                        <m:t>4</m:t>
                                      </m:r>
                                    </m:sup>
                                  </m:sSup>
                                </m:num>
                                <m:den>
                                  <m:r>
                                    <a:rPr lang="en-US" altLang="zh-TW" sz="1200" i="1" kern="1200">
                                      <a:solidFill>
                                        <a:srgbClr val="000000"/>
                                      </a:solidFill>
                                      <a:effectLst/>
                                      <a:latin typeface="Cambria Math" panose="02040503050406030204" pitchFamily="18" charset="0"/>
                                      <a:ea typeface="+mn-ea"/>
                                      <a:cs typeface="+mn-cs"/>
                                    </a:rPr>
                                    <m:t>2</m:t>
                                  </m:r>
                                </m:den>
                              </m:f>
                            </m:oMath>
                          </a14:m>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32506242"/>
                      </a:ext>
                    </a:extLst>
                  </a:tr>
                  <a:tr h="600685">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𝑙</m:t>
                                </m:r>
                                <m:r>
                                  <m:rPr>
                                    <m:lit/>
                                  </m:rPr>
                                  <a:rPr lang="en-US" sz="1200" kern="0">
                                    <a:solidFill>
                                      <a:srgbClr val="000000"/>
                                    </a:solidFill>
                                    <a:effectLst/>
                                    <a:latin typeface="Cambria Math" panose="02040503050406030204" pitchFamily="18" charset="0"/>
                                  </a:rPr>
                                  <m:t>/</m:t>
                                </m:r>
                                <m:r>
                                  <a:rPr lang="en-US" sz="1200" kern="0">
                                    <a:solidFill>
                                      <a:srgbClr val="000000"/>
                                    </a:solidFill>
                                    <a:effectLst/>
                                    <a:latin typeface="Cambria Math" panose="02040503050406030204" pitchFamily="18" charset="0"/>
                                  </a:rPr>
                                  <m:t>𝑎</m:t>
                                </m:r>
                              </m:oMath>
                            </m:oMathPara>
                          </a14:m>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a:solidFill>
                                      <a:srgbClr val="000000"/>
                                    </a:solidFill>
                                    <a:effectLst/>
                                    <a:latin typeface="Cambria Math" panose="02040503050406030204" pitchFamily="18" charset="0"/>
                                  </a:rPr>
                                  <m:t>(</m:t>
                                </m:r>
                                <m:r>
                                  <a:rPr lang="en-US" sz="1200" kern="0">
                                    <a:solidFill>
                                      <a:srgbClr val="000000"/>
                                    </a:solidFill>
                                    <a:effectLst/>
                                    <a:latin typeface="Cambria Math" panose="02040503050406030204" pitchFamily="18" charset="0"/>
                                  </a:rPr>
                                  <m:t>𝑎</m:t>
                                </m:r>
                                <m:r>
                                  <a:rPr lang="en-US" sz="1200" kern="0">
                                    <a:solidFill>
                                      <a:srgbClr val="000000"/>
                                    </a:solidFill>
                                    <a:effectLst/>
                                    <a:latin typeface="Cambria Math" panose="02040503050406030204" pitchFamily="18" charset="0"/>
                                  </a:rPr>
                                  <m:t>=2)</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BIQM +</a:t>
                          </a:r>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self-regularized approach</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Dual BIQM</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Conventional dual BEM</a:t>
                          </a:r>
                          <a14:m>
                            <m:oMath xmlns:m="http://schemas.openxmlformats.org/officeDocument/2006/math">
                              <m:r>
                                <a:rPr lang="en-US" sz="1200" kern="0">
                                  <a:solidFill>
                                    <a:srgbClr val="000000"/>
                                  </a:solidFill>
                                  <a:effectLst/>
                                  <a:latin typeface="Cambria Math" panose="02040503050406030204" pitchFamily="18" charset="0"/>
                                </a:rPr>
                                <m:t> </m:t>
                              </m:r>
                            </m:oMath>
                          </a14:m>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(No. of boundary element</a:t>
                          </a:r>
                          <a14:m>
                            <m:oMath xmlns:m="http://schemas.openxmlformats.org/officeDocument/2006/math">
                              <m:r>
                                <a:rPr lang="en-US" sz="1200" kern="0">
                                  <a:solidFill>
                                    <a:srgbClr val="000000"/>
                                  </a:solidFill>
                                  <a:effectLst/>
                                  <a:latin typeface="Cambria Math" panose="02040503050406030204" pitchFamily="18" charset="0"/>
                                </a:rPr>
                                <m:t>=300</m:t>
                              </m:r>
                            </m:oMath>
                          </a14:m>
                          <a:r>
                            <a:rPr lang="en-US" sz="1200" kern="0" dirty="0">
                              <a:solidFill>
                                <a:srgbClr val="000000"/>
                              </a:solidFill>
                              <a:effectLst/>
                              <a:latin typeface="Times New Roman" panose="02020603050405020304" pitchFamily="18" charset="0"/>
                              <a:cs typeface="Times New Roman" panose="02020603050405020304" pitchFamily="18" charset="0"/>
                            </a:rPr>
                            <a:t>)</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Analytical solution </a:t>
                          </a:r>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Lebedev et al.</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960774686"/>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0.5</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0.8285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0.8285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0.8279  (0.07 %)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0.8285</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029981555"/>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0.6</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0.7727  (0.00 %)</m:t>
                                </m:r>
                              </m:oMath>
                            </m:oMathPara>
                          </a14:m>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0.7727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0.7723  (0.04 %)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0.7727</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844839160"/>
                      </a:ext>
                    </a:extLst>
                  </a:tr>
                  <a:tr h="300342">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0.7</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0.7160  (0.00 %)</m:t>
                                </m:r>
                              </m:oMath>
                            </m:oMathPara>
                          </a14:m>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0.7160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0.7157  (0.04 %)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0.7160</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254631199"/>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0.8</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0.6603  (0.02 %)</m:t>
                                </m:r>
                              </m:oMath>
                            </m:oMathPara>
                          </a14:m>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0.6603  (0.02 %)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0.6603  (0.02 %)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0.6604</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4290219843"/>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0.9</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0.6076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0.6076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0.6076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0.6076</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898871881"/>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1</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0.5590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0.5590  (0.00 %)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kern="0" smtClean="0">
                                    <a:solidFill>
                                      <a:srgbClr val="000000"/>
                                    </a:solidFill>
                                    <a:effectLst/>
                                    <a:latin typeface="Cambria Math" panose="02040503050406030204" pitchFamily="18" charset="0"/>
                                  </a:rPr>
                                  <m:t>0.5591  (0.02 %)</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00" i="1" kern="0" dirty="0" smtClean="0">
                                    <a:solidFill>
                                      <a:srgbClr val="000000"/>
                                    </a:solidFill>
                                    <a:effectLst/>
                                    <a:latin typeface="Cambria Math" panose="02040503050406030204" pitchFamily="18" charset="0"/>
                                    <a:cs typeface="Times New Roman" panose="02020603050405020304" pitchFamily="18" charset="0"/>
                                  </a:rPr>
                                  <m:t>0.5590</m:t>
                                </m:r>
                              </m:oMath>
                            </m:oMathPara>
                          </a14:m>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545968107"/>
                      </a:ext>
                    </a:extLst>
                  </a:tr>
                </a:tbl>
              </a:graphicData>
            </a:graphic>
          </p:graphicFrame>
        </mc:Choice>
        <mc:Fallback xmlns="">
          <p:graphicFrame>
            <p:nvGraphicFramePr>
              <p:cNvPr id="18" name="表格 17">
                <a:extLst>
                  <a:ext uri="{FF2B5EF4-FFF2-40B4-BE49-F238E27FC236}">
                    <a16:creationId xmlns:a16="http://schemas.microsoft.com/office/drawing/2014/main" id="{F0553817-71D8-4EB1-B3F3-24389D111A1A}"/>
                  </a:ext>
                </a:extLst>
              </p:cNvPr>
              <p:cNvGraphicFramePr>
                <a:graphicFrameLocks noGrp="1"/>
              </p:cNvGraphicFramePr>
              <p:nvPr>
                <p:extLst>
                  <p:ext uri="{D42A27DB-BD31-4B8C-83A1-F6EECF244321}">
                    <p14:modId xmlns:p14="http://schemas.microsoft.com/office/powerpoint/2010/main" val="1927775252"/>
                  </p:ext>
                </p:extLst>
              </p:nvPr>
            </p:nvGraphicFramePr>
            <p:xfrm>
              <a:off x="388492" y="2827631"/>
              <a:ext cx="8367013" cy="2666997"/>
            </p:xfrm>
            <a:graphic>
              <a:graphicData uri="http://schemas.openxmlformats.org/drawingml/2006/table">
                <a:tbl>
                  <a:tblPr firstRow="1" firstCol="1" bandRow="1">
                    <a:tableStyleId>{5940675A-B579-460E-94D1-54222C63F5DA}</a:tableStyleId>
                  </a:tblPr>
                  <a:tblGrid>
                    <a:gridCol w="988946">
                      <a:extLst>
                        <a:ext uri="{9D8B030D-6E8A-4147-A177-3AD203B41FA5}">
                          <a16:colId xmlns:a16="http://schemas.microsoft.com/office/drawing/2014/main" val="2317323581"/>
                        </a:ext>
                      </a:extLst>
                    </a:gridCol>
                    <a:gridCol w="1814805">
                      <a:extLst>
                        <a:ext uri="{9D8B030D-6E8A-4147-A177-3AD203B41FA5}">
                          <a16:colId xmlns:a16="http://schemas.microsoft.com/office/drawing/2014/main" val="4261293283"/>
                        </a:ext>
                      </a:extLst>
                    </a:gridCol>
                    <a:gridCol w="1621260">
                      <a:extLst>
                        <a:ext uri="{9D8B030D-6E8A-4147-A177-3AD203B41FA5}">
                          <a16:colId xmlns:a16="http://schemas.microsoft.com/office/drawing/2014/main" val="1504356494"/>
                        </a:ext>
                      </a:extLst>
                    </a:gridCol>
                    <a:gridCol w="2375302">
                      <a:extLst>
                        <a:ext uri="{9D8B030D-6E8A-4147-A177-3AD203B41FA5}">
                          <a16:colId xmlns:a16="http://schemas.microsoft.com/office/drawing/2014/main" val="1136300095"/>
                        </a:ext>
                      </a:extLst>
                    </a:gridCol>
                    <a:gridCol w="1566700">
                      <a:extLst>
                        <a:ext uri="{9D8B030D-6E8A-4147-A177-3AD203B41FA5}">
                          <a16:colId xmlns:a16="http://schemas.microsoft.com/office/drawing/2014/main" val="751028937"/>
                        </a:ext>
                      </a:extLst>
                    </a:gridCol>
                  </a:tblGrid>
                  <a:tr h="264260">
                    <a:tc gridSpan="5">
                      <a:txBody>
                        <a:bodyPr/>
                        <a:lstStyle/>
                        <a:p>
                          <a:endParaRPr lang="zh-TW"/>
                        </a:p>
                      </a:txBody>
                      <a:tcPr marL="51435" marR="51435" marT="0" marB="0" anchor="ctr">
                        <a:blipFill>
                          <a:blip r:embed="rId4"/>
                          <a:stretch>
                            <a:fillRect l="-73" t="-86047" r="-146" b="-944186"/>
                          </a:stretch>
                        </a:blip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32506242"/>
                      </a:ext>
                    </a:extLst>
                  </a:tr>
                  <a:tr h="600685">
                    <a:tc>
                      <a:txBody>
                        <a:bodyPr/>
                        <a:lstStyle/>
                        <a:p>
                          <a:endParaRPr lang="zh-TW"/>
                        </a:p>
                      </a:txBody>
                      <a:tcPr marL="51435" marR="51435" marT="0" marB="0" anchor="ctr">
                        <a:blipFill>
                          <a:blip r:embed="rId4"/>
                          <a:stretch>
                            <a:fillRect l="-617" t="-80808" r="-749383" b="-310101"/>
                          </a:stretch>
                        </a:blip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BIQM +</a:t>
                          </a:r>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self-regularized approach</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Dual BIQM</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186667" t="-80808" r="-66410" b="-310101"/>
                          </a:stretch>
                        </a:blipFill>
                      </a:tcPr>
                    </a:tc>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Analytical solution </a:t>
                          </a:r>
                          <a:endParaRPr lang="zh-TW" sz="12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Lebedev et al.</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960774686"/>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0.5</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358000" r="-307383" b="-514000"/>
                          </a:stretch>
                        </a:blipFill>
                      </a:tcPr>
                    </a:tc>
                    <a:tc>
                      <a:txBody>
                        <a:bodyPr/>
                        <a:lstStyle/>
                        <a:p>
                          <a:endParaRPr lang="zh-TW"/>
                        </a:p>
                      </a:txBody>
                      <a:tcPr marL="51435" marR="51435" marT="0" marB="0" anchor="ctr">
                        <a:blipFill>
                          <a:blip r:embed="rId4"/>
                          <a:stretch>
                            <a:fillRect l="-172659" t="-358000" r="-243071" b="-514000"/>
                          </a:stretch>
                        </a:blipFill>
                      </a:tcPr>
                    </a:tc>
                    <a:tc>
                      <a:txBody>
                        <a:bodyPr/>
                        <a:lstStyle/>
                        <a:p>
                          <a:endParaRPr lang="zh-TW"/>
                        </a:p>
                      </a:txBody>
                      <a:tcPr marL="51435" marR="51435" marT="0" marB="0" anchor="ctr">
                        <a:blipFill>
                          <a:blip r:embed="rId4"/>
                          <a:stretch>
                            <a:fillRect l="-186667" t="-358000" r="-66410" b="-514000"/>
                          </a:stretch>
                        </a:blipFill>
                      </a:tcPr>
                    </a:tc>
                    <a:tc>
                      <a:txBody>
                        <a:bodyPr/>
                        <a:lstStyle/>
                        <a:p>
                          <a:endParaRPr lang="zh-TW"/>
                        </a:p>
                      </a:txBody>
                      <a:tcPr marL="51435" marR="51435" marT="0" marB="0" anchor="ctr">
                        <a:blipFill>
                          <a:blip r:embed="rId4"/>
                          <a:stretch>
                            <a:fillRect l="-435019" t="-358000" r="-778" b="-514000"/>
                          </a:stretch>
                        </a:blipFill>
                      </a:tcPr>
                    </a:tc>
                    <a:extLst>
                      <a:ext uri="{0D108BD9-81ED-4DB2-BD59-A6C34878D82A}">
                        <a16:rowId xmlns:a16="http://schemas.microsoft.com/office/drawing/2014/main" val="2029981555"/>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0.6</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467347" r="-307383" b="-424490"/>
                          </a:stretch>
                        </a:blipFill>
                      </a:tcPr>
                    </a:tc>
                    <a:tc>
                      <a:txBody>
                        <a:bodyPr/>
                        <a:lstStyle/>
                        <a:p>
                          <a:endParaRPr lang="zh-TW"/>
                        </a:p>
                      </a:txBody>
                      <a:tcPr marL="51435" marR="51435" marT="0" marB="0" anchor="ctr">
                        <a:blipFill>
                          <a:blip r:embed="rId4"/>
                          <a:stretch>
                            <a:fillRect l="-172659" t="-467347" r="-243071" b="-424490"/>
                          </a:stretch>
                        </a:blipFill>
                      </a:tcPr>
                    </a:tc>
                    <a:tc>
                      <a:txBody>
                        <a:bodyPr/>
                        <a:lstStyle/>
                        <a:p>
                          <a:endParaRPr lang="zh-TW"/>
                        </a:p>
                      </a:txBody>
                      <a:tcPr marL="51435" marR="51435" marT="0" marB="0" anchor="ctr">
                        <a:blipFill>
                          <a:blip r:embed="rId4"/>
                          <a:stretch>
                            <a:fillRect l="-186667" t="-467347" r="-66410" b="-424490"/>
                          </a:stretch>
                        </a:blipFill>
                      </a:tcPr>
                    </a:tc>
                    <a:tc>
                      <a:txBody>
                        <a:bodyPr/>
                        <a:lstStyle/>
                        <a:p>
                          <a:endParaRPr lang="zh-TW"/>
                        </a:p>
                      </a:txBody>
                      <a:tcPr marL="51435" marR="51435" marT="0" marB="0" anchor="ctr">
                        <a:blipFill>
                          <a:blip r:embed="rId4"/>
                          <a:stretch>
                            <a:fillRect l="-435019" t="-467347" r="-778" b="-424490"/>
                          </a:stretch>
                        </a:blipFill>
                      </a:tcPr>
                    </a:tc>
                    <a:extLst>
                      <a:ext uri="{0D108BD9-81ED-4DB2-BD59-A6C34878D82A}">
                        <a16:rowId xmlns:a16="http://schemas.microsoft.com/office/drawing/2014/main" val="2844839160"/>
                      </a:ext>
                    </a:extLst>
                  </a:tr>
                  <a:tr h="300342">
                    <a:tc>
                      <a:txBody>
                        <a:bodyPr/>
                        <a:lstStyle/>
                        <a:p>
                          <a:pPr algn="ctr">
                            <a:lnSpc>
                              <a:spcPct val="150000"/>
                            </a:lnSpc>
                            <a:spcAft>
                              <a:spcPts val="0"/>
                            </a:spcAft>
                          </a:pPr>
                          <a:r>
                            <a:rPr lang="en-US" sz="1200" kern="0" dirty="0">
                              <a:solidFill>
                                <a:srgbClr val="000000"/>
                              </a:solidFill>
                              <a:effectLst/>
                              <a:latin typeface="Times New Roman" panose="02020603050405020304" pitchFamily="18" charset="0"/>
                              <a:cs typeface="Times New Roman" panose="02020603050405020304" pitchFamily="18" charset="0"/>
                            </a:rPr>
                            <a:t>0.7</a:t>
                          </a:r>
                          <a:endParaRPr lang="zh-TW" sz="1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556000" r="-307383" b="-316000"/>
                          </a:stretch>
                        </a:blipFill>
                      </a:tcPr>
                    </a:tc>
                    <a:tc>
                      <a:txBody>
                        <a:bodyPr/>
                        <a:lstStyle/>
                        <a:p>
                          <a:endParaRPr lang="zh-TW"/>
                        </a:p>
                      </a:txBody>
                      <a:tcPr marL="51435" marR="51435" marT="0" marB="0" anchor="ctr">
                        <a:blipFill>
                          <a:blip r:embed="rId4"/>
                          <a:stretch>
                            <a:fillRect l="-172659" t="-556000" r="-243071" b="-316000"/>
                          </a:stretch>
                        </a:blipFill>
                      </a:tcPr>
                    </a:tc>
                    <a:tc>
                      <a:txBody>
                        <a:bodyPr/>
                        <a:lstStyle/>
                        <a:p>
                          <a:endParaRPr lang="zh-TW"/>
                        </a:p>
                      </a:txBody>
                      <a:tcPr marL="51435" marR="51435" marT="0" marB="0" anchor="ctr">
                        <a:blipFill>
                          <a:blip r:embed="rId4"/>
                          <a:stretch>
                            <a:fillRect l="-186667" t="-556000" r="-66410" b="-316000"/>
                          </a:stretch>
                        </a:blipFill>
                      </a:tcPr>
                    </a:tc>
                    <a:tc>
                      <a:txBody>
                        <a:bodyPr/>
                        <a:lstStyle/>
                        <a:p>
                          <a:endParaRPr lang="zh-TW"/>
                        </a:p>
                      </a:txBody>
                      <a:tcPr marL="51435" marR="51435" marT="0" marB="0" anchor="ctr">
                        <a:blipFill>
                          <a:blip r:embed="rId4"/>
                          <a:stretch>
                            <a:fillRect l="-435019" t="-556000" r="-778" b="-316000"/>
                          </a:stretch>
                        </a:blipFill>
                      </a:tcPr>
                    </a:tc>
                    <a:extLst>
                      <a:ext uri="{0D108BD9-81ED-4DB2-BD59-A6C34878D82A}">
                        <a16:rowId xmlns:a16="http://schemas.microsoft.com/office/drawing/2014/main" val="3254631199"/>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0.8</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669388" r="-307383" b="-222449"/>
                          </a:stretch>
                        </a:blipFill>
                      </a:tcPr>
                    </a:tc>
                    <a:tc>
                      <a:txBody>
                        <a:bodyPr/>
                        <a:lstStyle/>
                        <a:p>
                          <a:endParaRPr lang="zh-TW"/>
                        </a:p>
                      </a:txBody>
                      <a:tcPr marL="51435" marR="51435" marT="0" marB="0" anchor="ctr">
                        <a:blipFill>
                          <a:blip r:embed="rId4"/>
                          <a:stretch>
                            <a:fillRect l="-172659" t="-669388" r="-243071" b="-222449"/>
                          </a:stretch>
                        </a:blipFill>
                      </a:tcPr>
                    </a:tc>
                    <a:tc>
                      <a:txBody>
                        <a:bodyPr/>
                        <a:lstStyle/>
                        <a:p>
                          <a:endParaRPr lang="zh-TW"/>
                        </a:p>
                      </a:txBody>
                      <a:tcPr marL="51435" marR="51435" marT="0" marB="0" anchor="ctr">
                        <a:blipFill>
                          <a:blip r:embed="rId4"/>
                          <a:stretch>
                            <a:fillRect l="-186667" t="-669388" r="-66410" b="-222449"/>
                          </a:stretch>
                        </a:blipFill>
                      </a:tcPr>
                    </a:tc>
                    <a:tc>
                      <a:txBody>
                        <a:bodyPr/>
                        <a:lstStyle/>
                        <a:p>
                          <a:endParaRPr lang="zh-TW"/>
                        </a:p>
                      </a:txBody>
                      <a:tcPr marL="51435" marR="51435" marT="0" marB="0" anchor="ctr">
                        <a:blipFill>
                          <a:blip r:embed="rId4"/>
                          <a:stretch>
                            <a:fillRect l="-435019" t="-669388" r="-778" b="-222449"/>
                          </a:stretch>
                        </a:blipFill>
                      </a:tcPr>
                    </a:tc>
                    <a:extLst>
                      <a:ext uri="{0D108BD9-81ED-4DB2-BD59-A6C34878D82A}">
                        <a16:rowId xmlns:a16="http://schemas.microsoft.com/office/drawing/2014/main" val="4290219843"/>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0.9</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754000" r="-307383" b="-118000"/>
                          </a:stretch>
                        </a:blipFill>
                      </a:tcPr>
                    </a:tc>
                    <a:tc>
                      <a:txBody>
                        <a:bodyPr/>
                        <a:lstStyle/>
                        <a:p>
                          <a:endParaRPr lang="zh-TW"/>
                        </a:p>
                      </a:txBody>
                      <a:tcPr marL="51435" marR="51435" marT="0" marB="0" anchor="ctr">
                        <a:blipFill>
                          <a:blip r:embed="rId4"/>
                          <a:stretch>
                            <a:fillRect l="-172659" t="-754000" r="-243071" b="-118000"/>
                          </a:stretch>
                        </a:blipFill>
                      </a:tcPr>
                    </a:tc>
                    <a:tc>
                      <a:txBody>
                        <a:bodyPr/>
                        <a:lstStyle/>
                        <a:p>
                          <a:endParaRPr lang="zh-TW"/>
                        </a:p>
                      </a:txBody>
                      <a:tcPr marL="51435" marR="51435" marT="0" marB="0" anchor="ctr">
                        <a:blipFill>
                          <a:blip r:embed="rId4"/>
                          <a:stretch>
                            <a:fillRect l="-186667" t="-754000" r="-66410" b="-118000"/>
                          </a:stretch>
                        </a:blipFill>
                      </a:tcPr>
                    </a:tc>
                    <a:tc>
                      <a:txBody>
                        <a:bodyPr/>
                        <a:lstStyle/>
                        <a:p>
                          <a:endParaRPr lang="zh-TW"/>
                        </a:p>
                      </a:txBody>
                      <a:tcPr marL="51435" marR="51435" marT="0" marB="0" anchor="ctr">
                        <a:blipFill>
                          <a:blip r:embed="rId4"/>
                          <a:stretch>
                            <a:fillRect l="-435019" t="-754000" r="-778" b="-118000"/>
                          </a:stretch>
                        </a:blipFill>
                      </a:tcPr>
                    </a:tc>
                    <a:extLst>
                      <a:ext uri="{0D108BD9-81ED-4DB2-BD59-A6C34878D82A}">
                        <a16:rowId xmlns:a16="http://schemas.microsoft.com/office/drawing/2014/main" val="3898871881"/>
                      </a:ext>
                    </a:extLst>
                  </a:tr>
                  <a:tr h="300342">
                    <a:tc>
                      <a:txBody>
                        <a:bodyPr/>
                        <a:lstStyle/>
                        <a:p>
                          <a:pPr algn="ctr">
                            <a:lnSpc>
                              <a:spcPct val="150000"/>
                            </a:lnSpc>
                            <a:spcAft>
                              <a:spcPts val="0"/>
                            </a:spcAft>
                          </a:pPr>
                          <a:r>
                            <a:rPr lang="en-US" sz="1200" kern="0">
                              <a:solidFill>
                                <a:srgbClr val="000000"/>
                              </a:solidFill>
                              <a:effectLst/>
                              <a:latin typeface="Times New Roman" panose="02020603050405020304" pitchFamily="18" charset="0"/>
                              <a:cs typeface="Times New Roman" panose="02020603050405020304" pitchFamily="18" charset="0"/>
                            </a:rPr>
                            <a:t>1</a:t>
                          </a:r>
                          <a:endParaRPr lang="zh-TW" sz="1200" kern="10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51435" marR="51435" marT="0" marB="0" anchor="ctr">
                        <a:blipFill>
                          <a:blip r:embed="rId4"/>
                          <a:stretch>
                            <a:fillRect l="-54698" t="-871429" r="-307383" b="-20408"/>
                          </a:stretch>
                        </a:blipFill>
                      </a:tcPr>
                    </a:tc>
                    <a:tc>
                      <a:txBody>
                        <a:bodyPr/>
                        <a:lstStyle/>
                        <a:p>
                          <a:endParaRPr lang="zh-TW"/>
                        </a:p>
                      </a:txBody>
                      <a:tcPr marL="51435" marR="51435" marT="0" marB="0" anchor="ctr">
                        <a:blipFill>
                          <a:blip r:embed="rId4"/>
                          <a:stretch>
                            <a:fillRect l="-172659" t="-871429" r="-243071" b="-20408"/>
                          </a:stretch>
                        </a:blipFill>
                      </a:tcPr>
                    </a:tc>
                    <a:tc>
                      <a:txBody>
                        <a:bodyPr/>
                        <a:lstStyle/>
                        <a:p>
                          <a:endParaRPr lang="zh-TW"/>
                        </a:p>
                      </a:txBody>
                      <a:tcPr marL="51435" marR="51435" marT="0" marB="0" anchor="ctr">
                        <a:blipFill>
                          <a:blip r:embed="rId4"/>
                          <a:stretch>
                            <a:fillRect l="-186667" t="-871429" r="-66410" b="-20408"/>
                          </a:stretch>
                        </a:blipFill>
                      </a:tcPr>
                    </a:tc>
                    <a:tc>
                      <a:txBody>
                        <a:bodyPr/>
                        <a:lstStyle/>
                        <a:p>
                          <a:endParaRPr lang="zh-TW"/>
                        </a:p>
                      </a:txBody>
                      <a:tcPr marL="51435" marR="51435" marT="0" marB="0" anchor="ctr">
                        <a:blipFill>
                          <a:blip r:embed="rId4"/>
                          <a:stretch>
                            <a:fillRect l="-435019" t="-871429" r="-778" b="-20408"/>
                          </a:stretch>
                        </a:blipFill>
                      </a:tcPr>
                    </a:tc>
                    <a:extLst>
                      <a:ext uri="{0D108BD9-81ED-4DB2-BD59-A6C34878D82A}">
                        <a16:rowId xmlns:a16="http://schemas.microsoft.com/office/drawing/2014/main" val="3545968107"/>
                      </a:ext>
                    </a:extLst>
                  </a:tr>
                </a:tbl>
              </a:graphicData>
            </a:graphic>
          </p:graphicFrame>
        </mc:Fallback>
      </mc:AlternateContent>
      <p:sp>
        <p:nvSpPr>
          <p:cNvPr id="21" name="矩形 20">
            <a:extLst>
              <a:ext uri="{FF2B5EF4-FFF2-40B4-BE49-F238E27FC236}">
                <a16:creationId xmlns:a16="http://schemas.microsoft.com/office/drawing/2014/main" id="{56472502-E36E-46E2-8759-809F75AFB9BC}"/>
              </a:ext>
            </a:extLst>
          </p:cNvPr>
          <p:cNvSpPr/>
          <p:nvPr/>
        </p:nvSpPr>
        <p:spPr>
          <a:xfrm>
            <a:off x="304800" y="5471448"/>
            <a:ext cx="8077200" cy="738664"/>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N. N. Lebedev, I. P. </a:t>
            </a:r>
            <a:r>
              <a:rPr lang="en-US" altLang="zh-TW" sz="1400" dirty="0" err="1">
                <a:solidFill>
                  <a:srgbClr val="0000FF"/>
                </a:solidFill>
                <a:latin typeface="Times New Roman" panose="02020603050405020304" pitchFamily="18" charset="0"/>
                <a:cs typeface="Times New Roman" panose="02020603050405020304" pitchFamily="18" charset="0"/>
              </a:rPr>
              <a:t>Skalskaya</a:t>
            </a:r>
            <a:r>
              <a:rPr lang="en-US" altLang="zh-TW" sz="1400" dirty="0">
                <a:solidFill>
                  <a:srgbClr val="0000FF"/>
                </a:solidFill>
                <a:latin typeface="Times New Roman" panose="02020603050405020304" pitchFamily="18" charset="0"/>
                <a:cs typeface="Times New Roman" panose="02020603050405020304" pitchFamily="18" charset="0"/>
              </a:rPr>
              <a:t> and Y. S. </a:t>
            </a:r>
            <a:r>
              <a:rPr lang="en-US" altLang="zh-TW" sz="1400" dirty="0" err="1">
                <a:solidFill>
                  <a:srgbClr val="0000FF"/>
                </a:solidFill>
                <a:latin typeface="Times New Roman" panose="02020603050405020304" pitchFamily="18" charset="0"/>
                <a:cs typeface="Times New Roman" panose="02020603050405020304" pitchFamily="18" charset="0"/>
              </a:rPr>
              <a:t>Uflyand</a:t>
            </a:r>
            <a:r>
              <a:rPr lang="en-US" altLang="zh-TW" sz="1400" dirty="0">
                <a:solidFill>
                  <a:srgbClr val="0000FF"/>
                </a:solidFill>
                <a:latin typeface="Times New Roman" panose="02020603050405020304" pitchFamily="18" charset="0"/>
                <a:cs typeface="Times New Roman" panose="02020603050405020304" pitchFamily="18" charset="0"/>
              </a:rPr>
              <a:t>, Worked problems in applied mathematics, Dover, New York, 1965.</a:t>
            </a:r>
          </a:p>
        </p:txBody>
      </p:sp>
      <p:pic>
        <p:nvPicPr>
          <p:cNvPr id="24" name="圖片 23">
            <a:extLst>
              <a:ext uri="{FF2B5EF4-FFF2-40B4-BE49-F238E27FC236}">
                <a16:creationId xmlns:a16="http://schemas.microsoft.com/office/drawing/2014/main" id="{14D902DE-515A-49E4-8A13-7B9F0DB1EF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76800" y="647888"/>
            <a:ext cx="2057400" cy="2059474"/>
          </a:xfrm>
          <a:prstGeom prst="rect">
            <a:avLst/>
          </a:prstGeom>
          <a:noFill/>
        </p:spPr>
      </p:pic>
      <p:graphicFrame>
        <p:nvGraphicFramePr>
          <p:cNvPr id="25" name="Object 34">
            <a:extLst>
              <a:ext uri="{FF2B5EF4-FFF2-40B4-BE49-F238E27FC236}">
                <a16:creationId xmlns:a16="http://schemas.microsoft.com/office/drawing/2014/main" id="{F882EDCC-8DCC-4A03-9355-8718F106D27E}"/>
              </a:ext>
            </a:extLst>
          </p:cNvPr>
          <p:cNvGraphicFramePr>
            <a:graphicFrameLocks noChangeAspect="1"/>
          </p:cNvGraphicFramePr>
          <p:nvPr>
            <p:extLst/>
          </p:nvPr>
        </p:nvGraphicFramePr>
        <p:xfrm>
          <a:off x="7030210" y="1582416"/>
          <a:ext cx="912813" cy="362273"/>
        </p:xfrm>
        <a:graphic>
          <a:graphicData uri="http://schemas.openxmlformats.org/presentationml/2006/ole">
            <mc:AlternateContent xmlns:mc="http://schemas.openxmlformats.org/markup-compatibility/2006">
              <mc:Choice xmlns:v="urn:schemas-microsoft-com:vml" Requires="v">
                <p:oleObj spid="_x0000_s20570" name="Equation" r:id="rId6" imgW="609480" imgH="241200" progId="Equation.DSMT4">
                  <p:embed/>
                </p:oleObj>
              </mc:Choice>
              <mc:Fallback>
                <p:oleObj name="Equation" r:id="rId6" imgW="609480" imgH="241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7"/>
                      <a:srcRect/>
                      <a:stretch>
                        <a:fillRect/>
                      </a:stretch>
                    </p:blipFill>
                    <p:spPr bwMode="auto">
                      <a:xfrm>
                        <a:off x="7030210" y="1582416"/>
                        <a:ext cx="912813" cy="362273"/>
                      </a:xfrm>
                      <a:prstGeom prst="rect">
                        <a:avLst/>
                      </a:prstGeom>
                      <a:solidFill>
                        <a:srgbClr val="FFC000"/>
                      </a:solidFill>
                      <a:ln>
                        <a:noFill/>
                      </a:ln>
                      <a:effectLst/>
                    </p:spPr>
                  </p:pic>
                </p:oleObj>
              </mc:Fallback>
            </mc:AlternateContent>
          </a:graphicData>
        </a:graphic>
      </p:graphicFrame>
      <p:sp>
        <p:nvSpPr>
          <p:cNvPr id="2" name="矩形 1">
            <a:extLst>
              <a:ext uri="{FF2B5EF4-FFF2-40B4-BE49-F238E27FC236}">
                <a16:creationId xmlns:a16="http://schemas.microsoft.com/office/drawing/2014/main" id="{CE9D4989-B857-4F4A-A4D1-A63C320A9347}"/>
              </a:ext>
            </a:extLst>
          </p:cNvPr>
          <p:cNvSpPr/>
          <p:nvPr/>
        </p:nvSpPr>
        <p:spPr>
          <a:xfrm>
            <a:off x="304800" y="629431"/>
            <a:ext cx="1963743"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Torsional rigidity</a:t>
            </a:r>
            <a:endParaRPr lang="zh-TW" altLang="en-US" sz="2000" dirty="0"/>
          </a:p>
        </p:txBody>
      </p:sp>
      <p:graphicFrame>
        <p:nvGraphicFramePr>
          <p:cNvPr id="10" name="Object 34">
            <a:extLst>
              <a:ext uri="{FF2B5EF4-FFF2-40B4-BE49-F238E27FC236}">
                <a16:creationId xmlns:a16="http://schemas.microsoft.com/office/drawing/2014/main" id="{14E01D2F-34F0-4BAD-B0D1-78CB144234A1}"/>
              </a:ext>
            </a:extLst>
          </p:cNvPr>
          <p:cNvGraphicFramePr>
            <a:graphicFrameLocks noChangeAspect="1"/>
          </p:cNvGraphicFramePr>
          <p:nvPr>
            <p:extLst>
              <p:ext uri="{D42A27DB-BD31-4B8C-83A1-F6EECF244321}">
                <p14:modId xmlns:p14="http://schemas.microsoft.com/office/powerpoint/2010/main" val="2456409614"/>
              </p:ext>
            </p:extLst>
          </p:nvPr>
        </p:nvGraphicFramePr>
        <p:xfrm>
          <a:off x="455146" y="1506208"/>
          <a:ext cx="1539875" cy="685800"/>
        </p:xfrm>
        <a:graphic>
          <a:graphicData uri="http://schemas.openxmlformats.org/presentationml/2006/ole">
            <mc:AlternateContent xmlns:mc="http://schemas.openxmlformats.org/markup-compatibility/2006">
              <mc:Choice xmlns:v="urn:schemas-microsoft-com:vml" Requires="v">
                <p:oleObj spid="_x0000_s20571" name="Equation" r:id="rId8" imgW="1028520" imgH="457200" progId="Equation.DSMT4">
                  <p:embed/>
                </p:oleObj>
              </mc:Choice>
              <mc:Fallback>
                <p:oleObj name="Equation" r:id="rId8" imgW="1028520" imgH="457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9"/>
                      <a:srcRect/>
                      <a:stretch>
                        <a:fillRect/>
                      </a:stretch>
                    </p:blipFill>
                    <p:spPr bwMode="auto">
                      <a:xfrm>
                        <a:off x="455146" y="1506208"/>
                        <a:ext cx="1539875" cy="685800"/>
                      </a:xfrm>
                      <a:prstGeom prst="rect">
                        <a:avLst/>
                      </a:prstGeom>
                      <a:solidFill>
                        <a:srgbClr val="FFC000"/>
                      </a:solidFill>
                      <a:ln>
                        <a:noFill/>
                      </a:ln>
                      <a:effectLst/>
                    </p:spPr>
                  </p:pic>
                </p:oleObj>
              </mc:Fallback>
            </mc:AlternateContent>
          </a:graphicData>
        </a:graphic>
      </p:graphicFrame>
    </p:spTree>
    <p:extLst>
      <p:ext uri="{BB962C8B-B14F-4D97-AF65-F5344CB8AC3E}">
        <p14:creationId xmlns:p14="http://schemas.microsoft.com/office/powerpoint/2010/main" val="295626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radial edge crack</a:t>
            </a:r>
          </a:p>
        </p:txBody>
      </p:sp>
      <p:sp>
        <p:nvSpPr>
          <p:cNvPr id="2" name="矩形 1">
            <a:extLst>
              <a:ext uri="{FF2B5EF4-FFF2-40B4-BE49-F238E27FC236}">
                <a16:creationId xmlns:a16="http://schemas.microsoft.com/office/drawing/2014/main" id="{CE9D4989-B857-4F4A-A4D1-A63C320A9347}"/>
              </a:ext>
            </a:extLst>
          </p:cNvPr>
          <p:cNvSpPr/>
          <p:nvPr/>
        </p:nvSpPr>
        <p:spPr>
          <a:xfrm>
            <a:off x="304800" y="629431"/>
            <a:ext cx="2464136"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Stress intensity factor </a:t>
            </a:r>
            <a:endParaRPr lang="zh-TW" altLang="en-US" sz="2000" dirty="0"/>
          </a:p>
        </p:txBody>
      </p:sp>
      <mc:AlternateContent xmlns:mc="http://schemas.openxmlformats.org/markup-compatibility/2006" xmlns:a14="http://schemas.microsoft.com/office/drawing/2010/main">
        <mc:Choice Requires="a14">
          <p:graphicFrame>
            <p:nvGraphicFramePr>
              <p:cNvPr id="11" name="表格 10">
                <a:extLst>
                  <a:ext uri="{FF2B5EF4-FFF2-40B4-BE49-F238E27FC236}">
                    <a16:creationId xmlns:a16="http://schemas.microsoft.com/office/drawing/2014/main" id="{80C076CC-E754-40FC-ADF7-8DB407A49FD0}"/>
                  </a:ext>
                </a:extLst>
              </p:cNvPr>
              <p:cNvGraphicFramePr>
                <a:graphicFrameLocks noGrp="1"/>
              </p:cNvGraphicFramePr>
              <p:nvPr>
                <p:extLst>
                  <p:ext uri="{D42A27DB-BD31-4B8C-83A1-F6EECF244321}">
                    <p14:modId xmlns:p14="http://schemas.microsoft.com/office/powerpoint/2010/main" val="1380775088"/>
                  </p:ext>
                </p:extLst>
              </p:nvPr>
            </p:nvGraphicFramePr>
            <p:xfrm>
              <a:off x="381187" y="1066138"/>
              <a:ext cx="8367013" cy="4207320"/>
            </p:xfrm>
            <a:graphic>
              <a:graphicData uri="http://schemas.openxmlformats.org/drawingml/2006/table">
                <a:tbl>
                  <a:tblPr firstRow="1" firstCol="1" bandRow="1">
                    <a:tableStyleId>{5940675A-B579-460E-94D1-54222C63F5DA}</a:tableStyleId>
                  </a:tblPr>
                  <a:tblGrid>
                    <a:gridCol w="988947">
                      <a:extLst>
                        <a:ext uri="{9D8B030D-6E8A-4147-A177-3AD203B41FA5}">
                          <a16:colId xmlns:a16="http://schemas.microsoft.com/office/drawing/2014/main" val="2317323581"/>
                        </a:ext>
                      </a:extLst>
                    </a:gridCol>
                    <a:gridCol w="1814805">
                      <a:extLst>
                        <a:ext uri="{9D8B030D-6E8A-4147-A177-3AD203B41FA5}">
                          <a16:colId xmlns:a16="http://schemas.microsoft.com/office/drawing/2014/main" val="4261293283"/>
                        </a:ext>
                      </a:extLst>
                    </a:gridCol>
                    <a:gridCol w="1809599">
                      <a:extLst>
                        <a:ext uri="{9D8B030D-6E8A-4147-A177-3AD203B41FA5}">
                          <a16:colId xmlns:a16="http://schemas.microsoft.com/office/drawing/2014/main" val="1504356494"/>
                        </a:ext>
                      </a:extLst>
                    </a:gridCol>
                    <a:gridCol w="2186962">
                      <a:extLst>
                        <a:ext uri="{9D8B030D-6E8A-4147-A177-3AD203B41FA5}">
                          <a16:colId xmlns:a16="http://schemas.microsoft.com/office/drawing/2014/main" val="1136300095"/>
                        </a:ext>
                      </a:extLst>
                    </a:gridCol>
                    <a:gridCol w="1566700">
                      <a:extLst>
                        <a:ext uri="{9D8B030D-6E8A-4147-A177-3AD203B41FA5}">
                          <a16:colId xmlns:a16="http://schemas.microsoft.com/office/drawing/2014/main" val="751028937"/>
                        </a:ext>
                      </a:extLst>
                    </a:gridCol>
                  </a:tblGrid>
                  <a:tr h="128292">
                    <a:tc gridSpan="5">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Ratio of stress intensity factor </a:t>
                          </a:r>
                          <a14:m>
                            <m:oMath xmlns:m="http://schemas.openxmlformats.org/officeDocument/2006/math">
                              <m:sSub>
                                <m:sSubPr>
                                  <m:ctrlPr>
                                    <a:rPr lang="zh-TW" altLang="zh-TW" sz="1200" i="1" kern="1200" smtClean="0">
                                      <a:solidFill>
                                        <a:srgbClr val="000000"/>
                                      </a:solidFill>
                                      <a:effectLst/>
                                      <a:latin typeface="Cambria Math" panose="02040503050406030204" pitchFamily="18" charset="0"/>
                                      <a:ea typeface="+mn-ea"/>
                                    </a:rPr>
                                  </m:ctrlPr>
                                </m:sSubPr>
                                <m:e>
                                  <m:r>
                                    <a:rPr lang="en-US" altLang="zh-TW" sz="1200" kern="1200" smtClean="0">
                                      <a:solidFill>
                                        <a:srgbClr val="000000"/>
                                      </a:solidFill>
                                      <a:effectLst/>
                                      <a:latin typeface="Cambria Math" panose="02040503050406030204" pitchFamily="18" charset="0"/>
                                      <a:ea typeface="+mn-ea"/>
                                    </a:rPr>
                                    <m:t>𝐾</m:t>
                                  </m:r>
                                </m:e>
                                <m:sub>
                                  <m:r>
                                    <a:rPr lang="en-US" altLang="zh-TW" sz="1200" kern="1200" smtClean="0">
                                      <a:solidFill>
                                        <a:srgbClr val="000000"/>
                                      </a:solidFill>
                                      <a:effectLst/>
                                      <a:latin typeface="Cambria Math" panose="02040503050406030204" pitchFamily="18" charset="0"/>
                                      <a:ea typeface="+mn-ea"/>
                                    </a:rPr>
                                    <m:t>𝐼𝐼𝐼</m:t>
                                  </m:r>
                                </m:sub>
                              </m:sSub>
                              <m:r>
                                <a:rPr lang="en-US" altLang="zh-TW" sz="1200" kern="1200">
                                  <a:solidFill>
                                    <a:srgbClr val="000000"/>
                                  </a:solidFill>
                                  <a:effectLst/>
                                  <a:latin typeface="Cambria Math" panose="02040503050406030204" pitchFamily="18" charset="0"/>
                                  <a:ea typeface="+mn-ea"/>
                                  <a:cs typeface="+mn-cs"/>
                                </a:rPr>
                                <m:t>/</m:t>
                              </m:r>
                              <m:sSub>
                                <m:sSubPr>
                                  <m:ctrlPr>
                                    <a:rPr lang="zh-TW" altLang="zh-TW" sz="1200" i="1" kern="1200" smtClean="0">
                                      <a:solidFill>
                                        <a:srgbClr val="000000"/>
                                      </a:solidFill>
                                      <a:effectLst/>
                                      <a:latin typeface="Cambria Math" panose="02040503050406030204" pitchFamily="18" charset="0"/>
                                      <a:ea typeface="+mn-ea"/>
                                      <a:cs typeface="+mn-cs"/>
                                    </a:rPr>
                                  </m:ctrlPr>
                                </m:sSubPr>
                                <m:e>
                                  <m:r>
                                    <a:rPr lang="en-US" altLang="zh-TW" sz="1200" kern="1200" smtClean="0">
                                      <a:solidFill>
                                        <a:srgbClr val="000000"/>
                                      </a:solidFill>
                                      <a:effectLst/>
                                      <a:latin typeface="Cambria Math" panose="02040503050406030204" pitchFamily="18" charset="0"/>
                                      <a:ea typeface="+mn-ea"/>
                                      <a:cs typeface="+mn-cs"/>
                                    </a:rPr>
                                    <m:t>𝐾</m:t>
                                  </m:r>
                                </m:e>
                                <m:sub>
                                  <m:r>
                                    <a:rPr lang="en-US" altLang="zh-TW" sz="1200" kern="1200">
                                      <a:solidFill>
                                        <a:srgbClr val="000000"/>
                                      </a:solidFill>
                                      <a:effectLst/>
                                      <a:latin typeface="Cambria Math" panose="02040503050406030204" pitchFamily="18" charset="0"/>
                                      <a:ea typeface="+mn-ea"/>
                                      <a:cs typeface="+mn-cs"/>
                                    </a:rPr>
                                    <m:t>0</m:t>
                                  </m:r>
                                </m:sub>
                              </m:sSub>
                            </m:oMath>
                          </a14:m>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altLang="zh-TW" sz="1200" i="1" kern="1200" smtClean="0">
                                      <a:solidFill>
                                        <a:srgbClr val="000000"/>
                                      </a:solidFill>
                                      <a:effectLst/>
                                      <a:latin typeface="Cambria Math" panose="02040503050406030204" pitchFamily="18" charset="0"/>
                                      <a:ea typeface="+mn-ea"/>
                                    </a:rPr>
                                  </m:ctrlPr>
                                </m:sSubPr>
                                <m:e>
                                  <m:r>
                                    <a:rPr lang="en-US" altLang="zh-TW" sz="1200" kern="1200">
                                      <a:solidFill>
                                        <a:srgbClr val="000000"/>
                                      </a:solidFill>
                                      <a:effectLst/>
                                      <a:latin typeface="Cambria Math" panose="02040503050406030204" pitchFamily="18" charset="0"/>
                                      <a:ea typeface="+mn-ea"/>
                                    </a:rPr>
                                    <m:t>𝐾</m:t>
                                  </m:r>
                                </m:e>
                                <m:sub>
                                  <m:r>
                                    <a:rPr lang="en-US" altLang="zh-TW" sz="1200" kern="1200">
                                      <a:solidFill>
                                        <a:srgbClr val="000000"/>
                                      </a:solidFill>
                                      <a:effectLst/>
                                      <a:latin typeface="Cambria Math" panose="02040503050406030204" pitchFamily="18" charset="0"/>
                                      <a:ea typeface="+mn-ea"/>
                                    </a:rPr>
                                    <m:t>0</m:t>
                                  </m:r>
                                </m:sub>
                              </m:sSub>
                              <m:r>
                                <a:rPr lang="en-US" altLang="zh-TW" sz="1200" kern="1200">
                                  <a:solidFill>
                                    <a:srgbClr val="000000"/>
                                  </a:solidFill>
                                  <a:effectLst/>
                                  <a:latin typeface="Cambria Math" panose="02040503050406030204" pitchFamily="18" charset="0"/>
                                  <a:ea typeface="+mn-ea"/>
                                </a:rPr>
                                <m:t>=</m:t>
                              </m:r>
                              <m:f>
                                <m:fPr>
                                  <m:type m:val="lin"/>
                                  <m:ctrlPr>
                                    <a:rPr lang="en-US" altLang="zh-TW" sz="1200" i="1" kern="1200" smtClean="0">
                                      <a:solidFill>
                                        <a:srgbClr val="000000"/>
                                      </a:solidFill>
                                      <a:effectLst/>
                                      <a:latin typeface="Cambria Math" panose="02040503050406030204" pitchFamily="18" charset="0"/>
                                      <a:ea typeface="+mn-ea"/>
                                    </a:rPr>
                                  </m:ctrlPr>
                                </m:fPr>
                                <m:num>
                                  <m:r>
                                    <a:rPr lang="en-US" altLang="zh-TW" sz="1200" kern="1200" smtClean="0">
                                      <a:solidFill>
                                        <a:srgbClr val="000000"/>
                                      </a:solidFill>
                                      <a:effectLst/>
                                      <a:latin typeface="Cambria Math" panose="02040503050406030204" pitchFamily="18" charset="0"/>
                                      <a:ea typeface="+mn-ea"/>
                                    </a:rPr>
                                    <m:t>2 </m:t>
                                  </m:r>
                                  <m:sSub>
                                    <m:sSubPr>
                                      <m:ctrlPr>
                                        <a:rPr lang="en-US" altLang="zh-TW" sz="1200" i="1" kern="1200">
                                          <a:solidFill>
                                            <a:srgbClr val="000000"/>
                                          </a:solidFill>
                                          <a:effectLst/>
                                          <a:latin typeface="Cambria Math" panose="02040503050406030204" pitchFamily="18" charset="0"/>
                                          <a:ea typeface="+mn-ea"/>
                                        </a:rPr>
                                      </m:ctrlPr>
                                    </m:sSubPr>
                                    <m:e>
                                      <m:r>
                                        <a:rPr lang="en-US" altLang="zh-TW" sz="1200" kern="1200">
                                          <a:solidFill>
                                            <a:srgbClr val="000000"/>
                                          </a:solidFill>
                                          <a:effectLst/>
                                          <a:latin typeface="Cambria Math" panose="02040503050406030204" pitchFamily="18" charset="0"/>
                                          <a:ea typeface="+mn-ea"/>
                                        </a:rPr>
                                        <m:t>𝐷</m:t>
                                      </m:r>
                                    </m:e>
                                    <m:sub>
                                      <m:r>
                                        <a:rPr lang="en-US" altLang="zh-TW" sz="1200" kern="1200">
                                          <a:solidFill>
                                            <a:srgbClr val="000000"/>
                                          </a:solidFill>
                                          <a:effectLst/>
                                          <a:latin typeface="Cambria Math" panose="02040503050406030204" pitchFamily="18" charset="0"/>
                                          <a:ea typeface="+mn-ea"/>
                                        </a:rPr>
                                        <m:t>𝑟</m:t>
                                      </m:r>
                                    </m:sub>
                                  </m:sSub>
                                  <m:r>
                                    <a:rPr lang="zh-TW" altLang="en-US" sz="1200" kern="1200" smtClean="0">
                                      <a:solidFill>
                                        <a:srgbClr val="000000"/>
                                      </a:solidFill>
                                      <a:effectLst/>
                                      <a:latin typeface="Cambria Math" panose="02040503050406030204" pitchFamily="18" charset="0"/>
                                      <a:ea typeface="+mn-ea"/>
                                      <a:cs typeface="Times New Roman" panose="02020603050405020304" pitchFamily="18" charset="0"/>
                                    </a:rPr>
                                    <m:t>𝛽</m:t>
                                  </m:r>
                                  <m:rad>
                                    <m:radPr>
                                      <m:degHide m:val="on"/>
                                      <m:ctrlPr>
                                        <a:rPr lang="en-US" altLang="zh-TW" sz="1200" i="1" kern="1200" smtClean="0">
                                          <a:solidFill>
                                            <a:srgbClr val="000000"/>
                                          </a:solidFill>
                                          <a:effectLst/>
                                          <a:latin typeface="Cambria Math" panose="02040503050406030204" pitchFamily="18" charset="0"/>
                                          <a:ea typeface="+mn-ea"/>
                                        </a:rPr>
                                      </m:ctrlPr>
                                    </m:radPr>
                                    <m:deg/>
                                    <m:e>
                                      <m:r>
                                        <a:rPr lang="zh-TW" altLang="en-US" sz="1200" kern="1200">
                                          <a:solidFill>
                                            <a:srgbClr val="000000"/>
                                          </a:solidFill>
                                          <a:effectLst/>
                                          <a:latin typeface="Cambria Math" panose="02040503050406030204" pitchFamily="18" charset="0"/>
                                          <a:ea typeface="+mn-ea"/>
                                        </a:rPr>
                                        <m:t>𝜋</m:t>
                                      </m:r>
                                      <m:r>
                                        <a:rPr lang="en-US" altLang="zh-TW" sz="1200" kern="1200">
                                          <a:solidFill>
                                            <a:srgbClr val="000000"/>
                                          </a:solidFill>
                                          <a:effectLst/>
                                          <a:latin typeface="Cambria Math" panose="02040503050406030204" pitchFamily="18" charset="0"/>
                                          <a:ea typeface="+mn-ea"/>
                                        </a:rPr>
                                        <m:t>𝑙</m:t>
                                      </m:r>
                                    </m:e>
                                  </m:rad>
                                </m:num>
                                <m:den>
                                  <m:r>
                                    <a:rPr lang="zh-TW" altLang="en-US" sz="1200" kern="1200" smtClean="0">
                                      <a:solidFill>
                                        <a:srgbClr val="000000"/>
                                      </a:solidFill>
                                      <a:effectLst/>
                                      <a:latin typeface="Cambria Math" panose="02040503050406030204" pitchFamily="18" charset="0"/>
                                      <a:ea typeface="+mn-ea"/>
                                    </a:rPr>
                                    <m:t>𝜋</m:t>
                                  </m:r>
                                  <m:r>
                                    <a:rPr lang="en-US" altLang="zh-TW" sz="1200" kern="1200">
                                      <a:solidFill>
                                        <a:srgbClr val="000000"/>
                                      </a:solidFill>
                                      <a:effectLst/>
                                      <a:latin typeface="Cambria Math" panose="02040503050406030204" pitchFamily="18" charset="0"/>
                                      <a:ea typeface="+mn-ea"/>
                                    </a:rPr>
                                    <m:t> </m:t>
                                  </m:r>
                                  <m:sSup>
                                    <m:sSupPr>
                                      <m:ctrlPr>
                                        <a:rPr lang="en-US" altLang="zh-TW" sz="1200" i="1" kern="1200">
                                          <a:solidFill>
                                            <a:srgbClr val="000000"/>
                                          </a:solidFill>
                                          <a:effectLst/>
                                          <a:latin typeface="Cambria Math" panose="02040503050406030204" pitchFamily="18" charset="0"/>
                                          <a:ea typeface="+mn-ea"/>
                                        </a:rPr>
                                      </m:ctrlPr>
                                    </m:sSupPr>
                                    <m:e>
                                      <m:r>
                                        <a:rPr lang="en-US" altLang="zh-TW" sz="1200" kern="1200" smtClean="0">
                                          <a:solidFill>
                                            <a:srgbClr val="000000"/>
                                          </a:solidFill>
                                          <a:effectLst/>
                                          <a:latin typeface="Cambria Math" panose="02040503050406030204" pitchFamily="18" charset="0"/>
                                          <a:ea typeface="+mn-ea"/>
                                        </a:rPr>
                                        <m:t>𝑎</m:t>
                                      </m:r>
                                    </m:e>
                                    <m:sup>
                                      <m:r>
                                        <a:rPr lang="en-US" altLang="zh-TW" sz="1200" kern="1200">
                                          <a:solidFill>
                                            <a:srgbClr val="000000"/>
                                          </a:solidFill>
                                          <a:effectLst/>
                                          <a:latin typeface="Cambria Math" panose="02040503050406030204" pitchFamily="18" charset="0"/>
                                          <a:ea typeface="+mn-ea"/>
                                        </a:rPr>
                                        <m:t>3</m:t>
                                      </m:r>
                                    </m:sup>
                                  </m:sSup>
                                </m:den>
                              </m:f>
                            </m:oMath>
                          </a14:m>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32506242"/>
                      </a:ext>
                    </a:extLst>
                  </a:tr>
                  <a:tr h="251992">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smtClean="0">
                                    <a:solidFill>
                                      <a:srgbClr val="000000"/>
                                    </a:solidFill>
                                    <a:effectLst/>
                                    <a:latin typeface="Cambria Math" panose="02040503050406030204" pitchFamily="18" charset="0"/>
                                  </a:rPr>
                                  <m:t>𝑙</m:t>
                                </m:r>
                                <m:r>
                                  <m:rPr>
                                    <m:lit/>
                                  </m:rPr>
                                  <a:rPr lang="en-US" sz="1100" kern="0">
                                    <a:solidFill>
                                      <a:srgbClr val="000000"/>
                                    </a:solidFill>
                                    <a:effectLst/>
                                    <a:latin typeface="Cambria Math" panose="02040503050406030204" pitchFamily="18" charset="0"/>
                                  </a:rPr>
                                  <m:t>/</m:t>
                                </m:r>
                                <m:r>
                                  <a:rPr lang="en-US" sz="1100" kern="0">
                                    <a:solidFill>
                                      <a:srgbClr val="000000"/>
                                    </a:solidFill>
                                    <a:effectLst/>
                                    <a:latin typeface="Cambria Math" panose="02040503050406030204" pitchFamily="18" charset="0"/>
                                  </a:rPr>
                                  <m:t>𝑎</m:t>
                                </m:r>
                              </m:oMath>
                            </m:oMathPara>
                          </a14:m>
                          <a:endParaRPr lang="zh-TW" sz="1100" kern="100" dirty="0">
                            <a:solidFill>
                              <a:srgbClr val="000000"/>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solidFill>
                                      <a:srgbClr val="000000"/>
                                    </a:solidFill>
                                    <a:effectLst/>
                                    <a:latin typeface="Cambria Math" panose="02040503050406030204" pitchFamily="18" charset="0"/>
                                  </a:rPr>
                                  <m:t>(</m:t>
                                </m:r>
                                <m:r>
                                  <a:rPr lang="en-US" sz="1100" kern="0">
                                    <a:solidFill>
                                      <a:srgbClr val="000000"/>
                                    </a:solidFill>
                                    <a:effectLst/>
                                    <a:latin typeface="Cambria Math" panose="02040503050406030204" pitchFamily="18" charset="0"/>
                                  </a:rPr>
                                  <m:t>𝑎</m:t>
                                </m:r>
                                <m:r>
                                  <a:rPr lang="en-US" sz="1100" kern="0">
                                    <a:solidFill>
                                      <a:srgbClr val="000000"/>
                                    </a:solidFill>
                                    <a:effectLst/>
                                    <a:latin typeface="Cambria Math" panose="02040503050406030204" pitchFamily="18" charset="0"/>
                                  </a:rPr>
                                  <m:t>=2)</m:t>
                                </m:r>
                              </m:oMath>
                            </m:oMathPara>
                          </a14:m>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BIQM +</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self-regularized approach</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Dual BIQM</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err="1">
                              <a:solidFill>
                                <a:srgbClr val="000000"/>
                              </a:solidFill>
                              <a:effectLst/>
                              <a:latin typeface="Times New Roman" panose="02020603050405020304" pitchFamily="18" charset="0"/>
                              <a:ea typeface="+mn-ea"/>
                              <a:cs typeface="Times New Roman" panose="02020603050405020304" pitchFamily="18" charset="0"/>
                            </a:rPr>
                            <a:t>Hassani</a:t>
                          </a: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 and </a:t>
                          </a:r>
                          <a:r>
                            <a:rPr lang="en-US" altLang="zh-TW" sz="1200" kern="1200" dirty="0" err="1">
                              <a:solidFill>
                                <a:srgbClr val="000000"/>
                              </a:solidFill>
                              <a:effectLst/>
                              <a:latin typeface="Times New Roman" panose="02020603050405020304" pitchFamily="18" charset="0"/>
                              <a:ea typeface="+mn-ea"/>
                              <a:cs typeface="Times New Roman" panose="02020603050405020304" pitchFamily="18" charset="0"/>
                            </a:rPr>
                            <a:t>Faal</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Wang</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960774686"/>
                      </a:ext>
                    </a:extLst>
                  </a:tr>
                  <a:tr h="167539">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0.1</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0.9541</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0.9541</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0.9566</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0.9591</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1511798242"/>
                      </a:ext>
                    </a:extLst>
                  </a:tr>
                  <a:tr h="167539">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0.2</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0.9263</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0.9263</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0.9276</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0.9280</a:t>
                          </a:r>
                        </a:p>
                      </a:txBody>
                      <a:tcPr marL="51435" marR="51435" marT="0" marB="0" anchor="ctr">
                        <a:solidFill>
                          <a:schemeClr val="accent6">
                            <a:lumMod val="20000"/>
                            <a:lumOff val="80000"/>
                          </a:schemeClr>
                        </a:solidFill>
                      </a:tcPr>
                    </a:tc>
                    <a:extLst>
                      <a:ext uri="{0D108BD9-81ED-4DB2-BD59-A6C34878D82A}">
                        <a16:rowId xmlns:a16="http://schemas.microsoft.com/office/drawing/2014/main" val="681842067"/>
                      </a:ext>
                    </a:extLst>
                  </a:tr>
                  <a:tr h="167539">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0.3</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0.9082</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0.9082</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0.9090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0.9088</a:t>
                          </a:r>
                        </a:p>
                      </a:txBody>
                      <a:tcPr marL="51435" marR="51435" marT="0" marB="0" anchor="ctr">
                        <a:solidFill>
                          <a:schemeClr val="accent6">
                            <a:lumMod val="20000"/>
                            <a:lumOff val="80000"/>
                          </a:schemeClr>
                        </a:solidFill>
                      </a:tcPr>
                    </a:tc>
                    <a:extLst>
                      <a:ext uri="{0D108BD9-81ED-4DB2-BD59-A6C34878D82A}">
                        <a16:rowId xmlns:a16="http://schemas.microsoft.com/office/drawing/2014/main" val="1159852482"/>
                      </a:ext>
                    </a:extLst>
                  </a:tr>
                  <a:tr h="167539">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0.4</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0.8973</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0.8973</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0.8979</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0.8973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694298565"/>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0.5</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0.8915</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0.8915</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0.8920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0.8913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525890462"/>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0.6</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0.8888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0.8888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0.8892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0.8883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844839160"/>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0.7</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0.8868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0.8868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0.8872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0.8864</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254631199"/>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0.8</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0.8831</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0.8831</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0.8835</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0.8830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4290219843"/>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0.9</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0.8748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0.8748</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0.8752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0.8777</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898871881"/>
                      </a:ext>
                    </a:extLst>
                  </a:tr>
                  <a:tr h="167539">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1</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0.8587</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200" kern="1200" dirty="0" smtClean="0">
                                    <a:solidFill>
                                      <a:srgbClr val="000000"/>
                                    </a:solidFill>
                                    <a:effectLst/>
                                    <a:latin typeface="Cambria Math" panose="02040503050406030204" pitchFamily="18" charset="0"/>
                                    <a:ea typeface="+mn-ea"/>
                                  </a:rPr>
                                  <m:t>0.8587</m:t>
                                </m:r>
                              </m:oMath>
                            </m:oMathPara>
                          </a14:m>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NA.</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lnTlToBr w="12700" cap="flat" cmpd="sng" algn="ctr">
                          <a:noFill/>
                          <a:prstDash val="solid"/>
                          <a:round/>
                          <a:headEnd type="none" w="med" len="med"/>
                          <a:tailEnd type="none" w="med" len="med"/>
                        </a:lnTlToB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NA.</a:t>
                          </a:r>
                          <a:endParaRPr lang="zh-TW" altLang="zh-TW"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lnTlToBr w="12700" cap="flat" cmpd="sng" algn="ctr">
                          <a:noFill/>
                          <a:prstDash val="solid"/>
                          <a:round/>
                          <a:headEnd type="none" w="med" len="med"/>
                          <a:tailEnd type="none" w="med" len="med"/>
                        </a:lnTlToBr>
                        <a:solidFill>
                          <a:schemeClr val="accent6">
                            <a:lumMod val="20000"/>
                            <a:lumOff val="80000"/>
                          </a:schemeClr>
                        </a:solidFill>
                      </a:tcPr>
                    </a:tc>
                    <a:extLst>
                      <a:ext uri="{0D108BD9-81ED-4DB2-BD59-A6C34878D82A}">
                        <a16:rowId xmlns:a16="http://schemas.microsoft.com/office/drawing/2014/main" val="3545968107"/>
                      </a:ext>
                    </a:extLst>
                  </a:tr>
                </a:tbl>
              </a:graphicData>
            </a:graphic>
          </p:graphicFrame>
        </mc:Choice>
        <mc:Fallback xmlns="">
          <p:graphicFrame>
            <p:nvGraphicFramePr>
              <p:cNvPr id="11" name="表格 10">
                <a:extLst>
                  <a:ext uri="{FF2B5EF4-FFF2-40B4-BE49-F238E27FC236}">
                    <a16:creationId xmlns:a16="http://schemas.microsoft.com/office/drawing/2014/main" id="{80C076CC-E754-40FC-ADF7-8DB407A49FD0}"/>
                  </a:ext>
                </a:extLst>
              </p:cNvPr>
              <p:cNvGraphicFramePr>
                <a:graphicFrameLocks noGrp="1"/>
              </p:cNvGraphicFramePr>
              <p:nvPr>
                <p:extLst>
                  <p:ext uri="{D42A27DB-BD31-4B8C-83A1-F6EECF244321}">
                    <p14:modId xmlns:p14="http://schemas.microsoft.com/office/powerpoint/2010/main" val="1380775088"/>
                  </p:ext>
                </p:extLst>
              </p:nvPr>
            </p:nvGraphicFramePr>
            <p:xfrm>
              <a:off x="381187" y="1066138"/>
              <a:ext cx="8367013" cy="4207320"/>
            </p:xfrm>
            <a:graphic>
              <a:graphicData uri="http://schemas.openxmlformats.org/drawingml/2006/table">
                <a:tbl>
                  <a:tblPr firstRow="1" firstCol="1" bandRow="1">
                    <a:tableStyleId>{5940675A-B579-460E-94D1-54222C63F5DA}</a:tableStyleId>
                  </a:tblPr>
                  <a:tblGrid>
                    <a:gridCol w="988947">
                      <a:extLst>
                        <a:ext uri="{9D8B030D-6E8A-4147-A177-3AD203B41FA5}">
                          <a16:colId xmlns:a16="http://schemas.microsoft.com/office/drawing/2014/main" val="2317323581"/>
                        </a:ext>
                      </a:extLst>
                    </a:gridCol>
                    <a:gridCol w="1814805">
                      <a:extLst>
                        <a:ext uri="{9D8B030D-6E8A-4147-A177-3AD203B41FA5}">
                          <a16:colId xmlns:a16="http://schemas.microsoft.com/office/drawing/2014/main" val="4261293283"/>
                        </a:ext>
                      </a:extLst>
                    </a:gridCol>
                    <a:gridCol w="1809599">
                      <a:extLst>
                        <a:ext uri="{9D8B030D-6E8A-4147-A177-3AD203B41FA5}">
                          <a16:colId xmlns:a16="http://schemas.microsoft.com/office/drawing/2014/main" val="1504356494"/>
                        </a:ext>
                      </a:extLst>
                    </a:gridCol>
                    <a:gridCol w="2186962">
                      <a:extLst>
                        <a:ext uri="{9D8B030D-6E8A-4147-A177-3AD203B41FA5}">
                          <a16:colId xmlns:a16="http://schemas.microsoft.com/office/drawing/2014/main" val="1136300095"/>
                        </a:ext>
                      </a:extLst>
                    </a:gridCol>
                    <a:gridCol w="1566700">
                      <a:extLst>
                        <a:ext uri="{9D8B030D-6E8A-4147-A177-3AD203B41FA5}">
                          <a16:colId xmlns:a16="http://schemas.microsoft.com/office/drawing/2014/main" val="751028937"/>
                        </a:ext>
                      </a:extLst>
                    </a:gridCol>
                  </a:tblGrid>
                  <a:tr h="262573">
                    <a:tc gridSpan="5">
                      <a:txBody>
                        <a:bodyPr/>
                        <a:lstStyle/>
                        <a:p>
                          <a:endParaRPr lang="zh-TW"/>
                        </a:p>
                      </a:txBody>
                      <a:tcPr marL="51435" marR="51435" marT="0" marB="0" anchor="ctr">
                        <a:blipFill>
                          <a:blip r:embed="rId2"/>
                          <a:stretch>
                            <a:fillRect l="-73" t="-83721" r="-146" b="-1525581"/>
                          </a:stretch>
                        </a:blip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tc hMerge="1">
                      <a:txBody>
                        <a:bodyPr/>
                        <a:lstStyle/>
                        <a:p>
                          <a:pPr algn="ctr">
                            <a:lnSpc>
                              <a:spcPct val="150000"/>
                            </a:lnSpc>
                            <a:spcAft>
                              <a:spcPts val="0"/>
                            </a:spcAft>
                          </a:pPr>
                          <a:endParaRPr 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32506242"/>
                      </a:ext>
                    </a:extLst>
                  </a:tr>
                  <a:tr h="515747">
                    <a:tc>
                      <a:txBody>
                        <a:bodyPr/>
                        <a:lstStyle/>
                        <a:p>
                          <a:endParaRPr lang="zh-TW"/>
                        </a:p>
                      </a:txBody>
                      <a:tcPr marL="51435" marR="51435" marT="0" marB="0" anchor="ctr">
                        <a:blipFill>
                          <a:blip r:embed="rId2"/>
                          <a:stretch>
                            <a:fillRect l="-617" t="-92941" r="-749383" b="-671765"/>
                          </a:stretch>
                        </a:blip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BIQM +</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self-regularized approach</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Dual BIQM</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err="1">
                              <a:solidFill>
                                <a:srgbClr val="000000"/>
                              </a:solidFill>
                              <a:effectLst/>
                              <a:latin typeface="Times New Roman" panose="02020603050405020304" pitchFamily="18" charset="0"/>
                              <a:ea typeface="+mn-ea"/>
                              <a:cs typeface="Times New Roman" panose="02020603050405020304" pitchFamily="18" charset="0"/>
                            </a:rPr>
                            <a:t>Hassani</a:t>
                          </a: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 and </a:t>
                          </a:r>
                          <a:r>
                            <a:rPr lang="en-US" altLang="zh-TW" sz="1200" kern="1200" dirty="0" err="1">
                              <a:solidFill>
                                <a:srgbClr val="000000"/>
                              </a:solidFill>
                              <a:effectLst/>
                              <a:latin typeface="Times New Roman" panose="02020603050405020304" pitchFamily="18" charset="0"/>
                              <a:ea typeface="+mn-ea"/>
                              <a:cs typeface="Times New Roman" panose="02020603050405020304" pitchFamily="18" charset="0"/>
                            </a:rPr>
                            <a:t>Faal</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sz="1200" kern="1200" dirty="0">
                              <a:solidFill>
                                <a:srgbClr val="000000"/>
                              </a:solidFill>
                              <a:effectLst/>
                              <a:latin typeface="Times New Roman" panose="02020603050405020304" pitchFamily="18" charset="0"/>
                              <a:ea typeface="+mn-ea"/>
                              <a:cs typeface="Times New Roman" panose="02020603050405020304" pitchFamily="18" charset="0"/>
                            </a:rPr>
                            <a:t>Wang</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960774686"/>
                      </a:ext>
                    </a:extLst>
                  </a:tr>
                  <a:tr h="342900">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0.1</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292857" r="-307383" b="-919643"/>
                          </a:stretch>
                        </a:blipFill>
                      </a:tcPr>
                    </a:tc>
                    <a:tc>
                      <a:txBody>
                        <a:bodyPr/>
                        <a:lstStyle/>
                        <a:p>
                          <a:endParaRPr lang="zh-TW"/>
                        </a:p>
                      </a:txBody>
                      <a:tcPr marL="68580" marR="68580" marT="34290" marB="34290" anchor="ctr">
                        <a:blipFill>
                          <a:blip r:embed="rId2"/>
                          <a:stretch>
                            <a:fillRect l="-154698" t="-292857" r="-207383" b="-919643"/>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0.9566</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0.9591</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1511798242"/>
                      </a:ext>
                    </a:extLst>
                  </a:tr>
                  <a:tr h="342900">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0.2</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385965" r="-307383" b="-803509"/>
                          </a:stretch>
                        </a:blipFill>
                      </a:tcPr>
                    </a:tc>
                    <a:tc>
                      <a:txBody>
                        <a:bodyPr/>
                        <a:lstStyle/>
                        <a:p>
                          <a:endParaRPr lang="zh-TW"/>
                        </a:p>
                      </a:txBody>
                      <a:tcPr marL="68580" marR="68580" marT="34290" marB="34290" anchor="ctr">
                        <a:blipFill>
                          <a:blip r:embed="rId2"/>
                          <a:stretch>
                            <a:fillRect l="-154698" t="-385965" r="-207383" b="-803509"/>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0.9276</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0.9280</a:t>
                          </a:r>
                        </a:p>
                      </a:txBody>
                      <a:tcPr marL="51435" marR="51435" marT="0" marB="0" anchor="ctr">
                        <a:solidFill>
                          <a:schemeClr val="accent6">
                            <a:lumMod val="20000"/>
                            <a:lumOff val="80000"/>
                          </a:schemeClr>
                        </a:solidFill>
                      </a:tcPr>
                    </a:tc>
                    <a:extLst>
                      <a:ext uri="{0D108BD9-81ED-4DB2-BD59-A6C34878D82A}">
                        <a16:rowId xmlns:a16="http://schemas.microsoft.com/office/drawing/2014/main" val="681842067"/>
                      </a:ext>
                    </a:extLst>
                  </a:tr>
                  <a:tr h="342900">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0.3</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494643" r="-307383" b="-717857"/>
                          </a:stretch>
                        </a:blipFill>
                      </a:tcPr>
                    </a:tc>
                    <a:tc>
                      <a:txBody>
                        <a:bodyPr/>
                        <a:lstStyle/>
                        <a:p>
                          <a:endParaRPr lang="zh-TW"/>
                        </a:p>
                      </a:txBody>
                      <a:tcPr marL="68580" marR="68580" marT="34290" marB="34290" anchor="ctr">
                        <a:blipFill>
                          <a:blip r:embed="rId2"/>
                          <a:stretch>
                            <a:fillRect l="-154698" t="-494643" r="-207383" b="-717857"/>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0.9090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0.9088</a:t>
                          </a:r>
                        </a:p>
                      </a:txBody>
                      <a:tcPr marL="51435" marR="51435" marT="0" marB="0" anchor="ctr">
                        <a:solidFill>
                          <a:schemeClr val="accent6">
                            <a:lumMod val="20000"/>
                            <a:lumOff val="80000"/>
                          </a:schemeClr>
                        </a:solidFill>
                      </a:tcPr>
                    </a:tc>
                    <a:extLst>
                      <a:ext uri="{0D108BD9-81ED-4DB2-BD59-A6C34878D82A}">
                        <a16:rowId xmlns:a16="http://schemas.microsoft.com/office/drawing/2014/main" val="1159852482"/>
                      </a:ext>
                    </a:extLst>
                  </a:tr>
                  <a:tr h="342900">
                    <a:tc>
                      <a:txBody>
                        <a:bodyPr/>
                        <a:lstStyle/>
                        <a:p>
                          <a:pPr algn="ctr">
                            <a:lnSpc>
                              <a:spcPct val="150000"/>
                            </a:lnSpc>
                            <a:spcAft>
                              <a:spcPts val="0"/>
                            </a:spcAft>
                          </a:pPr>
                          <a:r>
                            <a:rPr lang="en-US" alt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0.4</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584211" r="-307383" b="-605263"/>
                          </a:stretch>
                        </a:blipFill>
                      </a:tcPr>
                    </a:tc>
                    <a:tc>
                      <a:txBody>
                        <a:bodyPr/>
                        <a:lstStyle/>
                        <a:p>
                          <a:endParaRPr lang="zh-TW"/>
                        </a:p>
                      </a:txBody>
                      <a:tcPr marL="68580" marR="68580" marT="34290" marB="34290" anchor="ctr">
                        <a:blipFill>
                          <a:blip r:embed="rId2"/>
                          <a:stretch>
                            <a:fillRect l="-154698" t="-584211" r="-207383" b="-605263"/>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0.8979</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0.8973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694298565"/>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0.5</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696429" r="-307383" b="-516071"/>
                          </a:stretch>
                        </a:blipFill>
                      </a:tcPr>
                    </a:tc>
                    <a:tc>
                      <a:txBody>
                        <a:bodyPr/>
                        <a:lstStyle/>
                        <a:p>
                          <a:endParaRPr lang="zh-TW"/>
                        </a:p>
                      </a:txBody>
                      <a:tcPr marL="68580" marR="68580" marT="34290" marB="34290" anchor="ctr">
                        <a:blipFill>
                          <a:blip r:embed="rId2"/>
                          <a:stretch>
                            <a:fillRect l="-154698" t="-696429" r="-207383" b="-516071"/>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0.8920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0.8913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525890462"/>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0.6</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796429" r="-307383" b="-416071"/>
                          </a:stretch>
                        </a:blipFill>
                      </a:tcPr>
                    </a:tc>
                    <a:tc>
                      <a:txBody>
                        <a:bodyPr/>
                        <a:lstStyle/>
                        <a:p>
                          <a:endParaRPr lang="zh-TW"/>
                        </a:p>
                      </a:txBody>
                      <a:tcPr marL="68580" marR="68580" marT="34290" marB="34290" anchor="ctr">
                        <a:blipFill>
                          <a:blip r:embed="rId2"/>
                          <a:stretch>
                            <a:fillRect l="-154698" t="-796429" r="-207383" b="-416071"/>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0.8892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0.8883</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2844839160"/>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0.7</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880702" r="-307383" b="-308772"/>
                          </a:stretch>
                        </a:blipFill>
                      </a:tcPr>
                    </a:tc>
                    <a:tc>
                      <a:txBody>
                        <a:bodyPr/>
                        <a:lstStyle/>
                        <a:p>
                          <a:endParaRPr lang="zh-TW"/>
                        </a:p>
                      </a:txBody>
                      <a:tcPr marL="68580" marR="68580" marT="34290" marB="34290" anchor="ctr">
                        <a:blipFill>
                          <a:blip r:embed="rId2"/>
                          <a:stretch>
                            <a:fillRect l="-154698" t="-880702" r="-207383" b="-308772"/>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0.8872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0.8864</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254631199"/>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0.8</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998214" r="-307383" b="-214286"/>
                          </a:stretch>
                        </a:blipFill>
                      </a:tcPr>
                    </a:tc>
                    <a:tc>
                      <a:txBody>
                        <a:bodyPr/>
                        <a:lstStyle/>
                        <a:p>
                          <a:endParaRPr lang="zh-TW"/>
                        </a:p>
                      </a:txBody>
                      <a:tcPr marL="68580" marR="68580" marT="34290" marB="34290" anchor="ctr">
                        <a:blipFill>
                          <a:blip r:embed="rId2"/>
                          <a:stretch>
                            <a:fillRect l="-154698" t="-998214" r="-207383" b="-214286"/>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0.8835</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0.8830</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4290219843"/>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0.9</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1078947" r="-307383" b="-110526"/>
                          </a:stretch>
                        </a:blipFill>
                      </a:tcPr>
                    </a:tc>
                    <a:tc>
                      <a:txBody>
                        <a:bodyPr/>
                        <a:lstStyle/>
                        <a:p>
                          <a:endParaRPr lang="zh-TW"/>
                        </a:p>
                      </a:txBody>
                      <a:tcPr marL="68580" marR="68580" marT="34290" marB="34290" anchor="ctr">
                        <a:blipFill>
                          <a:blip r:embed="rId2"/>
                          <a:stretch>
                            <a:fillRect l="-154698" t="-1078947" r="-207383" b="-110526"/>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0.8752</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0.8777</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6">
                            <a:lumMod val="20000"/>
                            <a:lumOff val="80000"/>
                          </a:schemeClr>
                        </a:solidFill>
                      </a:tcPr>
                    </a:tc>
                    <a:extLst>
                      <a:ext uri="{0D108BD9-81ED-4DB2-BD59-A6C34878D82A}">
                        <a16:rowId xmlns:a16="http://schemas.microsoft.com/office/drawing/2014/main" val="3898871881"/>
                      </a:ext>
                    </a:extLst>
                  </a:tr>
                  <a:tr h="342900">
                    <a:tc>
                      <a:txBody>
                        <a:bodyPr/>
                        <a:lstStyle/>
                        <a:p>
                          <a:pPr algn="ctr">
                            <a:lnSpc>
                              <a:spcPct val="150000"/>
                            </a:lnSpc>
                            <a:spcAft>
                              <a:spcPts val="0"/>
                            </a:spcAft>
                          </a:pPr>
                          <a:r>
                            <a:rPr lang="en-US" sz="1100" kern="0" dirty="0">
                              <a:solidFill>
                                <a:srgbClr val="000000"/>
                              </a:solidFill>
                              <a:effectLst/>
                              <a:latin typeface="Times New Roman" panose="02020603050405020304" pitchFamily="18" charset="0"/>
                              <a:cs typeface="Times New Roman" panose="02020603050405020304" pitchFamily="18" charset="0"/>
                            </a:rPr>
                            <a:t>1</a:t>
                          </a:r>
                          <a:endParaRPr lang="zh-TW" sz="11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6">
                            <a:lumMod val="20000"/>
                            <a:lumOff val="80000"/>
                          </a:schemeClr>
                        </a:solidFill>
                      </a:tcPr>
                    </a:tc>
                    <a:tc>
                      <a:txBody>
                        <a:bodyPr/>
                        <a:lstStyle/>
                        <a:p>
                          <a:endParaRPr lang="zh-TW"/>
                        </a:p>
                      </a:txBody>
                      <a:tcPr marL="68580" marR="68580" marT="34290" marB="34290" anchor="ctr">
                        <a:blipFill>
                          <a:blip r:embed="rId2"/>
                          <a:stretch>
                            <a:fillRect l="-54698" t="-1200000" r="-307383" b="-12500"/>
                          </a:stretch>
                        </a:blipFill>
                      </a:tcPr>
                    </a:tc>
                    <a:tc>
                      <a:txBody>
                        <a:bodyPr/>
                        <a:lstStyle/>
                        <a:p>
                          <a:endParaRPr lang="zh-TW"/>
                        </a:p>
                      </a:txBody>
                      <a:tcPr marL="68580" marR="68580" marT="34290" marB="34290" anchor="ctr">
                        <a:blipFill>
                          <a:blip r:embed="rId2"/>
                          <a:stretch>
                            <a:fillRect l="-154698" t="-1200000" r="-207383" b="-12500"/>
                          </a:stretch>
                        </a:blipFill>
                      </a:tcPr>
                    </a:tc>
                    <a:tc>
                      <a:txBody>
                        <a:bodyPr/>
                        <a:lstStyle/>
                        <a:p>
                          <a:pPr marL="0" algn="ctr" defTabSz="914400" rtl="0" eaLnBrk="1" latinLnBrk="0" hangingPunct="1">
                            <a:lnSpc>
                              <a:spcPct val="150000"/>
                            </a:lnSpc>
                            <a:spcAft>
                              <a:spcPts val="0"/>
                            </a:spcAft>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NA.</a:t>
                          </a:r>
                          <a:endParaRPr lang="zh-TW" altLang="en-US"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lnTlToBr w="12700" cap="flat" cmpd="sng" algn="ctr">
                          <a:noFill/>
                          <a:prstDash val="solid"/>
                          <a:round/>
                          <a:headEnd type="none" w="med" len="med"/>
                          <a:tailEnd type="none" w="med" len="med"/>
                        </a:lnTlToB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200" kern="1200" dirty="0">
                              <a:solidFill>
                                <a:srgbClr val="000000"/>
                              </a:solidFill>
                              <a:effectLst/>
                              <a:latin typeface="Times New Roman" panose="02020603050405020304" pitchFamily="18" charset="0"/>
                              <a:ea typeface="+mn-ea"/>
                              <a:cs typeface="Times New Roman" panose="02020603050405020304" pitchFamily="18" charset="0"/>
                            </a:rPr>
                            <a:t>NA.</a:t>
                          </a:r>
                          <a:endParaRPr lang="zh-TW" altLang="zh-TW" sz="1200" kern="1200" dirty="0">
                            <a:solidFill>
                              <a:srgbClr val="000000"/>
                            </a:solidFill>
                            <a:effectLst/>
                            <a:latin typeface="Times New Roman" panose="02020603050405020304" pitchFamily="18" charset="0"/>
                            <a:ea typeface="+mn-ea"/>
                            <a:cs typeface="Times New Roman" panose="02020603050405020304" pitchFamily="18" charset="0"/>
                          </a:endParaRPr>
                        </a:p>
                      </a:txBody>
                      <a:tcPr marL="51435" marR="51435" marT="0" marB="0" anchor="ctr">
                        <a:lnTlToBr w="12700" cap="flat" cmpd="sng" algn="ctr">
                          <a:noFill/>
                          <a:prstDash val="solid"/>
                          <a:round/>
                          <a:headEnd type="none" w="med" len="med"/>
                          <a:tailEnd type="none" w="med" len="med"/>
                        </a:lnTlToBr>
                        <a:solidFill>
                          <a:schemeClr val="accent6">
                            <a:lumMod val="20000"/>
                            <a:lumOff val="80000"/>
                          </a:schemeClr>
                        </a:solidFill>
                      </a:tcPr>
                    </a:tc>
                    <a:extLst>
                      <a:ext uri="{0D108BD9-81ED-4DB2-BD59-A6C34878D82A}">
                        <a16:rowId xmlns:a16="http://schemas.microsoft.com/office/drawing/2014/main" val="3545968107"/>
                      </a:ext>
                    </a:extLst>
                  </a:tr>
                </a:tbl>
              </a:graphicData>
            </a:graphic>
          </p:graphicFrame>
        </mc:Fallback>
      </mc:AlternateContent>
      <p:sp>
        <p:nvSpPr>
          <p:cNvPr id="13" name="矩形 12">
            <a:extLst>
              <a:ext uri="{FF2B5EF4-FFF2-40B4-BE49-F238E27FC236}">
                <a16:creationId xmlns:a16="http://schemas.microsoft.com/office/drawing/2014/main" id="{546AE2FB-332A-4979-9E4F-3AE6EBE346F9}"/>
              </a:ext>
            </a:extLst>
          </p:cNvPr>
          <p:cNvSpPr/>
          <p:nvPr/>
        </p:nvSpPr>
        <p:spPr>
          <a:xfrm>
            <a:off x="152400" y="5258317"/>
            <a:ext cx="8367013" cy="1015663"/>
          </a:xfrm>
          <a:prstGeom prst="rect">
            <a:avLst/>
          </a:prstGeom>
        </p:spPr>
        <p:txBody>
          <a:bodyPr wrap="square">
            <a:spAutoFit/>
          </a:bodyPr>
          <a:lstStyle/>
          <a:p>
            <a:pPr algn="just"/>
            <a:r>
              <a:rPr lang="en-US" altLang="zh-TW" sz="1200" dirty="0">
                <a:solidFill>
                  <a:srgbClr val="0000FF"/>
                </a:solidFill>
                <a:latin typeface="Times New Roman" panose="02020603050405020304" pitchFamily="18" charset="0"/>
                <a:cs typeface="Times New Roman" panose="02020603050405020304" pitchFamily="18" charset="0"/>
              </a:rPr>
              <a:t>References</a:t>
            </a:r>
            <a:r>
              <a:rPr lang="zh-TW" altLang="en-US" sz="1200" dirty="0">
                <a:solidFill>
                  <a:srgbClr val="0000FF"/>
                </a:solidFill>
                <a:latin typeface="Times New Roman" panose="02020603050405020304" pitchFamily="18" charset="0"/>
                <a:cs typeface="Times New Roman" panose="02020603050405020304" pitchFamily="18" charset="0"/>
              </a:rPr>
              <a:t>：</a:t>
            </a:r>
            <a:endParaRPr lang="en-US" altLang="zh-TW" sz="1200" dirty="0">
              <a:solidFill>
                <a:srgbClr val="0000FF"/>
              </a:solidFill>
              <a:latin typeface="Times New Roman" panose="02020603050405020304" pitchFamily="18" charset="0"/>
              <a:cs typeface="Times New Roman" panose="02020603050405020304" pitchFamily="18" charset="0"/>
            </a:endParaRPr>
          </a:p>
          <a:p>
            <a:pPr marL="128588" indent="-128588" algn="just">
              <a:buFont typeface="Arial" panose="020B0604020202020204" pitchFamily="34" charset="0"/>
              <a:buChar char="•"/>
            </a:pPr>
            <a:r>
              <a:rPr lang="en-US" altLang="zh-TW" sz="1200" dirty="0">
                <a:solidFill>
                  <a:srgbClr val="0000FF"/>
                </a:solidFill>
                <a:latin typeface="Times New Roman" panose="02020603050405020304" pitchFamily="18" charset="0"/>
                <a:cs typeface="Times New Roman" panose="02020603050405020304" pitchFamily="18" charset="0"/>
              </a:rPr>
              <a:t>A. </a:t>
            </a:r>
            <a:r>
              <a:rPr lang="en-US" altLang="zh-TW" sz="1200" dirty="0" err="1">
                <a:solidFill>
                  <a:srgbClr val="0000FF"/>
                </a:solidFill>
                <a:latin typeface="Times New Roman" panose="02020603050405020304" pitchFamily="18" charset="0"/>
                <a:cs typeface="Times New Roman" panose="02020603050405020304" pitchFamily="18" charset="0"/>
              </a:rPr>
              <a:t>Hassani</a:t>
            </a:r>
            <a:r>
              <a:rPr lang="en-US" altLang="zh-TW" sz="1200" dirty="0">
                <a:solidFill>
                  <a:srgbClr val="0000FF"/>
                </a:solidFill>
                <a:latin typeface="Times New Roman" panose="02020603050405020304" pitchFamily="18" charset="0"/>
                <a:cs typeface="Times New Roman" panose="02020603050405020304" pitchFamily="18" charset="0"/>
              </a:rPr>
              <a:t> and R. T. </a:t>
            </a:r>
            <a:r>
              <a:rPr lang="en-US" altLang="zh-TW" sz="1200" dirty="0" err="1">
                <a:solidFill>
                  <a:srgbClr val="0000FF"/>
                </a:solidFill>
                <a:latin typeface="Times New Roman" panose="02020603050405020304" pitchFamily="18" charset="0"/>
                <a:cs typeface="Times New Roman" panose="02020603050405020304" pitchFamily="18" charset="0"/>
              </a:rPr>
              <a:t>Faal</a:t>
            </a:r>
            <a:r>
              <a:rPr lang="en-US" altLang="zh-TW" sz="1200" dirty="0">
                <a:solidFill>
                  <a:srgbClr val="0000FF"/>
                </a:solidFill>
                <a:latin typeface="Times New Roman" panose="02020603050405020304" pitchFamily="18" charset="0"/>
                <a:cs typeface="Times New Roman" panose="02020603050405020304" pitchFamily="18" charset="0"/>
              </a:rPr>
              <a:t>, Saint-</a:t>
            </a:r>
            <a:r>
              <a:rPr lang="en-US" altLang="zh-TW" sz="1200" dirty="0" err="1">
                <a:solidFill>
                  <a:srgbClr val="0000FF"/>
                </a:solidFill>
                <a:latin typeface="Times New Roman" panose="02020603050405020304" pitchFamily="18" charset="0"/>
                <a:cs typeface="Times New Roman" panose="02020603050405020304" pitchFamily="18" charset="0"/>
              </a:rPr>
              <a:t>Venant</a:t>
            </a:r>
            <a:r>
              <a:rPr lang="en-US" altLang="zh-TW" sz="1200" dirty="0">
                <a:solidFill>
                  <a:srgbClr val="0000FF"/>
                </a:solidFill>
                <a:latin typeface="Times New Roman" panose="02020603050405020304" pitchFamily="18" charset="0"/>
                <a:cs typeface="Times New Roman" panose="02020603050405020304" pitchFamily="18" charset="0"/>
              </a:rPr>
              <a:t> torsion of orthotropic bars with a circular cross-section containing multiple cracks, Mathematics and Mechanics of Solids, Vol. 21, pp. 1-17, 2014.</a:t>
            </a:r>
          </a:p>
          <a:p>
            <a:pPr marL="128588" indent="-128588" algn="just">
              <a:buFont typeface="Arial" panose="020B0604020202020204" pitchFamily="34" charset="0"/>
              <a:buChar char="•"/>
            </a:pPr>
            <a:r>
              <a:rPr lang="en-US" altLang="zh-TW" sz="1200" dirty="0">
                <a:solidFill>
                  <a:srgbClr val="0000FF"/>
                </a:solidFill>
                <a:latin typeface="Times New Roman" panose="02020603050405020304" pitchFamily="18" charset="0"/>
                <a:cs typeface="Times New Roman" panose="02020603050405020304" pitchFamily="18" charset="0"/>
              </a:rPr>
              <a:t>Y. Wang, Torsion of a thick-walled cylinder with an external crack: boundary collocation method, Theoretical and Applied Fracture Mechanics, Vol. 14, pp. 267-273, 1990.</a:t>
            </a:r>
          </a:p>
        </p:txBody>
      </p:sp>
      <p:pic>
        <p:nvPicPr>
          <p:cNvPr id="14" name="圖片 13">
            <a:extLst>
              <a:ext uri="{FF2B5EF4-FFF2-40B4-BE49-F238E27FC236}">
                <a16:creationId xmlns:a16="http://schemas.microsoft.com/office/drawing/2014/main" id="{03740A40-A380-4426-B30E-972A6FD84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178" y="152400"/>
            <a:ext cx="1199722" cy="1169502"/>
          </a:xfrm>
          <a:prstGeom prst="rect">
            <a:avLst/>
          </a:prstGeom>
        </p:spPr>
      </p:pic>
    </p:spTree>
    <p:extLst>
      <p:ext uri="{BB962C8B-B14F-4D97-AF65-F5344CB8AC3E}">
        <p14:creationId xmlns:p14="http://schemas.microsoft.com/office/powerpoint/2010/main" val="203344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slant edge crack</a:t>
            </a:r>
          </a:p>
        </p:txBody>
      </p:sp>
      <p:sp>
        <p:nvSpPr>
          <p:cNvPr id="21" name="矩形 20">
            <a:extLst>
              <a:ext uri="{FF2B5EF4-FFF2-40B4-BE49-F238E27FC236}">
                <a16:creationId xmlns:a16="http://schemas.microsoft.com/office/drawing/2014/main" id="{56472502-E36E-46E2-8759-809F75AFB9BC}"/>
              </a:ext>
            </a:extLst>
          </p:cNvPr>
          <p:cNvSpPr/>
          <p:nvPr/>
        </p:nvSpPr>
        <p:spPr>
          <a:xfrm>
            <a:off x="304800" y="5071877"/>
            <a:ext cx="8077200" cy="1384995"/>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J. T. Chen, K. H. Chen and W. </a:t>
            </a:r>
            <a:r>
              <a:rPr lang="en-US" altLang="zh-TW" sz="1400" dirty="0" err="1">
                <a:solidFill>
                  <a:srgbClr val="0000FF"/>
                </a:solidFill>
                <a:latin typeface="Times New Roman" panose="02020603050405020304" pitchFamily="18" charset="0"/>
                <a:cs typeface="Times New Roman" panose="02020603050405020304" pitchFamily="18" charset="0"/>
              </a:rPr>
              <a:t>Yeih</a:t>
            </a:r>
            <a:r>
              <a:rPr lang="en-US" altLang="zh-TW" sz="1400" dirty="0">
                <a:solidFill>
                  <a:srgbClr val="0000FF"/>
                </a:solidFill>
                <a:latin typeface="Times New Roman" panose="02020603050405020304" pitchFamily="18" charset="0"/>
                <a:cs typeface="Times New Roman" panose="02020603050405020304" pitchFamily="18" charset="0"/>
              </a:rPr>
              <a:t>, Dual boundary element analysis for cracked bars under torsion, Engineering Computations, Vol. 15 (6), pp. 732-749, 1998.</a:t>
            </a: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A. </a:t>
            </a:r>
            <a:r>
              <a:rPr lang="en-US" altLang="zh-TW" sz="1400" dirty="0" err="1">
                <a:solidFill>
                  <a:srgbClr val="0000FF"/>
                </a:solidFill>
                <a:latin typeface="Times New Roman" panose="02020603050405020304" pitchFamily="18" charset="0"/>
                <a:cs typeface="Times New Roman" panose="02020603050405020304" pitchFamily="18" charset="0"/>
              </a:rPr>
              <a:t>Hassani</a:t>
            </a:r>
            <a:r>
              <a:rPr lang="en-US" altLang="zh-TW" sz="1400" dirty="0">
                <a:solidFill>
                  <a:srgbClr val="0000FF"/>
                </a:solidFill>
                <a:latin typeface="Times New Roman" panose="02020603050405020304" pitchFamily="18" charset="0"/>
                <a:cs typeface="Times New Roman" panose="02020603050405020304" pitchFamily="18" charset="0"/>
              </a:rPr>
              <a:t> and R. T. </a:t>
            </a:r>
            <a:r>
              <a:rPr lang="en-US" altLang="zh-TW" sz="1400" dirty="0" err="1">
                <a:solidFill>
                  <a:srgbClr val="0000FF"/>
                </a:solidFill>
                <a:latin typeface="Times New Roman" panose="02020603050405020304" pitchFamily="18" charset="0"/>
                <a:cs typeface="Times New Roman" panose="02020603050405020304" pitchFamily="18" charset="0"/>
              </a:rPr>
              <a:t>Faal</a:t>
            </a:r>
            <a:r>
              <a:rPr lang="en-US" altLang="zh-TW" sz="1400" dirty="0">
                <a:solidFill>
                  <a:srgbClr val="0000FF"/>
                </a:solidFill>
                <a:latin typeface="Times New Roman" panose="02020603050405020304" pitchFamily="18" charset="0"/>
                <a:cs typeface="Times New Roman" panose="02020603050405020304" pitchFamily="18" charset="0"/>
              </a:rPr>
              <a:t>, Saint-</a:t>
            </a:r>
            <a:r>
              <a:rPr lang="en-US" altLang="zh-TW" sz="1400" dirty="0" err="1">
                <a:solidFill>
                  <a:srgbClr val="0000FF"/>
                </a:solidFill>
                <a:latin typeface="Times New Roman" panose="02020603050405020304" pitchFamily="18" charset="0"/>
                <a:cs typeface="Times New Roman" panose="02020603050405020304" pitchFamily="18" charset="0"/>
              </a:rPr>
              <a:t>Venant</a:t>
            </a:r>
            <a:r>
              <a:rPr lang="en-US" altLang="zh-TW" sz="1400" dirty="0">
                <a:solidFill>
                  <a:srgbClr val="0000FF"/>
                </a:solidFill>
                <a:latin typeface="Times New Roman" panose="02020603050405020304" pitchFamily="18" charset="0"/>
                <a:cs typeface="Times New Roman" panose="02020603050405020304" pitchFamily="18" charset="0"/>
              </a:rPr>
              <a:t> torsion of orthotropic bars with a circular cross-section containing multiple cracks, Mathematics and Mechanics of Solids, Vol. 21, pp. 1-17, 2014.</a:t>
            </a:r>
          </a:p>
          <a:p>
            <a:pPr marL="214313" indent="-214313" algn="just">
              <a:buFont typeface="Arial" panose="020B0604020202020204" pitchFamily="34" charset="0"/>
              <a:buChar char="•"/>
            </a:pPr>
            <a:endParaRPr lang="en-US" altLang="zh-TW" sz="1400" dirty="0">
              <a:solidFill>
                <a:srgbClr val="0000FF"/>
              </a:solidFill>
              <a:latin typeface="Times New Roman" panose="02020603050405020304" pitchFamily="18" charset="0"/>
              <a:cs typeface="Times New Roman" panose="02020603050405020304" pitchFamily="18" charset="0"/>
            </a:endParaRPr>
          </a:p>
        </p:txBody>
      </p:sp>
      <p:pic>
        <p:nvPicPr>
          <p:cNvPr id="12" name="圖片 11">
            <a:extLst>
              <a:ext uri="{FF2B5EF4-FFF2-40B4-BE49-F238E27FC236}">
                <a16:creationId xmlns:a16="http://schemas.microsoft.com/office/drawing/2014/main" id="{372A0EA1-0236-4127-BEFE-D95654CB8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27" y="1169686"/>
            <a:ext cx="2251578" cy="2035385"/>
          </a:xfrm>
          <a:prstGeom prst="rect">
            <a:avLst/>
          </a:prstGeom>
        </p:spPr>
      </p:pic>
      <p:graphicFrame>
        <p:nvGraphicFramePr>
          <p:cNvPr id="13" name="物件 12">
            <a:extLst>
              <a:ext uri="{FF2B5EF4-FFF2-40B4-BE49-F238E27FC236}">
                <a16:creationId xmlns:a16="http://schemas.microsoft.com/office/drawing/2014/main" id="{D6B74700-32F3-4BFF-9CCC-B0E8DEF07670}"/>
              </a:ext>
            </a:extLst>
          </p:cNvPr>
          <p:cNvGraphicFramePr>
            <a:graphicFrameLocks noChangeAspect="1"/>
          </p:cNvGraphicFramePr>
          <p:nvPr>
            <p:extLst>
              <p:ext uri="{D42A27DB-BD31-4B8C-83A1-F6EECF244321}">
                <p14:modId xmlns:p14="http://schemas.microsoft.com/office/powerpoint/2010/main" val="2184317659"/>
              </p:ext>
            </p:extLst>
          </p:nvPr>
        </p:nvGraphicFramePr>
        <p:xfrm>
          <a:off x="3817586" y="829486"/>
          <a:ext cx="4662997" cy="4538011"/>
        </p:xfrm>
        <a:graphic>
          <a:graphicData uri="http://schemas.openxmlformats.org/presentationml/2006/ole">
            <mc:AlternateContent xmlns:mc="http://schemas.openxmlformats.org/markup-compatibility/2006">
              <mc:Choice xmlns:v="urn:schemas-microsoft-com:vml" Requires="v">
                <p:oleObj spid="_x0000_s23628" name="Plot" r:id="rId4" imgW="7438958" imgH="7238864" progId="Grapher.Document">
                  <p:embed/>
                </p:oleObj>
              </mc:Choice>
              <mc:Fallback>
                <p:oleObj name="Plot" r:id="rId4" imgW="7438958" imgH="7238864" progId="Grapher.Document">
                  <p:embed/>
                  <p:pic>
                    <p:nvPicPr>
                      <p:cNvPr id="3" name="物件 2">
                        <a:extLst>
                          <a:ext uri="{FF2B5EF4-FFF2-40B4-BE49-F238E27FC236}">
                            <a16:creationId xmlns:a16="http://schemas.microsoft.com/office/drawing/2014/main" id="{A44407BF-0CA4-485C-9DD0-E2BB32F1EF89}"/>
                          </a:ext>
                        </a:extLst>
                      </p:cNvPr>
                      <p:cNvPicPr/>
                      <p:nvPr/>
                    </p:nvPicPr>
                    <p:blipFill>
                      <a:blip r:embed="rId5"/>
                      <a:stretch>
                        <a:fillRect/>
                      </a:stretch>
                    </p:blipFill>
                    <p:spPr>
                      <a:xfrm>
                        <a:off x="3817586" y="829486"/>
                        <a:ext cx="4662997" cy="4538011"/>
                      </a:xfrm>
                      <a:prstGeom prst="rect">
                        <a:avLst/>
                      </a:prstGeom>
                      <a:solidFill>
                        <a:schemeClr val="bg1"/>
                      </a:solidFill>
                    </p:spPr>
                  </p:pic>
                </p:oleObj>
              </mc:Fallback>
            </mc:AlternateContent>
          </a:graphicData>
        </a:graphic>
      </p:graphicFrame>
      <p:sp>
        <p:nvSpPr>
          <p:cNvPr id="14" name="矩形 13">
            <a:extLst>
              <a:ext uri="{FF2B5EF4-FFF2-40B4-BE49-F238E27FC236}">
                <a16:creationId xmlns:a16="http://schemas.microsoft.com/office/drawing/2014/main" id="{6E6B416B-BAF5-48BB-8869-66F818B88884}"/>
              </a:ext>
            </a:extLst>
          </p:cNvPr>
          <p:cNvSpPr/>
          <p:nvPr/>
        </p:nvSpPr>
        <p:spPr>
          <a:xfrm>
            <a:off x="304800" y="629431"/>
            <a:ext cx="1963743"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Torsional rigidity</a:t>
            </a:r>
            <a:endParaRPr lang="zh-TW" altLang="en-US" sz="2000" dirty="0"/>
          </a:p>
        </p:txBody>
      </p:sp>
      <p:graphicFrame>
        <p:nvGraphicFramePr>
          <p:cNvPr id="16" name="Object 34">
            <a:extLst>
              <a:ext uri="{FF2B5EF4-FFF2-40B4-BE49-F238E27FC236}">
                <a16:creationId xmlns:a16="http://schemas.microsoft.com/office/drawing/2014/main" id="{7FE190D5-AD6F-4052-A382-FFDBA7E7ACFA}"/>
              </a:ext>
            </a:extLst>
          </p:cNvPr>
          <p:cNvGraphicFramePr>
            <a:graphicFrameLocks noChangeAspect="1"/>
          </p:cNvGraphicFramePr>
          <p:nvPr>
            <p:extLst>
              <p:ext uri="{D42A27DB-BD31-4B8C-83A1-F6EECF244321}">
                <p14:modId xmlns:p14="http://schemas.microsoft.com/office/powerpoint/2010/main" val="1134495268"/>
              </p:ext>
            </p:extLst>
          </p:nvPr>
        </p:nvGraphicFramePr>
        <p:xfrm>
          <a:off x="2635824" y="569767"/>
          <a:ext cx="1539875" cy="685800"/>
        </p:xfrm>
        <a:graphic>
          <a:graphicData uri="http://schemas.openxmlformats.org/presentationml/2006/ole">
            <mc:AlternateContent xmlns:mc="http://schemas.openxmlformats.org/markup-compatibility/2006">
              <mc:Choice xmlns:v="urn:schemas-microsoft-com:vml" Requires="v">
                <p:oleObj spid="_x0000_s23629" name="Equation" r:id="rId6" imgW="1028520" imgH="457200" progId="Equation.DSMT4">
                  <p:embed/>
                </p:oleObj>
              </mc:Choice>
              <mc:Fallback>
                <p:oleObj name="Equation" r:id="rId6" imgW="1028520" imgH="457200" progId="Equation.DSMT4">
                  <p:embed/>
                  <p:pic>
                    <p:nvPicPr>
                      <p:cNvPr id="10" name="Object 34">
                        <a:extLst>
                          <a:ext uri="{FF2B5EF4-FFF2-40B4-BE49-F238E27FC236}">
                            <a16:creationId xmlns:a16="http://schemas.microsoft.com/office/drawing/2014/main" id="{14E01D2F-34F0-4BAD-B0D1-78CB144234A1}"/>
                          </a:ext>
                        </a:extLst>
                      </p:cNvPr>
                      <p:cNvPicPr>
                        <a:picLocks noChangeAspect="1" noChangeArrowheads="1"/>
                      </p:cNvPicPr>
                      <p:nvPr/>
                    </p:nvPicPr>
                    <p:blipFill>
                      <a:blip r:embed="rId7"/>
                      <a:srcRect/>
                      <a:stretch>
                        <a:fillRect/>
                      </a:stretch>
                    </p:blipFill>
                    <p:spPr bwMode="auto">
                      <a:xfrm>
                        <a:off x="2635824" y="569767"/>
                        <a:ext cx="1539875" cy="685800"/>
                      </a:xfrm>
                      <a:prstGeom prst="rect">
                        <a:avLst/>
                      </a:prstGeom>
                      <a:solidFill>
                        <a:srgbClr val="FFC000"/>
                      </a:solidFill>
                      <a:ln>
                        <a:noFill/>
                      </a:ln>
                      <a:effectLst/>
                    </p:spPr>
                  </p:pic>
                </p:oleObj>
              </mc:Fallback>
            </mc:AlternateContent>
          </a:graphicData>
        </a:graphic>
      </p:graphicFrame>
      <p:sp>
        <p:nvSpPr>
          <p:cNvPr id="2" name="矩形 1"/>
          <p:cNvSpPr/>
          <p:nvPr/>
        </p:nvSpPr>
        <p:spPr>
          <a:xfrm>
            <a:off x="5959792" y="16002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121717" y="1785937"/>
            <a:ext cx="30956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1" name="Object 34">
            <a:extLst>
              <a:ext uri="{FF2B5EF4-FFF2-40B4-BE49-F238E27FC236}">
                <a16:creationId xmlns:a16="http://schemas.microsoft.com/office/drawing/2014/main" id="{BF2450B2-6832-4BD3-9CFE-DF5EC8BAAA02}"/>
              </a:ext>
            </a:extLst>
          </p:cNvPr>
          <p:cNvGraphicFramePr>
            <a:graphicFrameLocks noChangeAspect="1"/>
          </p:cNvGraphicFramePr>
          <p:nvPr>
            <p:extLst>
              <p:ext uri="{D42A27DB-BD31-4B8C-83A1-F6EECF244321}">
                <p14:modId xmlns:p14="http://schemas.microsoft.com/office/powerpoint/2010/main" val="2142221044"/>
              </p:ext>
            </p:extLst>
          </p:nvPr>
        </p:nvGraphicFramePr>
        <p:xfrm>
          <a:off x="3044555" y="4233907"/>
          <a:ext cx="912813" cy="362273"/>
        </p:xfrm>
        <a:graphic>
          <a:graphicData uri="http://schemas.openxmlformats.org/presentationml/2006/ole">
            <mc:AlternateContent xmlns:mc="http://schemas.openxmlformats.org/markup-compatibility/2006">
              <mc:Choice xmlns:v="urn:schemas-microsoft-com:vml" Requires="v">
                <p:oleObj spid="_x0000_s23630" name="Equation" r:id="rId8" imgW="609480" imgH="241200" progId="Equation.DSMT4">
                  <p:embed/>
                </p:oleObj>
              </mc:Choice>
              <mc:Fallback>
                <p:oleObj name="Equation" r:id="rId8" imgW="609480" imgH="241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9"/>
                      <a:srcRect/>
                      <a:stretch>
                        <a:fillRect/>
                      </a:stretch>
                    </p:blipFill>
                    <p:spPr bwMode="auto">
                      <a:xfrm>
                        <a:off x="3044555" y="4233907"/>
                        <a:ext cx="912813" cy="362273"/>
                      </a:xfrm>
                      <a:prstGeom prst="rect">
                        <a:avLst/>
                      </a:prstGeom>
                      <a:solidFill>
                        <a:srgbClr val="FFC000"/>
                      </a:solidFill>
                      <a:ln>
                        <a:noFill/>
                      </a:ln>
                      <a:effectLst/>
                    </p:spPr>
                  </p:pic>
                </p:oleObj>
              </mc:Fallback>
            </mc:AlternateContent>
          </a:graphicData>
        </a:graphic>
      </p:graphicFrame>
      <p:pic>
        <p:nvPicPr>
          <p:cNvPr id="15" name="圖片 14">
            <a:extLst>
              <a:ext uri="{FF2B5EF4-FFF2-40B4-BE49-F238E27FC236}">
                <a16:creationId xmlns:a16="http://schemas.microsoft.com/office/drawing/2014/main" id="{9821B766-FE7E-468D-992F-A3832897BE1E}"/>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6022" y="3257388"/>
            <a:ext cx="2059200" cy="2059200"/>
          </a:xfrm>
          <a:prstGeom prst="rect">
            <a:avLst/>
          </a:prstGeom>
          <a:noFill/>
        </p:spPr>
      </p:pic>
    </p:spTree>
    <p:extLst>
      <p:ext uri="{BB962C8B-B14F-4D97-AF65-F5344CB8AC3E}">
        <p14:creationId xmlns:p14="http://schemas.microsoft.com/office/powerpoint/2010/main" val="1722848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slant edge crack</a:t>
            </a:r>
          </a:p>
        </p:txBody>
      </p:sp>
      <p:sp>
        <p:nvSpPr>
          <p:cNvPr id="21" name="矩形 20">
            <a:extLst>
              <a:ext uri="{FF2B5EF4-FFF2-40B4-BE49-F238E27FC236}">
                <a16:creationId xmlns:a16="http://schemas.microsoft.com/office/drawing/2014/main" id="{56472502-E36E-46E2-8759-809F75AFB9BC}"/>
              </a:ext>
            </a:extLst>
          </p:cNvPr>
          <p:cNvSpPr/>
          <p:nvPr/>
        </p:nvSpPr>
        <p:spPr>
          <a:xfrm>
            <a:off x="304800" y="5471448"/>
            <a:ext cx="8077200" cy="954107"/>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A. </a:t>
            </a:r>
            <a:r>
              <a:rPr lang="en-US" altLang="zh-TW" sz="1400" dirty="0" err="1">
                <a:solidFill>
                  <a:srgbClr val="0000FF"/>
                </a:solidFill>
                <a:latin typeface="Times New Roman" panose="02020603050405020304" pitchFamily="18" charset="0"/>
                <a:cs typeface="Times New Roman" panose="02020603050405020304" pitchFamily="18" charset="0"/>
              </a:rPr>
              <a:t>Hassani</a:t>
            </a:r>
            <a:r>
              <a:rPr lang="en-US" altLang="zh-TW" sz="1400" dirty="0">
                <a:solidFill>
                  <a:srgbClr val="0000FF"/>
                </a:solidFill>
                <a:latin typeface="Times New Roman" panose="02020603050405020304" pitchFamily="18" charset="0"/>
                <a:cs typeface="Times New Roman" panose="02020603050405020304" pitchFamily="18" charset="0"/>
              </a:rPr>
              <a:t> and R. T. </a:t>
            </a:r>
            <a:r>
              <a:rPr lang="en-US" altLang="zh-TW" sz="1400" dirty="0" err="1">
                <a:solidFill>
                  <a:srgbClr val="0000FF"/>
                </a:solidFill>
                <a:latin typeface="Times New Roman" panose="02020603050405020304" pitchFamily="18" charset="0"/>
                <a:cs typeface="Times New Roman" panose="02020603050405020304" pitchFamily="18" charset="0"/>
              </a:rPr>
              <a:t>Faal</a:t>
            </a:r>
            <a:r>
              <a:rPr lang="en-US" altLang="zh-TW" sz="1400" dirty="0">
                <a:solidFill>
                  <a:srgbClr val="0000FF"/>
                </a:solidFill>
                <a:latin typeface="Times New Roman" panose="02020603050405020304" pitchFamily="18" charset="0"/>
                <a:cs typeface="Times New Roman" panose="02020603050405020304" pitchFamily="18" charset="0"/>
              </a:rPr>
              <a:t>, Saint-</a:t>
            </a:r>
            <a:r>
              <a:rPr lang="en-US" altLang="zh-TW" sz="1400" dirty="0" err="1">
                <a:solidFill>
                  <a:srgbClr val="0000FF"/>
                </a:solidFill>
                <a:latin typeface="Times New Roman" panose="02020603050405020304" pitchFamily="18" charset="0"/>
                <a:cs typeface="Times New Roman" panose="02020603050405020304" pitchFamily="18" charset="0"/>
              </a:rPr>
              <a:t>Venant</a:t>
            </a:r>
            <a:r>
              <a:rPr lang="en-US" altLang="zh-TW" sz="1400" dirty="0">
                <a:solidFill>
                  <a:srgbClr val="0000FF"/>
                </a:solidFill>
                <a:latin typeface="Times New Roman" panose="02020603050405020304" pitchFamily="18" charset="0"/>
                <a:cs typeface="Times New Roman" panose="02020603050405020304" pitchFamily="18" charset="0"/>
              </a:rPr>
              <a:t> torsion of orthotropic bars with a circular cross-section containing multiple cracks, Mathematics and Mechanics of Solids, Vol. 21, pp. 1-17, 2014.</a:t>
            </a:r>
          </a:p>
          <a:p>
            <a:pPr marL="214313" indent="-214313" algn="just">
              <a:buFont typeface="Arial" panose="020B0604020202020204" pitchFamily="34" charset="0"/>
              <a:buChar char="•"/>
            </a:pPr>
            <a:endParaRPr lang="en-US" altLang="zh-TW" sz="1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5" name="Object 34">
            <a:extLst>
              <a:ext uri="{FF2B5EF4-FFF2-40B4-BE49-F238E27FC236}">
                <a16:creationId xmlns:a16="http://schemas.microsoft.com/office/drawing/2014/main" id="{F882EDCC-8DCC-4A03-9355-8718F106D27E}"/>
              </a:ext>
            </a:extLst>
          </p:cNvPr>
          <p:cNvGraphicFramePr>
            <a:graphicFrameLocks noChangeAspect="1"/>
          </p:cNvGraphicFramePr>
          <p:nvPr>
            <p:extLst/>
          </p:nvPr>
        </p:nvGraphicFramePr>
        <p:xfrm>
          <a:off x="7030210" y="1582416"/>
          <a:ext cx="912813" cy="362273"/>
        </p:xfrm>
        <a:graphic>
          <a:graphicData uri="http://schemas.openxmlformats.org/presentationml/2006/ole">
            <mc:AlternateContent xmlns:mc="http://schemas.openxmlformats.org/markup-compatibility/2006">
              <mc:Choice xmlns:v="urn:schemas-microsoft-com:vml" Requires="v">
                <p:oleObj spid="_x0000_s21624" name="Equation" r:id="rId3" imgW="609480" imgH="241200" progId="Equation.DSMT4">
                  <p:embed/>
                </p:oleObj>
              </mc:Choice>
              <mc:Fallback>
                <p:oleObj name="Equation" r:id="rId3" imgW="609480" imgH="241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4"/>
                      <a:srcRect/>
                      <a:stretch>
                        <a:fillRect/>
                      </a:stretch>
                    </p:blipFill>
                    <p:spPr bwMode="auto">
                      <a:xfrm>
                        <a:off x="7030210" y="1582416"/>
                        <a:ext cx="912813" cy="362273"/>
                      </a:xfrm>
                      <a:prstGeom prst="rect">
                        <a:avLst/>
                      </a:prstGeom>
                      <a:solidFill>
                        <a:srgbClr val="FFC000"/>
                      </a:solidFill>
                      <a:ln>
                        <a:noFill/>
                      </a:ln>
                      <a:effectLst/>
                    </p:spPr>
                  </p:pic>
                </p:oleObj>
              </mc:Fallback>
            </mc:AlternateContent>
          </a:graphicData>
        </a:graphic>
      </p:graphicFrame>
      <p:sp>
        <p:nvSpPr>
          <p:cNvPr id="2" name="矩形 1">
            <a:extLst>
              <a:ext uri="{FF2B5EF4-FFF2-40B4-BE49-F238E27FC236}">
                <a16:creationId xmlns:a16="http://schemas.microsoft.com/office/drawing/2014/main" id="{CE9D4989-B857-4F4A-A4D1-A63C320A9347}"/>
              </a:ext>
            </a:extLst>
          </p:cNvPr>
          <p:cNvSpPr/>
          <p:nvPr/>
        </p:nvSpPr>
        <p:spPr>
          <a:xfrm>
            <a:off x="304800" y="629431"/>
            <a:ext cx="1963743"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Torsional rigidity</a:t>
            </a:r>
            <a:endParaRPr lang="zh-TW" altLang="en-US" sz="2000" dirty="0"/>
          </a:p>
        </p:txBody>
      </p:sp>
      <p:graphicFrame>
        <p:nvGraphicFramePr>
          <p:cNvPr id="10" name="Object 34">
            <a:extLst>
              <a:ext uri="{FF2B5EF4-FFF2-40B4-BE49-F238E27FC236}">
                <a16:creationId xmlns:a16="http://schemas.microsoft.com/office/drawing/2014/main" id="{14E01D2F-34F0-4BAD-B0D1-78CB144234A1}"/>
              </a:ext>
            </a:extLst>
          </p:cNvPr>
          <p:cNvGraphicFramePr>
            <a:graphicFrameLocks noChangeAspect="1"/>
          </p:cNvGraphicFramePr>
          <p:nvPr>
            <p:extLst/>
          </p:nvPr>
        </p:nvGraphicFramePr>
        <p:xfrm>
          <a:off x="455146" y="1506208"/>
          <a:ext cx="1539875" cy="685800"/>
        </p:xfrm>
        <a:graphic>
          <a:graphicData uri="http://schemas.openxmlformats.org/presentationml/2006/ole">
            <mc:AlternateContent xmlns:mc="http://schemas.openxmlformats.org/markup-compatibility/2006">
              <mc:Choice xmlns:v="urn:schemas-microsoft-com:vml" Requires="v">
                <p:oleObj spid="_x0000_s21625" name="Equation" r:id="rId5" imgW="1028520" imgH="457200" progId="Equation.DSMT4">
                  <p:embed/>
                </p:oleObj>
              </mc:Choice>
              <mc:Fallback>
                <p:oleObj name="Equation" r:id="rId5" imgW="1028520" imgH="457200" progId="Equation.DSMT4">
                  <p:embed/>
                  <p:pic>
                    <p:nvPicPr>
                      <p:cNvPr id="10" name="Object 34">
                        <a:extLst>
                          <a:ext uri="{FF2B5EF4-FFF2-40B4-BE49-F238E27FC236}">
                            <a16:creationId xmlns:a16="http://schemas.microsoft.com/office/drawing/2014/main" id="{14E01D2F-34F0-4BAD-B0D1-78CB144234A1}"/>
                          </a:ext>
                        </a:extLst>
                      </p:cNvPr>
                      <p:cNvPicPr>
                        <a:picLocks noChangeAspect="1" noChangeArrowheads="1"/>
                      </p:cNvPicPr>
                      <p:nvPr/>
                    </p:nvPicPr>
                    <p:blipFill>
                      <a:blip r:embed="rId6"/>
                      <a:srcRect/>
                      <a:stretch>
                        <a:fillRect/>
                      </a:stretch>
                    </p:blipFill>
                    <p:spPr bwMode="auto">
                      <a:xfrm>
                        <a:off x="455146" y="1506208"/>
                        <a:ext cx="1539875" cy="685800"/>
                      </a:xfrm>
                      <a:prstGeom prst="rect">
                        <a:avLst/>
                      </a:prstGeom>
                      <a:solidFill>
                        <a:srgbClr val="FFC000"/>
                      </a:solidFill>
                      <a:ln>
                        <a:noFill/>
                      </a:ln>
                      <a:effectLst/>
                    </p:spPr>
                  </p:pic>
                </p:oleObj>
              </mc:Fallback>
            </mc:AlternateContent>
          </a:graphicData>
        </a:graphic>
      </p:graphicFrame>
      <p:pic>
        <p:nvPicPr>
          <p:cNvPr id="12" name="圖片 11">
            <a:extLst>
              <a:ext uri="{FF2B5EF4-FFF2-40B4-BE49-F238E27FC236}">
                <a16:creationId xmlns:a16="http://schemas.microsoft.com/office/drawing/2014/main" id="{372A0EA1-0236-4127-BEFE-D95654CB83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6882" y="671977"/>
            <a:ext cx="2251578" cy="2035385"/>
          </a:xfrm>
          <a:prstGeom prst="rect">
            <a:avLst/>
          </a:prstGeom>
        </p:spPr>
      </p:pic>
      <mc:AlternateContent xmlns:mc="http://schemas.openxmlformats.org/markup-compatibility/2006" xmlns:a14="http://schemas.microsoft.com/office/drawing/2010/main">
        <mc:Choice Requires="a14">
          <p:graphicFrame>
            <p:nvGraphicFramePr>
              <p:cNvPr id="14" name="表格 13">
                <a:extLst>
                  <a:ext uri="{FF2B5EF4-FFF2-40B4-BE49-F238E27FC236}">
                    <a16:creationId xmlns:a16="http://schemas.microsoft.com/office/drawing/2014/main" id="{3D6AC118-FC18-48AA-AD8C-9F10DA6C8279}"/>
                  </a:ext>
                </a:extLst>
              </p:cNvPr>
              <p:cNvGraphicFramePr>
                <a:graphicFrameLocks noGrp="1"/>
              </p:cNvGraphicFramePr>
              <p:nvPr>
                <p:extLst>
                  <p:ext uri="{D42A27DB-BD31-4B8C-83A1-F6EECF244321}">
                    <p14:modId xmlns:p14="http://schemas.microsoft.com/office/powerpoint/2010/main" val="3566912179"/>
                  </p:ext>
                </p:extLst>
              </p:nvPr>
            </p:nvGraphicFramePr>
            <p:xfrm>
              <a:off x="182671" y="2913436"/>
              <a:ext cx="5638318" cy="2474405"/>
            </p:xfrm>
            <a:graphic>
              <a:graphicData uri="http://schemas.openxmlformats.org/drawingml/2006/table">
                <a:tbl>
                  <a:tblPr firstRow="1" firstCol="1" bandRow="1">
                    <a:tableStyleId>{5940675A-B579-460E-94D1-54222C63F5DA}</a:tableStyleId>
                  </a:tblPr>
                  <a:tblGrid>
                    <a:gridCol w="742559">
                      <a:extLst>
                        <a:ext uri="{9D8B030D-6E8A-4147-A177-3AD203B41FA5}">
                          <a16:colId xmlns:a16="http://schemas.microsoft.com/office/drawing/2014/main" val="873294617"/>
                        </a:ext>
                      </a:extLst>
                    </a:gridCol>
                    <a:gridCol w="1512033">
                      <a:extLst>
                        <a:ext uri="{9D8B030D-6E8A-4147-A177-3AD203B41FA5}">
                          <a16:colId xmlns:a16="http://schemas.microsoft.com/office/drawing/2014/main" val="3678926934"/>
                        </a:ext>
                      </a:extLst>
                    </a:gridCol>
                    <a:gridCol w="1056681">
                      <a:extLst>
                        <a:ext uri="{9D8B030D-6E8A-4147-A177-3AD203B41FA5}">
                          <a16:colId xmlns:a16="http://schemas.microsoft.com/office/drawing/2014/main" val="3362819067"/>
                        </a:ext>
                      </a:extLst>
                    </a:gridCol>
                    <a:gridCol w="2327045">
                      <a:extLst>
                        <a:ext uri="{9D8B030D-6E8A-4147-A177-3AD203B41FA5}">
                          <a16:colId xmlns:a16="http://schemas.microsoft.com/office/drawing/2014/main" val="1498078659"/>
                        </a:ext>
                      </a:extLst>
                    </a:gridCol>
                  </a:tblGrid>
                  <a:tr h="241364">
                    <a:tc gridSpan="4">
                      <a:txBody>
                        <a:bodyPr/>
                        <a:lstStyle/>
                        <a:p>
                          <a:pPr algn="ctr">
                            <a:lnSpc>
                              <a:spcPct val="150000"/>
                            </a:lnSpc>
                            <a:spcAft>
                              <a:spcPts val="0"/>
                            </a:spcAft>
                          </a:pPr>
                          <a:r>
                            <a:rPr lang="en-US" sz="1200" kern="0" dirty="0">
                              <a:effectLst/>
                              <a:latin typeface="Times New Roman" panose="02020603050405020304" pitchFamily="18" charset="0"/>
                              <a:cs typeface="Times New Roman" panose="02020603050405020304" pitchFamily="18" charset="0"/>
                            </a:rPr>
                            <a:t>Ratio of torsional rigidity,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𝑟</m:t>
                                  </m:r>
                                </m:sub>
                              </m:sSub>
                              <m:r>
                                <a:rPr lang="en-US" sz="1200" kern="0">
                                  <a:effectLst/>
                                  <a:latin typeface="Cambria Math" panose="02040503050406030204" pitchFamily="18" charset="0"/>
                                </a:rPr>
                                <m:t>/</m:t>
                              </m:r>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oMath>
                          </a14:m>
                          <a:r>
                            <a:rPr lang="en-US" sz="1200" kern="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r>
                                <a:rPr lang="en-US" sz="1200" kern="0">
                                  <a:effectLst/>
                                  <a:latin typeface="Cambria Math" panose="02040503050406030204" pitchFamily="18" charset="0"/>
                                </a:rPr>
                                <m:t>=</m:t>
                              </m:r>
                              <m:f>
                                <m:fPr>
                                  <m:type m:val="lin"/>
                                  <m:ctrlPr>
                                    <a:rPr lang="zh-TW" sz="1200" i="1" kern="100">
                                      <a:effectLst/>
                                      <a:latin typeface="Cambria Math" panose="02040503050406030204" pitchFamily="18" charset="0"/>
                                    </a:rPr>
                                  </m:ctrlPr>
                                </m:fPr>
                                <m:num>
                                  <m:r>
                                    <a:rPr lang="en-US" sz="1200" kern="0">
                                      <a:effectLst/>
                                      <a:latin typeface="Cambria Math" panose="02040503050406030204" pitchFamily="18" charset="0"/>
                                    </a:rPr>
                                    <m:t>𝐺</m:t>
                                  </m:r>
                                  <m:r>
                                    <a:rPr lang="en-US" sz="1200" kern="0">
                                      <a:effectLst/>
                                      <a:latin typeface="Cambria Math" panose="02040503050406030204" pitchFamily="18" charset="0"/>
                                    </a:rPr>
                                    <m:t>𝜋</m:t>
                                  </m:r>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𝑎</m:t>
                                      </m:r>
                                    </m:e>
                                    <m:sup>
                                      <m:r>
                                        <a:rPr lang="en-US" sz="1200" kern="0">
                                          <a:effectLst/>
                                          <a:latin typeface="Cambria Math" panose="02040503050406030204" pitchFamily="18" charset="0"/>
                                        </a:rPr>
                                        <m:t>4</m:t>
                                      </m:r>
                                    </m:sup>
                                  </m:sSup>
                                </m:num>
                                <m:den>
                                  <m:r>
                                    <a:rPr lang="en-US" sz="1200" kern="0">
                                      <a:effectLst/>
                                      <a:latin typeface="Cambria Math" panose="02040503050406030204" pitchFamily="18" charset="0"/>
                                    </a:rPr>
                                    <m:t>2</m:t>
                                  </m:r>
                                </m:den>
                              </m:f>
                            </m:oMath>
                          </a14:m>
                          <a:r>
                            <a:rPr lang="en-US" sz="1200" kern="0" dirty="0">
                              <a:effectLst/>
                              <a:latin typeface="Times New Roman" panose="02020603050405020304" pitchFamily="18" charset="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097531416"/>
                      </a:ext>
                    </a:extLst>
                  </a:tr>
                  <a:tr h="48006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𝑙</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m:t>
                                </m:r>
                                <m:r>
                                  <a:rPr lang="en-US" sz="1100" kern="0">
                                    <a:effectLst/>
                                    <a:latin typeface="Cambria Math" panose="02040503050406030204" pitchFamily="18" charset="0"/>
                                  </a:rPr>
                                  <m:t>𝑎</m:t>
                                </m:r>
                                <m:r>
                                  <a:rPr lang="en-US" sz="1100" kern="0">
                                    <a:effectLst/>
                                    <a:latin typeface="Cambria Math" panose="02040503050406030204" pitchFamily="18" charset="0"/>
                                  </a:rPr>
                                  <m:t>=2)</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Conventional dual BEM</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(No. of boundary element</a:t>
                          </a:r>
                          <a14:m>
                            <m:oMath xmlns:m="http://schemas.openxmlformats.org/officeDocument/2006/math">
                              <m:r>
                                <a:rPr lang="en-US" sz="1100" kern="0">
                                  <a:effectLst/>
                                  <a:latin typeface="Cambria Math" panose="02040503050406030204" pitchFamily="18" charset="0"/>
                                </a:rPr>
                                <m:t>=300</m:t>
                              </m:r>
                            </m:oMath>
                          </a14:m>
                          <a:r>
                            <a:rPr lang="en-US" sz="1100" kern="0" dirty="0">
                              <a:effectLst/>
                              <a:latin typeface="Times New Roman" panose="02020603050405020304" pitchFamily="18" charset="0"/>
                              <a:cs typeface="Times New Roman" panose="02020603050405020304" pitchFamily="18" charset="0"/>
                            </a:rPr>
                            <a:t>)</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972834443"/>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0.5</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0.9137</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0.9137</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0.9127</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2538520941"/>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0.6</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0.8895</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0.8895</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0.8886</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274103290"/>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0.7</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0.8669</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0.8669</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0.8661</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1356224206"/>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0.8</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0.8470</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0.847</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0.8463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2992309061"/>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0.9</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0.8306</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0.8306</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0.8298</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25114815"/>
                      </a:ext>
                    </a:extLst>
                  </a:tr>
                  <a:tr h="24003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0.8179</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smtClean="0">
                                    <a:effectLst/>
                                    <a:latin typeface="Cambria Math" panose="02040503050406030204" pitchFamily="18" charset="0"/>
                                  </a:rPr>
                                  <m:t>0.8179</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i="1" kern="0" dirty="0" smtClean="0">
                                    <a:effectLst/>
                                    <a:latin typeface="Cambria Math" panose="02040503050406030204" pitchFamily="18" charset="0"/>
                                  </a:rPr>
                                  <m:t>0.8171</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3088321610"/>
                      </a:ext>
                    </a:extLst>
                  </a:tr>
                </a:tbl>
              </a:graphicData>
            </a:graphic>
          </p:graphicFrame>
        </mc:Choice>
        <mc:Fallback xmlns="">
          <p:graphicFrame>
            <p:nvGraphicFramePr>
              <p:cNvPr id="14" name="表格 13">
                <a:extLst>
                  <a:ext uri="{FF2B5EF4-FFF2-40B4-BE49-F238E27FC236}">
                    <a16:creationId xmlns:a16="http://schemas.microsoft.com/office/drawing/2014/main" id="{3D6AC118-FC18-48AA-AD8C-9F10DA6C8279}"/>
                  </a:ext>
                </a:extLst>
              </p:cNvPr>
              <p:cNvGraphicFramePr>
                <a:graphicFrameLocks noGrp="1"/>
              </p:cNvGraphicFramePr>
              <p:nvPr>
                <p:extLst>
                  <p:ext uri="{D42A27DB-BD31-4B8C-83A1-F6EECF244321}">
                    <p14:modId xmlns:p14="http://schemas.microsoft.com/office/powerpoint/2010/main" val="3566912179"/>
                  </p:ext>
                </p:extLst>
              </p:nvPr>
            </p:nvGraphicFramePr>
            <p:xfrm>
              <a:off x="182671" y="2913436"/>
              <a:ext cx="5638318" cy="2474405"/>
            </p:xfrm>
            <a:graphic>
              <a:graphicData uri="http://schemas.openxmlformats.org/drawingml/2006/table">
                <a:tbl>
                  <a:tblPr firstRow="1" firstCol="1" bandRow="1">
                    <a:tableStyleId>{5940675A-B579-460E-94D1-54222C63F5DA}</a:tableStyleId>
                  </a:tblPr>
                  <a:tblGrid>
                    <a:gridCol w="742559">
                      <a:extLst>
                        <a:ext uri="{9D8B030D-6E8A-4147-A177-3AD203B41FA5}">
                          <a16:colId xmlns:a16="http://schemas.microsoft.com/office/drawing/2014/main" val="873294617"/>
                        </a:ext>
                      </a:extLst>
                    </a:gridCol>
                    <a:gridCol w="1512033">
                      <a:extLst>
                        <a:ext uri="{9D8B030D-6E8A-4147-A177-3AD203B41FA5}">
                          <a16:colId xmlns:a16="http://schemas.microsoft.com/office/drawing/2014/main" val="3678926934"/>
                        </a:ext>
                      </a:extLst>
                    </a:gridCol>
                    <a:gridCol w="1056681">
                      <a:extLst>
                        <a:ext uri="{9D8B030D-6E8A-4147-A177-3AD203B41FA5}">
                          <a16:colId xmlns:a16="http://schemas.microsoft.com/office/drawing/2014/main" val="3362819067"/>
                        </a:ext>
                      </a:extLst>
                    </a:gridCol>
                    <a:gridCol w="2327045">
                      <a:extLst>
                        <a:ext uri="{9D8B030D-6E8A-4147-A177-3AD203B41FA5}">
                          <a16:colId xmlns:a16="http://schemas.microsoft.com/office/drawing/2014/main" val="1498078659"/>
                        </a:ext>
                      </a:extLst>
                    </a:gridCol>
                  </a:tblGrid>
                  <a:tr h="241364">
                    <a:tc gridSpan="4">
                      <a:txBody>
                        <a:bodyPr/>
                        <a:lstStyle/>
                        <a:p>
                          <a:endParaRPr lang="zh-TW"/>
                        </a:p>
                      </a:txBody>
                      <a:tcPr marL="51435" marR="51435" marT="0" marB="0" anchor="ctr">
                        <a:blipFill>
                          <a:blip r:embed="rId8"/>
                          <a:stretch>
                            <a:fillRect l="-108" t="-97500" r="-216" b="-950000"/>
                          </a:stretch>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097531416"/>
                      </a:ext>
                    </a:extLst>
                  </a:tr>
                  <a:tr h="724281">
                    <a:tc>
                      <a:txBody>
                        <a:bodyPr/>
                        <a:lstStyle/>
                        <a:p>
                          <a:endParaRPr lang="zh-TW"/>
                        </a:p>
                      </a:txBody>
                      <a:tcPr marL="51435" marR="51435" marT="0" marB="0" anchor="ctr">
                        <a:blipFill>
                          <a:blip r:embed="rId8"/>
                          <a:stretch>
                            <a:fillRect l="-820" t="-66387" r="-660656" b="-219328"/>
                          </a:stretch>
                        </a:blip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142670" t="-66387" r="-524" b="-219328"/>
                          </a:stretch>
                        </a:blipFill>
                      </a:tcPr>
                    </a:tc>
                    <a:extLst>
                      <a:ext uri="{0D108BD9-81ED-4DB2-BD59-A6C34878D82A}">
                        <a16:rowId xmlns:a16="http://schemas.microsoft.com/office/drawing/2014/main" val="972834443"/>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0.5</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482927" r="-225000" b="-536585"/>
                          </a:stretch>
                        </a:blipFill>
                      </a:tcPr>
                    </a:tc>
                    <a:tc>
                      <a:txBody>
                        <a:bodyPr/>
                        <a:lstStyle/>
                        <a:p>
                          <a:endParaRPr lang="zh-TW"/>
                        </a:p>
                      </a:txBody>
                      <a:tcPr marL="51435" marR="51435" marT="0" marB="0" anchor="ctr">
                        <a:blipFill>
                          <a:blip r:embed="rId8"/>
                          <a:stretch>
                            <a:fillRect l="-213218" t="-482927" r="-220690" b="-536585"/>
                          </a:stretch>
                        </a:blipFill>
                      </a:tcPr>
                    </a:tc>
                    <a:tc>
                      <a:txBody>
                        <a:bodyPr/>
                        <a:lstStyle/>
                        <a:p>
                          <a:endParaRPr lang="zh-TW"/>
                        </a:p>
                      </a:txBody>
                      <a:tcPr marL="51435" marR="51435" marT="0" marB="0" anchor="ctr">
                        <a:blipFill>
                          <a:blip r:embed="rId8"/>
                          <a:stretch>
                            <a:fillRect l="-142670" t="-482927" r="-524" b="-536585"/>
                          </a:stretch>
                        </a:blipFill>
                      </a:tcPr>
                    </a:tc>
                    <a:extLst>
                      <a:ext uri="{0D108BD9-81ED-4DB2-BD59-A6C34878D82A}">
                        <a16:rowId xmlns:a16="http://schemas.microsoft.com/office/drawing/2014/main" val="2538520941"/>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0.6</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569048" r="-225000" b="-423810"/>
                          </a:stretch>
                        </a:blipFill>
                      </a:tcPr>
                    </a:tc>
                    <a:tc>
                      <a:txBody>
                        <a:bodyPr/>
                        <a:lstStyle/>
                        <a:p>
                          <a:endParaRPr lang="zh-TW"/>
                        </a:p>
                      </a:txBody>
                      <a:tcPr marL="51435" marR="51435" marT="0" marB="0" anchor="ctr">
                        <a:blipFill>
                          <a:blip r:embed="rId8"/>
                          <a:stretch>
                            <a:fillRect l="-213218" t="-569048" r="-220690" b="-423810"/>
                          </a:stretch>
                        </a:blipFill>
                      </a:tcPr>
                    </a:tc>
                    <a:tc>
                      <a:txBody>
                        <a:bodyPr/>
                        <a:lstStyle/>
                        <a:p>
                          <a:endParaRPr lang="zh-TW"/>
                        </a:p>
                      </a:txBody>
                      <a:tcPr marL="51435" marR="51435" marT="0" marB="0" anchor="ctr">
                        <a:blipFill>
                          <a:blip r:embed="rId8"/>
                          <a:stretch>
                            <a:fillRect l="-142670" t="-569048" r="-524" b="-423810"/>
                          </a:stretch>
                        </a:blipFill>
                      </a:tcPr>
                    </a:tc>
                    <a:extLst>
                      <a:ext uri="{0D108BD9-81ED-4DB2-BD59-A6C34878D82A}">
                        <a16:rowId xmlns:a16="http://schemas.microsoft.com/office/drawing/2014/main" val="274103290"/>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0.7</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685366" r="-225000" b="-334146"/>
                          </a:stretch>
                        </a:blipFill>
                      </a:tcPr>
                    </a:tc>
                    <a:tc>
                      <a:txBody>
                        <a:bodyPr/>
                        <a:lstStyle/>
                        <a:p>
                          <a:endParaRPr lang="zh-TW"/>
                        </a:p>
                      </a:txBody>
                      <a:tcPr marL="51435" marR="51435" marT="0" marB="0" anchor="ctr">
                        <a:blipFill>
                          <a:blip r:embed="rId8"/>
                          <a:stretch>
                            <a:fillRect l="-213218" t="-685366" r="-220690" b="-334146"/>
                          </a:stretch>
                        </a:blipFill>
                      </a:tcPr>
                    </a:tc>
                    <a:tc>
                      <a:txBody>
                        <a:bodyPr/>
                        <a:lstStyle/>
                        <a:p>
                          <a:endParaRPr lang="zh-TW"/>
                        </a:p>
                      </a:txBody>
                      <a:tcPr marL="51435" marR="51435" marT="0" marB="0" anchor="ctr">
                        <a:blipFill>
                          <a:blip r:embed="rId8"/>
                          <a:stretch>
                            <a:fillRect l="-142670" t="-685366" r="-524" b="-334146"/>
                          </a:stretch>
                        </a:blipFill>
                      </a:tcPr>
                    </a:tc>
                    <a:extLst>
                      <a:ext uri="{0D108BD9-81ED-4DB2-BD59-A6C34878D82A}">
                        <a16:rowId xmlns:a16="http://schemas.microsoft.com/office/drawing/2014/main" val="1356224206"/>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0.8</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785366" r="-225000" b="-234146"/>
                          </a:stretch>
                        </a:blipFill>
                      </a:tcPr>
                    </a:tc>
                    <a:tc>
                      <a:txBody>
                        <a:bodyPr/>
                        <a:lstStyle/>
                        <a:p>
                          <a:endParaRPr lang="zh-TW"/>
                        </a:p>
                      </a:txBody>
                      <a:tcPr marL="51435" marR="51435" marT="0" marB="0" anchor="ctr">
                        <a:blipFill>
                          <a:blip r:embed="rId8"/>
                          <a:stretch>
                            <a:fillRect l="-213218" t="-785366" r="-220690" b="-234146"/>
                          </a:stretch>
                        </a:blipFill>
                      </a:tcPr>
                    </a:tc>
                    <a:tc>
                      <a:txBody>
                        <a:bodyPr/>
                        <a:lstStyle/>
                        <a:p>
                          <a:endParaRPr lang="zh-TW"/>
                        </a:p>
                      </a:txBody>
                      <a:tcPr marL="51435" marR="51435" marT="0" marB="0" anchor="ctr">
                        <a:blipFill>
                          <a:blip r:embed="rId8"/>
                          <a:stretch>
                            <a:fillRect l="-142670" t="-785366" r="-524" b="-234146"/>
                          </a:stretch>
                        </a:blipFill>
                      </a:tcPr>
                    </a:tc>
                    <a:extLst>
                      <a:ext uri="{0D108BD9-81ED-4DB2-BD59-A6C34878D82A}">
                        <a16:rowId xmlns:a16="http://schemas.microsoft.com/office/drawing/2014/main" val="2992309061"/>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0.9</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864286" r="-225000" b="-128571"/>
                          </a:stretch>
                        </a:blipFill>
                      </a:tcPr>
                    </a:tc>
                    <a:tc>
                      <a:txBody>
                        <a:bodyPr/>
                        <a:lstStyle/>
                        <a:p>
                          <a:endParaRPr lang="zh-TW"/>
                        </a:p>
                      </a:txBody>
                      <a:tcPr marL="51435" marR="51435" marT="0" marB="0" anchor="ctr">
                        <a:blipFill>
                          <a:blip r:embed="rId8"/>
                          <a:stretch>
                            <a:fillRect l="-213218" t="-864286" r="-220690" b="-128571"/>
                          </a:stretch>
                        </a:blipFill>
                      </a:tcPr>
                    </a:tc>
                    <a:tc>
                      <a:txBody>
                        <a:bodyPr/>
                        <a:lstStyle/>
                        <a:p>
                          <a:endParaRPr lang="zh-TW"/>
                        </a:p>
                      </a:txBody>
                      <a:tcPr marL="51435" marR="51435" marT="0" marB="0" anchor="ctr">
                        <a:blipFill>
                          <a:blip r:embed="rId8"/>
                          <a:stretch>
                            <a:fillRect l="-142670" t="-864286" r="-524" b="-128571"/>
                          </a:stretch>
                        </a:blipFill>
                      </a:tcPr>
                    </a:tc>
                    <a:extLst>
                      <a:ext uri="{0D108BD9-81ED-4DB2-BD59-A6C34878D82A}">
                        <a16:rowId xmlns:a16="http://schemas.microsoft.com/office/drawing/2014/main" val="25114815"/>
                      </a:ext>
                    </a:extLst>
                  </a:tr>
                  <a:tr h="25146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51435" marR="51435" marT="0" marB="0" anchor="ctr">
                        <a:blipFill>
                          <a:blip r:embed="rId8"/>
                          <a:stretch>
                            <a:fillRect l="-49597" t="-987805" r="-225000" b="-31707"/>
                          </a:stretch>
                        </a:blipFill>
                      </a:tcPr>
                    </a:tc>
                    <a:tc>
                      <a:txBody>
                        <a:bodyPr/>
                        <a:lstStyle/>
                        <a:p>
                          <a:endParaRPr lang="zh-TW"/>
                        </a:p>
                      </a:txBody>
                      <a:tcPr marL="51435" marR="51435" marT="0" marB="0" anchor="ctr">
                        <a:blipFill>
                          <a:blip r:embed="rId8"/>
                          <a:stretch>
                            <a:fillRect l="-213218" t="-987805" r="-220690" b="-31707"/>
                          </a:stretch>
                        </a:blipFill>
                      </a:tcPr>
                    </a:tc>
                    <a:tc>
                      <a:txBody>
                        <a:bodyPr/>
                        <a:lstStyle/>
                        <a:p>
                          <a:endParaRPr lang="zh-TW"/>
                        </a:p>
                      </a:txBody>
                      <a:tcPr marL="51435" marR="51435" marT="0" marB="0" anchor="ctr">
                        <a:blipFill>
                          <a:blip r:embed="rId8"/>
                          <a:stretch>
                            <a:fillRect l="-142670" t="-987805" r="-524" b="-31707"/>
                          </a:stretch>
                        </a:blipFill>
                      </a:tcPr>
                    </a:tc>
                    <a:extLst>
                      <a:ext uri="{0D108BD9-81ED-4DB2-BD59-A6C34878D82A}">
                        <a16:rowId xmlns:a16="http://schemas.microsoft.com/office/drawing/2014/main" val="3088321610"/>
                      </a:ext>
                    </a:extLst>
                  </a:tr>
                </a:tbl>
              </a:graphicData>
            </a:graphic>
          </p:graphicFrame>
        </mc:Fallback>
      </mc:AlternateContent>
      <p:grpSp>
        <p:nvGrpSpPr>
          <p:cNvPr id="8" name="群組 7">
            <a:extLst>
              <a:ext uri="{FF2B5EF4-FFF2-40B4-BE49-F238E27FC236}">
                <a16:creationId xmlns:a16="http://schemas.microsoft.com/office/drawing/2014/main" id="{01261F33-633F-4B4B-86BE-89D02B53F74F}"/>
              </a:ext>
            </a:extLst>
          </p:cNvPr>
          <p:cNvGrpSpPr/>
          <p:nvPr/>
        </p:nvGrpSpPr>
        <p:grpSpPr>
          <a:xfrm>
            <a:off x="5866068" y="2886084"/>
            <a:ext cx="2970000" cy="2757511"/>
            <a:chOff x="5866068" y="2886084"/>
            <a:chExt cx="2970000" cy="2757511"/>
          </a:xfrm>
        </p:grpSpPr>
        <p:graphicFrame>
          <p:nvGraphicFramePr>
            <p:cNvPr id="16" name="物件 15">
              <a:extLst>
                <a:ext uri="{FF2B5EF4-FFF2-40B4-BE49-F238E27FC236}">
                  <a16:creationId xmlns:a16="http://schemas.microsoft.com/office/drawing/2014/main" id="{6C155549-2FD9-451B-85B3-2BF35C5B77A6}"/>
                </a:ext>
              </a:extLst>
            </p:cNvPr>
            <p:cNvGraphicFramePr>
              <a:graphicFrameLocks noChangeAspect="1"/>
            </p:cNvGraphicFramePr>
            <p:nvPr>
              <p:extLst>
                <p:ext uri="{D42A27DB-BD31-4B8C-83A1-F6EECF244321}">
                  <p14:modId xmlns:p14="http://schemas.microsoft.com/office/powerpoint/2010/main" val="1939071983"/>
                </p:ext>
              </p:extLst>
            </p:nvPr>
          </p:nvGraphicFramePr>
          <p:xfrm>
            <a:off x="5866068" y="2886084"/>
            <a:ext cx="2970000" cy="2757511"/>
          </p:xfrm>
          <a:graphic>
            <a:graphicData uri="http://schemas.openxmlformats.org/presentationml/2006/ole">
              <mc:AlternateContent xmlns:mc="http://schemas.openxmlformats.org/markup-compatibility/2006">
                <mc:Choice xmlns:v="urn:schemas-microsoft-com:vml" Requires="v">
                  <p:oleObj spid="_x0000_s21626" name="Plot" r:id="rId9" imgW="7591307" imgH="7048636" progId="Grapher.Document">
                    <p:embed/>
                  </p:oleObj>
                </mc:Choice>
                <mc:Fallback>
                  <p:oleObj name="Plot" r:id="rId9" imgW="7591307" imgH="7048636" progId="Grapher.Document">
                    <p:embed/>
                    <p:pic>
                      <p:nvPicPr>
                        <p:cNvPr id="3" name="物件 2">
                          <a:extLst>
                            <a:ext uri="{FF2B5EF4-FFF2-40B4-BE49-F238E27FC236}">
                              <a16:creationId xmlns:a16="http://schemas.microsoft.com/office/drawing/2014/main" id="{EFF1EE13-D71A-459C-BD6F-03755EABA8FF}"/>
                            </a:ext>
                          </a:extLst>
                        </p:cNvPr>
                        <p:cNvPicPr/>
                        <p:nvPr/>
                      </p:nvPicPr>
                      <p:blipFill>
                        <a:blip r:embed="rId10"/>
                        <a:stretch>
                          <a:fillRect/>
                        </a:stretch>
                      </p:blipFill>
                      <p:spPr>
                        <a:xfrm>
                          <a:off x="5866068" y="2886084"/>
                          <a:ext cx="2970000" cy="2757511"/>
                        </a:xfrm>
                        <a:prstGeom prst="rect">
                          <a:avLst/>
                        </a:prstGeom>
                        <a:solidFill>
                          <a:schemeClr val="bg1"/>
                        </a:solidFill>
                      </p:spPr>
                    </p:pic>
                  </p:oleObj>
                </mc:Fallback>
              </mc:AlternateContent>
            </a:graphicData>
          </a:graphic>
        </p:graphicFrame>
        <p:sp>
          <p:nvSpPr>
            <p:cNvPr id="7" name="矩形 6">
              <a:extLst>
                <a:ext uri="{FF2B5EF4-FFF2-40B4-BE49-F238E27FC236}">
                  <a16:creationId xmlns:a16="http://schemas.microsoft.com/office/drawing/2014/main" id="{6D7EFB13-38B7-4560-8CA1-247C8CCD9558}"/>
                </a:ext>
              </a:extLst>
            </p:cNvPr>
            <p:cNvSpPr/>
            <p:nvPr/>
          </p:nvSpPr>
          <p:spPr>
            <a:xfrm>
              <a:off x="7620000" y="3810000"/>
              <a:ext cx="76200" cy="152400"/>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grpSp>
      <p:pic>
        <p:nvPicPr>
          <p:cNvPr id="20" name="圖片 19">
            <a:extLst>
              <a:ext uri="{FF2B5EF4-FFF2-40B4-BE49-F238E27FC236}">
                <a16:creationId xmlns:a16="http://schemas.microsoft.com/office/drawing/2014/main" id="{940673AC-71F1-48EF-916B-3DAD2AD79BE9}"/>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834735" y="672818"/>
            <a:ext cx="2059200" cy="2059200"/>
          </a:xfrm>
          <a:prstGeom prst="rect">
            <a:avLst/>
          </a:prstGeom>
          <a:noFill/>
        </p:spPr>
      </p:pic>
      <p:graphicFrame>
        <p:nvGraphicFramePr>
          <p:cNvPr id="15" name="Object 34">
            <a:extLst>
              <a:ext uri="{FF2B5EF4-FFF2-40B4-BE49-F238E27FC236}">
                <a16:creationId xmlns:a16="http://schemas.microsoft.com/office/drawing/2014/main" id="{D8074CCD-11D1-46BB-829E-EA428E080F5D}"/>
              </a:ext>
            </a:extLst>
          </p:cNvPr>
          <p:cNvGraphicFramePr>
            <a:graphicFrameLocks noChangeAspect="1"/>
          </p:cNvGraphicFramePr>
          <p:nvPr>
            <p:extLst>
              <p:ext uri="{D42A27DB-BD31-4B8C-83A1-F6EECF244321}">
                <p14:modId xmlns:p14="http://schemas.microsoft.com/office/powerpoint/2010/main" val="2727568045"/>
              </p:ext>
            </p:extLst>
          </p:nvPr>
        </p:nvGraphicFramePr>
        <p:xfrm>
          <a:off x="3962400" y="1883369"/>
          <a:ext cx="133350" cy="266700"/>
        </p:xfrm>
        <a:graphic>
          <a:graphicData uri="http://schemas.openxmlformats.org/presentationml/2006/ole">
            <mc:AlternateContent xmlns:mc="http://schemas.openxmlformats.org/markup-compatibility/2006">
              <mc:Choice xmlns:v="urn:schemas-microsoft-com:vml" Requires="v">
                <p:oleObj spid="_x0000_s21627" name="Equation" r:id="rId12" imgW="88560" imgH="177480" progId="Equation.DSMT4">
                  <p:embed/>
                </p:oleObj>
              </mc:Choice>
              <mc:Fallback>
                <p:oleObj name="Equation" r:id="rId12" imgW="88560" imgH="17748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13"/>
                      <a:srcRect/>
                      <a:stretch>
                        <a:fillRect/>
                      </a:stretch>
                    </p:blipFill>
                    <p:spPr bwMode="auto">
                      <a:xfrm>
                        <a:off x="3962400" y="1883369"/>
                        <a:ext cx="133350" cy="2667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7038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slant edge crack</a:t>
            </a:r>
          </a:p>
        </p:txBody>
      </p:sp>
      <p:sp>
        <p:nvSpPr>
          <p:cNvPr id="21" name="矩形 20">
            <a:extLst>
              <a:ext uri="{FF2B5EF4-FFF2-40B4-BE49-F238E27FC236}">
                <a16:creationId xmlns:a16="http://schemas.microsoft.com/office/drawing/2014/main" id="{56472502-E36E-46E2-8759-809F75AFB9BC}"/>
              </a:ext>
            </a:extLst>
          </p:cNvPr>
          <p:cNvSpPr/>
          <p:nvPr/>
        </p:nvSpPr>
        <p:spPr>
          <a:xfrm>
            <a:off x="304800" y="5471448"/>
            <a:ext cx="8077200" cy="954107"/>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A. </a:t>
            </a:r>
            <a:r>
              <a:rPr lang="en-US" altLang="zh-TW" sz="1400" dirty="0" err="1">
                <a:solidFill>
                  <a:srgbClr val="0000FF"/>
                </a:solidFill>
                <a:latin typeface="Times New Roman" panose="02020603050405020304" pitchFamily="18" charset="0"/>
                <a:cs typeface="Times New Roman" panose="02020603050405020304" pitchFamily="18" charset="0"/>
              </a:rPr>
              <a:t>Hassani</a:t>
            </a:r>
            <a:r>
              <a:rPr lang="en-US" altLang="zh-TW" sz="1400" dirty="0">
                <a:solidFill>
                  <a:srgbClr val="0000FF"/>
                </a:solidFill>
                <a:latin typeface="Times New Roman" panose="02020603050405020304" pitchFamily="18" charset="0"/>
                <a:cs typeface="Times New Roman" panose="02020603050405020304" pitchFamily="18" charset="0"/>
              </a:rPr>
              <a:t> and R. T. </a:t>
            </a:r>
            <a:r>
              <a:rPr lang="en-US" altLang="zh-TW" sz="1400" dirty="0" err="1">
                <a:solidFill>
                  <a:srgbClr val="0000FF"/>
                </a:solidFill>
                <a:latin typeface="Times New Roman" panose="02020603050405020304" pitchFamily="18" charset="0"/>
                <a:cs typeface="Times New Roman" panose="02020603050405020304" pitchFamily="18" charset="0"/>
              </a:rPr>
              <a:t>Faal</a:t>
            </a:r>
            <a:r>
              <a:rPr lang="en-US" altLang="zh-TW" sz="1400" dirty="0">
                <a:solidFill>
                  <a:srgbClr val="0000FF"/>
                </a:solidFill>
                <a:latin typeface="Times New Roman" panose="02020603050405020304" pitchFamily="18" charset="0"/>
                <a:cs typeface="Times New Roman" panose="02020603050405020304" pitchFamily="18" charset="0"/>
              </a:rPr>
              <a:t>, Saint-</a:t>
            </a:r>
            <a:r>
              <a:rPr lang="en-US" altLang="zh-TW" sz="1400" dirty="0" err="1">
                <a:solidFill>
                  <a:srgbClr val="0000FF"/>
                </a:solidFill>
                <a:latin typeface="Times New Roman" panose="02020603050405020304" pitchFamily="18" charset="0"/>
                <a:cs typeface="Times New Roman" panose="02020603050405020304" pitchFamily="18" charset="0"/>
              </a:rPr>
              <a:t>Venant</a:t>
            </a:r>
            <a:r>
              <a:rPr lang="en-US" altLang="zh-TW" sz="1400" dirty="0">
                <a:solidFill>
                  <a:srgbClr val="0000FF"/>
                </a:solidFill>
                <a:latin typeface="Times New Roman" panose="02020603050405020304" pitchFamily="18" charset="0"/>
                <a:cs typeface="Times New Roman" panose="02020603050405020304" pitchFamily="18" charset="0"/>
              </a:rPr>
              <a:t> torsion of orthotropic bars with a circular cross-section containing multiple cracks, Mathematics and Mechanics of Solids, Vol. 21, pp. 1-17, 2014.</a:t>
            </a:r>
          </a:p>
          <a:p>
            <a:pPr marL="214313" indent="-214313" algn="just">
              <a:buFont typeface="Arial" panose="020B0604020202020204" pitchFamily="34" charset="0"/>
              <a:buChar char="•"/>
            </a:pPr>
            <a:endParaRPr lang="en-US" altLang="zh-TW" sz="1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5" name="Object 34">
            <a:extLst>
              <a:ext uri="{FF2B5EF4-FFF2-40B4-BE49-F238E27FC236}">
                <a16:creationId xmlns:a16="http://schemas.microsoft.com/office/drawing/2014/main" id="{F882EDCC-8DCC-4A03-9355-8718F106D27E}"/>
              </a:ext>
            </a:extLst>
          </p:cNvPr>
          <p:cNvGraphicFramePr>
            <a:graphicFrameLocks noChangeAspect="1"/>
          </p:cNvGraphicFramePr>
          <p:nvPr>
            <p:extLst/>
          </p:nvPr>
        </p:nvGraphicFramePr>
        <p:xfrm>
          <a:off x="7030210" y="1582416"/>
          <a:ext cx="912813" cy="362273"/>
        </p:xfrm>
        <a:graphic>
          <a:graphicData uri="http://schemas.openxmlformats.org/presentationml/2006/ole">
            <mc:AlternateContent xmlns:mc="http://schemas.openxmlformats.org/markup-compatibility/2006">
              <mc:Choice xmlns:v="urn:schemas-microsoft-com:vml" Requires="v">
                <p:oleObj spid="_x0000_s22603" name="Equation" r:id="rId3" imgW="609480" imgH="241200" progId="Equation.DSMT4">
                  <p:embed/>
                </p:oleObj>
              </mc:Choice>
              <mc:Fallback>
                <p:oleObj name="Equation" r:id="rId3" imgW="609480" imgH="241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4"/>
                      <a:srcRect/>
                      <a:stretch>
                        <a:fillRect/>
                      </a:stretch>
                    </p:blipFill>
                    <p:spPr bwMode="auto">
                      <a:xfrm>
                        <a:off x="7030210" y="1582416"/>
                        <a:ext cx="912813" cy="362273"/>
                      </a:xfrm>
                      <a:prstGeom prst="rect">
                        <a:avLst/>
                      </a:prstGeom>
                      <a:solidFill>
                        <a:srgbClr val="FFC000"/>
                      </a:solidFill>
                      <a:ln>
                        <a:noFill/>
                      </a:ln>
                      <a:effectLst/>
                    </p:spPr>
                  </p:pic>
                </p:oleObj>
              </mc:Fallback>
            </mc:AlternateContent>
          </a:graphicData>
        </a:graphic>
      </p:graphicFrame>
      <p:pic>
        <p:nvPicPr>
          <p:cNvPr id="12" name="圖片 11">
            <a:extLst>
              <a:ext uri="{FF2B5EF4-FFF2-40B4-BE49-F238E27FC236}">
                <a16:creationId xmlns:a16="http://schemas.microsoft.com/office/drawing/2014/main" id="{372A0EA1-0236-4127-BEFE-D95654CB8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882" y="671977"/>
            <a:ext cx="2251578" cy="2035385"/>
          </a:xfrm>
          <a:prstGeom prst="rect">
            <a:avLst/>
          </a:prstGeom>
        </p:spPr>
      </p:pic>
      <p:sp>
        <p:nvSpPr>
          <p:cNvPr id="15" name="矩形 14">
            <a:extLst>
              <a:ext uri="{FF2B5EF4-FFF2-40B4-BE49-F238E27FC236}">
                <a16:creationId xmlns:a16="http://schemas.microsoft.com/office/drawing/2014/main" id="{B2BEE043-1DB2-4A22-83AA-2F70DF25D0FC}"/>
              </a:ext>
            </a:extLst>
          </p:cNvPr>
          <p:cNvSpPr/>
          <p:nvPr/>
        </p:nvSpPr>
        <p:spPr>
          <a:xfrm>
            <a:off x="304800" y="629431"/>
            <a:ext cx="2464136"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Stress intensity factor </a:t>
            </a:r>
            <a:endParaRPr lang="zh-TW" altLang="en-US" sz="2000" dirty="0"/>
          </a:p>
        </p:txBody>
      </p:sp>
      <p:pic>
        <p:nvPicPr>
          <p:cNvPr id="18" name="圖片 17">
            <a:extLst>
              <a:ext uri="{FF2B5EF4-FFF2-40B4-BE49-F238E27FC236}">
                <a16:creationId xmlns:a16="http://schemas.microsoft.com/office/drawing/2014/main" id="{4073CD59-129B-44A0-BCFB-AC26CBCA611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834735" y="672818"/>
            <a:ext cx="2059200" cy="2059200"/>
          </a:xfrm>
          <a:prstGeom prst="rect">
            <a:avLst/>
          </a:prstGeom>
          <a:noFill/>
        </p:spPr>
      </p:pic>
      <mc:AlternateContent xmlns:mc="http://schemas.openxmlformats.org/markup-compatibility/2006" xmlns:a14="http://schemas.microsoft.com/office/drawing/2010/main">
        <mc:Choice Requires="a14">
          <p:graphicFrame>
            <p:nvGraphicFramePr>
              <p:cNvPr id="19" name="表格 18">
                <a:extLst>
                  <a:ext uri="{FF2B5EF4-FFF2-40B4-BE49-F238E27FC236}">
                    <a16:creationId xmlns:a16="http://schemas.microsoft.com/office/drawing/2014/main" id="{06B5CECE-A23C-45BD-80A4-AD5D15E25011}"/>
                  </a:ext>
                </a:extLst>
              </p:cNvPr>
              <p:cNvGraphicFramePr>
                <a:graphicFrameLocks noGrp="1"/>
              </p:cNvGraphicFramePr>
              <p:nvPr>
                <p:extLst>
                  <p:ext uri="{D42A27DB-BD31-4B8C-83A1-F6EECF244321}">
                    <p14:modId xmlns:p14="http://schemas.microsoft.com/office/powerpoint/2010/main" val="3415985990"/>
                  </p:ext>
                </p:extLst>
              </p:nvPr>
            </p:nvGraphicFramePr>
            <p:xfrm>
              <a:off x="304800" y="2720357"/>
              <a:ext cx="5178106" cy="2960053"/>
            </p:xfrm>
            <a:graphic>
              <a:graphicData uri="http://schemas.openxmlformats.org/drawingml/2006/table">
                <a:tbl>
                  <a:tblPr firstRow="1" firstCol="1" bandRow="1">
                    <a:tableStyleId>{5940675A-B579-460E-94D1-54222C63F5DA}</a:tableStyleId>
                  </a:tblPr>
                  <a:tblGrid>
                    <a:gridCol w="1031204">
                      <a:extLst>
                        <a:ext uri="{9D8B030D-6E8A-4147-A177-3AD203B41FA5}">
                          <a16:colId xmlns:a16="http://schemas.microsoft.com/office/drawing/2014/main" val="873294617"/>
                        </a:ext>
                      </a:extLst>
                    </a:gridCol>
                    <a:gridCol w="2099783">
                      <a:extLst>
                        <a:ext uri="{9D8B030D-6E8A-4147-A177-3AD203B41FA5}">
                          <a16:colId xmlns:a16="http://schemas.microsoft.com/office/drawing/2014/main" val="3678926934"/>
                        </a:ext>
                      </a:extLst>
                    </a:gridCol>
                    <a:gridCol w="2047119">
                      <a:extLst>
                        <a:ext uri="{9D8B030D-6E8A-4147-A177-3AD203B41FA5}">
                          <a16:colId xmlns:a16="http://schemas.microsoft.com/office/drawing/2014/main" val="3362819067"/>
                        </a:ext>
                      </a:extLst>
                    </a:gridCol>
                  </a:tblGrid>
                  <a:tr h="262557">
                    <a:tc gridSpan="3">
                      <a:txBody>
                        <a:bodyPr/>
                        <a:lstStyle/>
                        <a:p>
                          <a:pPr algn="ctr">
                            <a:lnSpc>
                              <a:spcPct val="150000"/>
                            </a:lnSpc>
                            <a:spcAft>
                              <a:spcPts val="0"/>
                            </a:spcAft>
                          </a:pPr>
                          <a:r>
                            <a:rPr lang="en-US" altLang="zh-TW" sz="1200" kern="1200" dirty="0">
                              <a:solidFill>
                                <a:schemeClr val="tx1"/>
                              </a:solidFill>
                              <a:effectLst/>
                              <a:latin typeface="Times New Roman" panose="02020603050405020304" pitchFamily="18" charset="0"/>
                              <a:ea typeface="+mn-ea"/>
                              <a:cs typeface="Times New Roman" panose="02020603050405020304" pitchFamily="18" charset="0"/>
                            </a:rPr>
                            <a:t>Ratio of s</a:t>
                          </a:r>
                          <a:r>
                            <a:rPr lang="en-US" altLang="zh-TW" sz="1200" dirty="0">
                              <a:latin typeface="Times New Roman" panose="02020603050405020304" pitchFamily="18" charset="0"/>
                              <a:cs typeface="Times New Roman" panose="02020603050405020304" pitchFamily="18" charset="0"/>
                            </a:rPr>
                            <a:t>tress intensity factor </a:t>
                          </a:r>
                          <a14:m>
                            <m:oMath xmlns:m="http://schemas.openxmlformats.org/officeDocument/2006/math">
                              <m:sSub>
                                <m:sSubPr>
                                  <m:ctrlPr>
                                    <a:rPr lang="zh-TW" altLang="zh-TW" sz="1200" i="1" smtClean="0">
                                      <a:latin typeface="Cambria Math" panose="02040503050406030204" pitchFamily="18" charset="0"/>
                                    </a:rPr>
                                  </m:ctrlPr>
                                </m:sSubPr>
                                <m:e>
                                  <m:r>
                                    <a:rPr lang="en-US" altLang="zh-TW" sz="1200" b="0" i="1" smtClean="0">
                                      <a:latin typeface="Cambria Math" panose="02040503050406030204" pitchFamily="18" charset="0"/>
                                    </a:rPr>
                                    <m:t>𝐾</m:t>
                                  </m:r>
                                </m:e>
                                <m:sub>
                                  <m:r>
                                    <a:rPr lang="en-US" altLang="zh-TW" sz="1200" b="0" i="1" smtClean="0">
                                      <a:latin typeface="Cambria Math" panose="02040503050406030204" pitchFamily="18" charset="0"/>
                                    </a:rPr>
                                    <m:t>𝐼𝐼𝐼</m:t>
                                  </m:r>
                                </m:sub>
                              </m:sSub>
                              <m:r>
                                <a:rPr lang="en-US" altLang="zh-TW" sz="1200" i="1" kern="1200">
                                  <a:solidFill>
                                    <a:schemeClr val="tx1"/>
                                  </a:solidFill>
                                  <a:effectLst/>
                                  <a:latin typeface="Cambria Math" panose="02040503050406030204" pitchFamily="18" charset="0"/>
                                  <a:ea typeface="+mn-ea"/>
                                  <a:cs typeface="+mn-cs"/>
                                </a:rPr>
                                <m:t>/</m:t>
                              </m:r>
                              <m:sSub>
                                <m:sSubPr>
                                  <m:ctrlPr>
                                    <a:rPr lang="zh-TW" altLang="zh-TW" sz="1200" i="1" kern="1200">
                                      <a:solidFill>
                                        <a:schemeClr val="tx1"/>
                                      </a:solidFill>
                                      <a:effectLst/>
                                      <a:latin typeface="Cambria Math" panose="02040503050406030204" pitchFamily="18" charset="0"/>
                                      <a:ea typeface="+mn-ea"/>
                                      <a:cs typeface="+mn-cs"/>
                                    </a:rPr>
                                  </m:ctrlPr>
                                </m:sSubPr>
                                <m:e>
                                  <m:r>
                                    <a:rPr lang="en-US" altLang="zh-TW" sz="1200" i="1" kern="1200" smtClean="0">
                                      <a:solidFill>
                                        <a:schemeClr val="tx1"/>
                                      </a:solidFill>
                                      <a:effectLst/>
                                      <a:latin typeface="Cambria Math" panose="02040503050406030204" pitchFamily="18" charset="0"/>
                                      <a:ea typeface="+mn-ea"/>
                                      <a:cs typeface="+mn-cs"/>
                                    </a:rPr>
                                    <m:t>𝐾</m:t>
                                  </m:r>
                                </m:e>
                                <m:sub>
                                  <m:r>
                                    <a:rPr lang="en-US" altLang="zh-TW" sz="1200" i="1" kern="1200">
                                      <a:solidFill>
                                        <a:schemeClr val="tx1"/>
                                      </a:solidFill>
                                      <a:effectLst/>
                                      <a:latin typeface="Cambria Math" panose="02040503050406030204" pitchFamily="18" charset="0"/>
                                      <a:ea typeface="+mn-ea"/>
                                      <a:cs typeface="+mn-cs"/>
                                    </a:rPr>
                                    <m:t>0</m:t>
                                  </m:r>
                                </m:sub>
                              </m:sSub>
                            </m:oMath>
                          </a14:m>
                          <a:r>
                            <a:rPr lang="en-US" altLang="zh-TW" sz="1200" kern="1200" dirty="0">
                              <a:solidFill>
                                <a:schemeClr val="tx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panose="02040503050406030204" pitchFamily="18" charset="0"/>
                                    </a:rPr>
                                    <m:t>𝐾</m:t>
                                  </m:r>
                                </m:e>
                                <m:sub>
                                  <m:r>
                                    <a:rPr lang="en-US" altLang="zh-TW" sz="1200" i="1">
                                      <a:latin typeface="Cambria Math" panose="02040503050406030204" pitchFamily="18" charset="0"/>
                                    </a:rPr>
                                    <m:t>0</m:t>
                                  </m:r>
                                </m:sub>
                              </m:sSub>
                              <m:r>
                                <a:rPr lang="en-US" altLang="zh-TW" sz="1200" i="1">
                                  <a:latin typeface="Cambria Math" panose="02040503050406030204" pitchFamily="18" charset="0"/>
                                </a:rPr>
                                <m:t>=</m:t>
                              </m:r>
                              <m:f>
                                <m:fPr>
                                  <m:type m:val="lin"/>
                                  <m:ctrlPr>
                                    <a:rPr lang="en-US" altLang="zh-TW" sz="1200" i="1" smtClean="0">
                                      <a:latin typeface="Cambria Math" panose="02040503050406030204" pitchFamily="18" charset="0"/>
                                    </a:rPr>
                                  </m:ctrlPr>
                                </m:fPr>
                                <m:num>
                                  <m:r>
                                    <a:rPr lang="en-US" altLang="zh-TW" sz="1200" i="1" smtClean="0">
                                      <a:latin typeface="Cambria Math" panose="02040503050406030204" pitchFamily="18" charset="0"/>
                                    </a:rPr>
                                    <m:t>2 </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𝐷</m:t>
                                      </m:r>
                                    </m:e>
                                    <m:sub>
                                      <m:r>
                                        <a:rPr lang="en-US" altLang="zh-TW" sz="1200" i="1">
                                          <a:latin typeface="Cambria Math" panose="02040503050406030204" pitchFamily="18" charset="0"/>
                                        </a:rPr>
                                        <m:t>𝑟</m:t>
                                      </m:r>
                                    </m:sub>
                                  </m:sSub>
                                  <m:r>
                                    <a:rPr lang="zh-TW" altLang="en-US" sz="1200" i="1" smtClean="0">
                                      <a:latin typeface="Cambria Math" panose="02040503050406030204" pitchFamily="18" charset="0"/>
                                      <a:ea typeface="Cambria Math" panose="02040503050406030204" pitchFamily="18" charset="0"/>
                                      <a:cs typeface="Times New Roman" panose="02020603050405020304" pitchFamily="18" charset="0"/>
                                    </a:rPr>
                                    <m:t>𝛽</m:t>
                                  </m:r>
                                  <m:rad>
                                    <m:radPr>
                                      <m:degHide m:val="on"/>
                                      <m:ctrlPr>
                                        <a:rPr lang="en-US" altLang="zh-TW" sz="1200" i="1" smtClean="0">
                                          <a:latin typeface="Cambria Math" panose="02040503050406030204" pitchFamily="18" charset="0"/>
                                        </a:rPr>
                                      </m:ctrlPr>
                                    </m:radPr>
                                    <m:deg/>
                                    <m:e>
                                      <m:r>
                                        <a:rPr lang="zh-TW" altLang="en-US" sz="1200" i="1">
                                          <a:latin typeface="Cambria Math" panose="02040503050406030204" pitchFamily="18" charset="0"/>
                                        </a:rPr>
                                        <m:t>𝜋</m:t>
                                      </m:r>
                                      <m:r>
                                        <a:rPr lang="en-US" altLang="zh-TW" sz="1200" i="1">
                                          <a:latin typeface="Cambria Math" panose="02040503050406030204" pitchFamily="18" charset="0"/>
                                        </a:rPr>
                                        <m:t>𝑙</m:t>
                                      </m:r>
                                    </m:e>
                                  </m:rad>
                                </m:num>
                                <m:den>
                                  <m:r>
                                    <a:rPr lang="zh-TW" altLang="en-US" sz="1200" i="1" smtClean="0">
                                      <a:latin typeface="Cambria Math" panose="02040503050406030204" pitchFamily="18" charset="0"/>
                                    </a:rPr>
                                    <m:t>𝜋</m:t>
                                  </m:r>
                                  <m:r>
                                    <a:rPr lang="en-US" altLang="zh-TW" sz="1200" i="1">
                                      <a:latin typeface="Cambria Math" panose="02040503050406030204" pitchFamily="18" charset="0"/>
                                    </a:rPr>
                                    <m:t> </m:t>
                                  </m:r>
                                  <m:sSup>
                                    <m:sSupPr>
                                      <m:ctrlPr>
                                        <a:rPr lang="en-US" altLang="zh-TW" sz="1200" i="1">
                                          <a:latin typeface="Cambria Math" panose="02040503050406030204" pitchFamily="18" charset="0"/>
                                        </a:rPr>
                                      </m:ctrlPr>
                                    </m:sSupPr>
                                    <m:e>
                                      <m:r>
                                        <a:rPr lang="en-US" altLang="zh-TW" sz="1200" b="0" i="1" smtClean="0">
                                          <a:latin typeface="Cambria Math" panose="02040503050406030204" pitchFamily="18" charset="0"/>
                                        </a:rPr>
                                        <m:t>𝑎</m:t>
                                      </m:r>
                                    </m:e>
                                    <m:sup>
                                      <m:r>
                                        <a:rPr lang="en-US" altLang="zh-TW" sz="1200" i="1">
                                          <a:latin typeface="Cambria Math" panose="02040503050406030204" pitchFamily="18" charset="0"/>
                                        </a:rPr>
                                        <m:t>3</m:t>
                                      </m:r>
                                    </m:sup>
                                  </m:sSup>
                                </m:den>
                              </m:f>
                            </m:oMath>
                          </a14:m>
                          <a:r>
                            <a:rPr lang="en-US" altLang="zh-TW" sz="1200" kern="1200" dirty="0">
                              <a:solidFill>
                                <a:schemeClr val="tx1"/>
                              </a:solidFill>
                              <a:effectLst/>
                              <a:latin typeface="Times New Roman" panose="02020603050405020304" pitchFamily="18" charset="0"/>
                              <a:ea typeface="+mn-ea"/>
                              <a:cs typeface="Times New Roman" panose="02020603050405020304" pitchFamily="18" charset="0"/>
                            </a:rPr>
                            <a:t>)</a:t>
                          </a:r>
                          <a:endParaRPr lang="zh-TW" altLang="zh-TW" sz="900" kern="100" dirty="0">
                            <a:effectLst/>
                            <a:latin typeface="Times New Roman" panose="02020603050405020304" pitchFamily="18" charset="0"/>
                            <a:ea typeface="+mn-ea"/>
                            <a:cs typeface="Times New Roman" panose="02020603050405020304" pitchFamily="18" charset="0"/>
                          </a:endParaRPr>
                        </a:p>
                      </a:txBody>
                      <a:tcPr marL="51435" marR="51435" marT="0" marB="0" anchor="ctr">
                        <a:solidFill>
                          <a:schemeClr val="accent2">
                            <a:lumMod val="20000"/>
                            <a:lumOff val="80000"/>
                          </a:schemeClr>
                        </a:solidFill>
                      </a:tcPr>
                    </a:tc>
                    <a:tc hMerge="1">
                      <a:txBody>
                        <a:bodyPr/>
                        <a:lstStyle/>
                        <a:p>
                          <a:pPr algn="ctr">
                            <a:lnSpc>
                              <a:spcPct val="150000"/>
                            </a:lnSpc>
                            <a:spcAft>
                              <a:spcPts val="0"/>
                            </a:spcAft>
                          </a:pPr>
                          <a:endParaRPr lang="zh-TW" altLang="zh-TW" sz="1200" kern="100" dirty="0">
                            <a:effectLst/>
                            <a:latin typeface="Times New Roman" panose="02020603050405020304" pitchFamily="18" charset="0"/>
                            <a:ea typeface="+mn-ea"/>
                            <a:cs typeface="Times New Roman" panose="02020603050405020304" pitchFamily="18" charset="0"/>
                          </a:endParaRPr>
                        </a:p>
                      </a:txBody>
                      <a:tcPr marL="68580" marR="68580" marT="0" marB="0" anchor="ctr">
                        <a:solidFill>
                          <a:schemeClr val="accent2">
                            <a:lumMod val="20000"/>
                            <a:lumOff val="80000"/>
                          </a:schemeClr>
                        </a:solidFill>
                      </a:tcPr>
                    </a:tc>
                    <a:tc hMerge="1">
                      <a:txBody>
                        <a:bodyPr/>
                        <a:lstStyle/>
                        <a:p>
                          <a:pPr algn="ctr">
                            <a:lnSpc>
                              <a:spcPct val="150000"/>
                            </a:lnSpc>
                            <a:spcAft>
                              <a:spcPts val="0"/>
                            </a:spcAft>
                          </a:pPr>
                          <a:endParaRPr lang="zh-TW" altLang="zh-TW" sz="1200" kern="100" dirty="0">
                            <a:effectLst/>
                            <a:latin typeface="Times New Roman" panose="02020603050405020304" pitchFamily="18" charset="0"/>
                            <a:ea typeface="+mn-ea"/>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097531416"/>
                      </a:ext>
                    </a:extLst>
                  </a:tr>
                  <a:tr h="278050">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𝑙</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endParaRPr>
                        </a:p>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m:t>
                                </m:r>
                                <m:r>
                                  <a:rPr lang="en-US" sz="1100" kern="0">
                                    <a:effectLst/>
                                    <a:latin typeface="Cambria Math" panose="02040503050406030204" pitchFamily="18" charset="0"/>
                                  </a:rPr>
                                  <m:t>𝑎</m:t>
                                </m:r>
                                <m:r>
                                  <a:rPr lang="en-US" sz="1100" kern="0">
                                    <a:effectLst/>
                                    <a:latin typeface="Cambria Math" panose="02040503050406030204" pitchFamily="18" charset="0"/>
                                  </a:rPr>
                                  <m:t>=2)</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972834443"/>
                      </a:ext>
                    </a:extLst>
                  </a:tr>
                  <a:tr h="22860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0.7108</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0.7108</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4092878169"/>
                      </a:ext>
                    </a:extLst>
                  </a:tr>
                  <a:tr h="22860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0.2</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0.6670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0.6670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4160732118"/>
                      </a:ext>
                    </a:extLst>
                  </a:tr>
                  <a:tr h="22860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0.3</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0.6258</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0.6258</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4234939782"/>
                      </a:ext>
                    </a:extLst>
                  </a:tr>
                  <a:tr h="22860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0.4</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0.5850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0.5850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652844944"/>
                      </a:ext>
                    </a:extLst>
                  </a:tr>
                  <a:tr h="22860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0.5</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0.5430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0.5430</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4088539886"/>
                      </a:ext>
                    </a:extLst>
                  </a:tr>
                  <a:tr h="22860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0.6</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0.4985</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0.4985</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74103290"/>
                      </a:ext>
                    </a:extLst>
                  </a:tr>
                  <a:tr h="22860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0.7</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0.4507</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0.4506</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356224206"/>
                      </a:ext>
                    </a:extLst>
                  </a:tr>
                  <a:tr h="22860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0.8</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0.3989</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0.3989</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992309061"/>
                      </a:ext>
                    </a:extLst>
                  </a:tr>
                  <a:tr h="22860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0.9</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0.3432</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0.3432</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5114815"/>
                      </a:ext>
                    </a:extLst>
                  </a:tr>
                  <a:tr h="22860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0.2839</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altLang="zh-TW" sz="1100" i="1" dirty="0" smtClean="0">
                                    <a:latin typeface="Cambria Math" panose="02040503050406030204" pitchFamily="18" charset="0"/>
                                  </a:rPr>
                                  <m:t>0.2838</m:t>
                                </m:r>
                              </m:oMath>
                            </m:oMathPara>
                          </a14:m>
                          <a:endParaRPr lang="zh-TW" altLang="en-US" sz="110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088321610"/>
                      </a:ext>
                    </a:extLst>
                  </a:tr>
                </a:tbl>
              </a:graphicData>
            </a:graphic>
          </p:graphicFrame>
        </mc:Choice>
        <mc:Fallback xmlns="">
          <p:graphicFrame>
            <p:nvGraphicFramePr>
              <p:cNvPr id="19" name="表格 18">
                <a:extLst>
                  <a:ext uri="{FF2B5EF4-FFF2-40B4-BE49-F238E27FC236}">
                    <a16:creationId xmlns:a16="http://schemas.microsoft.com/office/drawing/2014/main" id="{06B5CECE-A23C-45BD-80A4-AD5D15E25011}"/>
                  </a:ext>
                </a:extLst>
              </p:cNvPr>
              <p:cNvGraphicFramePr>
                <a:graphicFrameLocks noGrp="1"/>
              </p:cNvGraphicFramePr>
              <p:nvPr>
                <p:extLst>
                  <p:ext uri="{D42A27DB-BD31-4B8C-83A1-F6EECF244321}">
                    <p14:modId xmlns:p14="http://schemas.microsoft.com/office/powerpoint/2010/main" val="3415985990"/>
                  </p:ext>
                </p:extLst>
              </p:nvPr>
            </p:nvGraphicFramePr>
            <p:xfrm>
              <a:off x="304800" y="2720357"/>
              <a:ext cx="5178106" cy="2960053"/>
            </p:xfrm>
            <a:graphic>
              <a:graphicData uri="http://schemas.openxmlformats.org/drawingml/2006/table">
                <a:tbl>
                  <a:tblPr firstRow="1" firstCol="1" bandRow="1">
                    <a:tableStyleId>{5940675A-B579-460E-94D1-54222C63F5DA}</a:tableStyleId>
                  </a:tblPr>
                  <a:tblGrid>
                    <a:gridCol w="1031204">
                      <a:extLst>
                        <a:ext uri="{9D8B030D-6E8A-4147-A177-3AD203B41FA5}">
                          <a16:colId xmlns:a16="http://schemas.microsoft.com/office/drawing/2014/main" val="873294617"/>
                        </a:ext>
                      </a:extLst>
                    </a:gridCol>
                    <a:gridCol w="2099783">
                      <a:extLst>
                        <a:ext uri="{9D8B030D-6E8A-4147-A177-3AD203B41FA5}">
                          <a16:colId xmlns:a16="http://schemas.microsoft.com/office/drawing/2014/main" val="3678926934"/>
                        </a:ext>
                      </a:extLst>
                    </a:gridCol>
                    <a:gridCol w="2047119">
                      <a:extLst>
                        <a:ext uri="{9D8B030D-6E8A-4147-A177-3AD203B41FA5}">
                          <a16:colId xmlns:a16="http://schemas.microsoft.com/office/drawing/2014/main" val="3362819067"/>
                        </a:ext>
                      </a:extLst>
                    </a:gridCol>
                  </a:tblGrid>
                  <a:tr h="262573">
                    <a:tc gridSpan="3">
                      <a:txBody>
                        <a:bodyPr/>
                        <a:lstStyle/>
                        <a:p>
                          <a:endParaRPr lang="zh-TW"/>
                        </a:p>
                      </a:txBody>
                      <a:tcPr marL="51435" marR="51435" marT="0" marB="0" anchor="ctr">
                        <a:blipFill>
                          <a:blip r:embed="rId7"/>
                          <a:stretch>
                            <a:fillRect l="-235" t="-83721" r="-235" b="-1062791"/>
                          </a:stretch>
                        </a:blipFill>
                      </a:tcPr>
                    </a:tc>
                    <a:tc hMerge="1">
                      <a:txBody>
                        <a:bodyPr/>
                        <a:lstStyle/>
                        <a:p>
                          <a:pPr algn="ctr">
                            <a:lnSpc>
                              <a:spcPct val="150000"/>
                            </a:lnSpc>
                            <a:spcAft>
                              <a:spcPts val="0"/>
                            </a:spcAft>
                          </a:pPr>
                          <a:endParaRPr lang="zh-TW" altLang="zh-TW" sz="1200" kern="100" dirty="0">
                            <a:effectLst/>
                            <a:latin typeface="Times New Roman" panose="02020603050405020304" pitchFamily="18" charset="0"/>
                            <a:ea typeface="+mn-ea"/>
                            <a:cs typeface="Times New Roman" panose="02020603050405020304" pitchFamily="18" charset="0"/>
                          </a:endParaRPr>
                        </a:p>
                      </a:txBody>
                      <a:tcPr marL="68580" marR="68580" marT="0" marB="0" anchor="ctr">
                        <a:solidFill>
                          <a:schemeClr val="accent2">
                            <a:lumMod val="20000"/>
                            <a:lumOff val="80000"/>
                          </a:schemeClr>
                        </a:solidFill>
                      </a:tcPr>
                    </a:tc>
                    <a:tc hMerge="1">
                      <a:txBody>
                        <a:bodyPr/>
                        <a:lstStyle/>
                        <a:p>
                          <a:pPr algn="ctr">
                            <a:lnSpc>
                              <a:spcPct val="150000"/>
                            </a:lnSpc>
                            <a:spcAft>
                              <a:spcPts val="0"/>
                            </a:spcAft>
                          </a:pPr>
                          <a:endParaRPr lang="zh-TW" altLang="zh-TW" sz="1200" kern="100" dirty="0">
                            <a:effectLst/>
                            <a:latin typeface="Times New Roman" panose="02020603050405020304" pitchFamily="18" charset="0"/>
                            <a:ea typeface="+mn-ea"/>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097531416"/>
                      </a:ext>
                    </a:extLst>
                  </a:tr>
                  <a:tr h="335280">
                    <a:tc>
                      <a:txBody>
                        <a:bodyPr/>
                        <a:lstStyle/>
                        <a:p>
                          <a:endParaRPr lang="zh-TW"/>
                        </a:p>
                      </a:txBody>
                      <a:tcPr marL="51435" marR="51435" marT="0" marB="0" anchor="ctr">
                        <a:blipFill>
                          <a:blip r:embed="rId7"/>
                          <a:stretch>
                            <a:fillRect l="-1183" t="-143636" r="-404142" b="-730909"/>
                          </a:stretch>
                        </a:blip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972834443"/>
                      </a:ext>
                    </a:extLst>
                  </a:tr>
                  <a:tr h="23622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343590" r="-97971" b="-930769"/>
                          </a:stretch>
                        </a:blipFill>
                      </a:tcPr>
                    </a:tc>
                    <a:tc>
                      <a:txBody>
                        <a:bodyPr/>
                        <a:lstStyle/>
                        <a:p>
                          <a:endParaRPr lang="zh-TW"/>
                        </a:p>
                      </a:txBody>
                      <a:tcPr marL="68580" marR="68580" marT="34290" marB="34290" anchor="ctr">
                        <a:blipFill>
                          <a:blip r:embed="rId7"/>
                          <a:stretch>
                            <a:fillRect l="-153571" t="-343590" r="-595" b="-930769"/>
                          </a:stretch>
                        </a:blipFill>
                      </a:tcPr>
                    </a:tc>
                    <a:extLst>
                      <a:ext uri="{0D108BD9-81ED-4DB2-BD59-A6C34878D82A}">
                        <a16:rowId xmlns:a16="http://schemas.microsoft.com/office/drawing/2014/main" val="4092878169"/>
                      </a:ext>
                    </a:extLst>
                  </a:tr>
                  <a:tr h="23622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0.2</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443590" r="-97971" b="-830769"/>
                          </a:stretch>
                        </a:blipFill>
                      </a:tcPr>
                    </a:tc>
                    <a:tc>
                      <a:txBody>
                        <a:bodyPr/>
                        <a:lstStyle/>
                        <a:p>
                          <a:endParaRPr lang="zh-TW"/>
                        </a:p>
                      </a:txBody>
                      <a:tcPr marL="68580" marR="68580" marT="34290" marB="34290" anchor="ctr">
                        <a:blipFill>
                          <a:blip r:embed="rId7"/>
                          <a:stretch>
                            <a:fillRect l="-153571" t="-443590" r="-595" b="-830769"/>
                          </a:stretch>
                        </a:blipFill>
                      </a:tcPr>
                    </a:tc>
                    <a:extLst>
                      <a:ext uri="{0D108BD9-81ED-4DB2-BD59-A6C34878D82A}">
                        <a16:rowId xmlns:a16="http://schemas.microsoft.com/office/drawing/2014/main" val="4160732118"/>
                      </a:ext>
                    </a:extLst>
                  </a:tr>
                  <a:tr h="23622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0.3</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543590" r="-97971" b="-730769"/>
                          </a:stretch>
                        </a:blipFill>
                      </a:tcPr>
                    </a:tc>
                    <a:tc>
                      <a:txBody>
                        <a:bodyPr/>
                        <a:lstStyle/>
                        <a:p>
                          <a:endParaRPr lang="zh-TW"/>
                        </a:p>
                      </a:txBody>
                      <a:tcPr marL="68580" marR="68580" marT="34290" marB="34290" anchor="ctr">
                        <a:blipFill>
                          <a:blip r:embed="rId7"/>
                          <a:stretch>
                            <a:fillRect l="-153571" t="-543590" r="-595" b="-730769"/>
                          </a:stretch>
                        </a:blipFill>
                      </a:tcPr>
                    </a:tc>
                    <a:extLst>
                      <a:ext uri="{0D108BD9-81ED-4DB2-BD59-A6C34878D82A}">
                        <a16:rowId xmlns:a16="http://schemas.microsoft.com/office/drawing/2014/main" val="4234939782"/>
                      </a:ext>
                    </a:extLst>
                  </a:tr>
                  <a:tr h="236220">
                    <a:tc>
                      <a:txBody>
                        <a:bodyPr/>
                        <a:lstStyle/>
                        <a:p>
                          <a:pPr algn="ctr">
                            <a:lnSpc>
                              <a:spcPct val="150000"/>
                            </a:lnSpc>
                            <a:spcAft>
                              <a:spcPts val="0"/>
                            </a:spcAft>
                          </a:pPr>
                          <a:r>
                            <a:rPr lang="en-US" altLang="zh-TW" sz="1100" kern="100" dirty="0">
                              <a:effectLst/>
                              <a:latin typeface="Times New Roman" panose="02020603050405020304" pitchFamily="18" charset="0"/>
                              <a:ea typeface="新細明體" panose="02020500000000000000" pitchFamily="18" charset="-120"/>
                              <a:cs typeface="Times New Roman" panose="02020603050405020304" pitchFamily="18" charset="0"/>
                            </a:rPr>
                            <a:t>0.4</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660526" r="-97971" b="-650000"/>
                          </a:stretch>
                        </a:blipFill>
                      </a:tcPr>
                    </a:tc>
                    <a:tc>
                      <a:txBody>
                        <a:bodyPr/>
                        <a:lstStyle/>
                        <a:p>
                          <a:endParaRPr lang="zh-TW"/>
                        </a:p>
                      </a:txBody>
                      <a:tcPr marL="68580" marR="68580" marT="34290" marB="34290" anchor="ctr">
                        <a:blipFill>
                          <a:blip r:embed="rId7"/>
                          <a:stretch>
                            <a:fillRect l="-153571" t="-660526" r="-595" b="-650000"/>
                          </a:stretch>
                        </a:blipFill>
                      </a:tcPr>
                    </a:tc>
                    <a:extLst>
                      <a:ext uri="{0D108BD9-81ED-4DB2-BD59-A6C34878D82A}">
                        <a16:rowId xmlns:a16="http://schemas.microsoft.com/office/drawing/2014/main" val="1652844944"/>
                      </a:ext>
                    </a:extLst>
                  </a:tr>
                  <a:tr h="23622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0.5</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741026" r="-97971" b="-533333"/>
                          </a:stretch>
                        </a:blipFill>
                      </a:tcPr>
                    </a:tc>
                    <a:tc>
                      <a:txBody>
                        <a:bodyPr/>
                        <a:lstStyle/>
                        <a:p>
                          <a:endParaRPr lang="zh-TW"/>
                        </a:p>
                      </a:txBody>
                      <a:tcPr marL="68580" marR="68580" marT="34290" marB="34290" anchor="ctr">
                        <a:blipFill>
                          <a:blip r:embed="rId7"/>
                          <a:stretch>
                            <a:fillRect l="-153571" t="-741026" r="-595" b="-533333"/>
                          </a:stretch>
                        </a:blipFill>
                      </a:tcPr>
                    </a:tc>
                    <a:extLst>
                      <a:ext uri="{0D108BD9-81ED-4DB2-BD59-A6C34878D82A}">
                        <a16:rowId xmlns:a16="http://schemas.microsoft.com/office/drawing/2014/main" val="4088539886"/>
                      </a:ext>
                    </a:extLst>
                  </a:tr>
                  <a:tr h="23622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0.6</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841026" r="-97971" b="-433333"/>
                          </a:stretch>
                        </a:blipFill>
                      </a:tcPr>
                    </a:tc>
                    <a:tc>
                      <a:txBody>
                        <a:bodyPr/>
                        <a:lstStyle/>
                        <a:p>
                          <a:endParaRPr lang="zh-TW"/>
                        </a:p>
                      </a:txBody>
                      <a:tcPr marL="68580" marR="68580" marT="34290" marB="34290" anchor="ctr">
                        <a:blipFill>
                          <a:blip r:embed="rId7"/>
                          <a:stretch>
                            <a:fillRect l="-153571" t="-841026" r="-595" b="-433333"/>
                          </a:stretch>
                        </a:blipFill>
                      </a:tcPr>
                    </a:tc>
                    <a:extLst>
                      <a:ext uri="{0D108BD9-81ED-4DB2-BD59-A6C34878D82A}">
                        <a16:rowId xmlns:a16="http://schemas.microsoft.com/office/drawing/2014/main" val="274103290"/>
                      </a:ext>
                    </a:extLst>
                  </a:tr>
                  <a:tr h="23622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0.7</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941026" r="-97971" b="-333333"/>
                          </a:stretch>
                        </a:blipFill>
                      </a:tcPr>
                    </a:tc>
                    <a:tc>
                      <a:txBody>
                        <a:bodyPr/>
                        <a:lstStyle/>
                        <a:p>
                          <a:endParaRPr lang="zh-TW"/>
                        </a:p>
                      </a:txBody>
                      <a:tcPr marL="68580" marR="68580" marT="34290" marB="34290" anchor="ctr">
                        <a:blipFill>
                          <a:blip r:embed="rId7"/>
                          <a:stretch>
                            <a:fillRect l="-153571" t="-941026" r="-595" b="-333333"/>
                          </a:stretch>
                        </a:blipFill>
                      </a:tcPr>
                    </a:tc>
                    <a:extLst>
                      <a:ext uri="{0D108BD9-81ED-4DB2-BD59-A6C34878D82A}">
                        <a16:rowId xmlns:a16="http://schemas.microsoft.com/office/drawing/2014/main" val="1356224206"/>
                      </a:ext>
                    </a:extLst>
                  </a:tr>
                  <a:tr h="23622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0.8</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1068421" r="-97971" b="-242105"/>
                          </a:stretch>
                        </a:blipFill>
                      </a:tcPr>
                    </a:tc>
                    <a:tc>
                      <a:txBody>
                        <a:bodyPr/>
                        <a:lstStyle/>
                        <a:p>
                          <a:endParaRPr lang="zh-TW"/>
                        </a:p>
                      </a:txBody>
                      <a:tcPr marL="68580" marR="68580" marT="34290" marB="34290" anchor="ctr">
                        <a:blipFill>
                          <a:blip r:embed="rId7"/>
                          <a:stretch>
                            <a:fillRect l="-153571" t="-1068421" r="-595" b="-242105"/>
                          </a:stretch>
                        </a:blipFill>
                      </a:tcPr>
                    </a:tc>
                    <a:extLst>
                      <a:ext uri="{0D108BD9-81ED-4DB2-BD59-A6C34878D82A}">
                        <a16:rowId xmlns:a16="http://schemas.microsoft.com/office/drawing/2014/main" val="2992309061"/>
                      </a:ext>
                    </a:extLst>
                  </a:tr>
                  <a:tr h="236220">
                    <a:tc>
                      <a:txBody>
                        <a:bodyPr/>
                        <a:lstStyle/>
                        <a:p>
                          <a:pPr algn="ctr">
                            <a:lnSpc>
                              <a:spcPct val="150000"/>
                            </a:lnSpc>
                            <a:spcAft>
                              <a:spcPts val="0"/>
                            </a:spcAft>
                          </a:pPr>
                          <a:r>
                            <a:rPr lang="en-US" sz="1100" kern="0">
                              <a:effectLst/>
                              <a:latin typeface="Times New Roman" panose="02020603050405020304" pitchFamily="18" charset="0"/>
                              <a:cs typeface="Times New Roman" panose="02020603050405020304" pitchFamily="18" charset="0"/>
                            </a:rPr>
                            <a:t>0.9</a:t>
                          </a:r>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1138462" r="-97971" b="-135897"/>
                          </a:stretch>
                        </a:blipFill>
                      </a:tcPr>
                    </a:tc>
                    <a:tc>
                      <a:txBody>
                        <a:bodyPr/>
                        <a:lstStyle/>
                        <a:p>
                          <a:endParaRPr lang="zh-TW"/>
                        </a:p>
                      </a:txBody>
                      <a:tcPr marL="68580" marR="68580" marT="34290" marB="34290" anchor="ctr">
                        <a:blipFill>
                          <a:blip r:embed="rId7"/>
                          <a:stretch>
                            <a:fillRect l="-153571" t="-1138462" r="-595" b="-135897"/>
                          </a:stretch>
                        </a:blipFill>
                      </a:tcPr>
                    </a:tc>
                    <a:extLst>
                      <a:ext uri="{0D108BD9-81ED-4DB2-BD59-A6C34878D82A}">
                        <a16:rowId xmlns:a16="http://schemas.microsoft.com/office/drawing/2014/main" val="25114815"/>
                      </a:ext>
                    </a:extLst>
                  </a:tr>
                  <a:tr h="236220">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1</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accent2">
                            <a:lumMod val="20000"/>
                            <a:lumOff val="80000"/>
                          </a:schemeClr>
                        </a:solidFill>
                      </a:tcPr>
                    </a:tc>
                    <a:tc>
                      <a:txBody>
                        <a:bodyPr/>
                        <a:lstStyle/>
                        <a:p>
                          <a:endParaRPr lang="zh-TW"/>
                        </a:p>
                      </a:txBody>
                      <a:tcPr marL="68580" marR="68580" marT="34290" marB="34290" anchor="ctr">
                        <a:blipFill>
                          <a:blip r:embed="rId7"/>
                          <a:stretch>
                            <a:fillRect l="-49565" t="-1238462" r="-97971" b="-35897"/>
                          </a:stretch>
                        </a:blipFill>
                      </a:tcPr>
                    </a:tc>
                    <a:tc>
                      <a:txBody>
                        <a:bodyPr/>
                        <a:lstStyle/>
                        <a:p>
                          <a:endParaRPr lang="zh-TW"/>
                        </a:p>
                      </a:txBody>
                      <a:tcPr marL="68580" marR="68580" marT="34290" marB="34290" anchor="ctr">
                        <a:blipFill>
                          <a:blip r:embed="rId7"/>
                          <a:stretch>
                            <a:fillRect l="-153571" t="-1238462" r="-595" b="-35897"/>
                          </a:stretch>
                        </a:blipFill>
                      </a:tcPr>
                    </a:tc>
                    <a:extLst>
                      <a:ext uri="{0D108BD9-81ED-4DB2-BD59-A6C34878D82A}">
                        <a16:rowId xmlns:a16="http://schemas.microsoft.com/office/drawing/2014/main" val="3088321610"/>
                      </a:ext>
                    </a:extLst>
                  </a:tr>
                </a:tbl>
              </a:graphicData>
            </a:graphic>
          </p:graphicFrame>
        </mc:Fallback>
      </mc:AlternateContent>
      <p:grpSp>
        <p:nvGrpSpPr>
          <p:cNvPr id="3" name="群組 2">
            <a:extLst>
              <a:ext uri="{FF2B5EF4-FFF2-40B4-BE49-F238E27FC236}">
                <a16:creationId xmlns:a16="http://schemas.microsoft.com/office/drawing/2014/main" id="{ADECB815-BE18-4401-A6DA-E76BBDED4834}"/>
              </a:ext>
            </a:extLst>
          </p:cNvPr>
          <p:cNvGrpSpPr/>
          <p:nvPr/>
        </p:nvGrpSpPr>
        <p:grpSpPr>
          <a:xfrm>
            <a:off x="5562600" y="2783607"/>
            <a:ext cx="3124200" cy="2930171"/>
            <a:chOff x="5562600" y="2783607"/>
            <a:chExt cx="3124200" cy="2930171"/>
          </a:xfrm>
        </p:grpSpPr>
        <p:graphicFrame>
          <p:nvGraphicFramePr>
            <p:cNvPr id="20" name="物件 19">
              <a:extLst>
                <a:ext uri="{FF2B5EF4-FFF2-40B4-BE49-F238E27FC236}">
                  <a16:creationId xmlns:a16="http://schemas.microsoft.com/office/drawing/2014/main" id="{BABCD187-1B15-4A3F-AA1A-E70E03E5781A}"/>
                </a:ext>
              </a:extLst>
            </p:cNvPr>
            <p:cNvGraphicFramePr>
              <a:graphicFrameLocks noChangeAspect="1"/>
            </p:cNvGraphicFramePr>
            <p:nvPr>
              <p:extLst>
                <p:ext uri="{D42A27DB-BD31-4B8C-83A1-F6EECF244321}">
                  <p14:modId xmlns:p14="http://schemas.microsoft.com/office/powerpoint/2010/main" val="3140907186"/>
                </p:ext>
              </p:extLst>
            </p:nvPr>
          </p:nvGraphicFramePr>
          <p:xfrm>
            <a:off x="5562600" y="2783607"/>
            <a:ext cx="3124200" cy="2930171"/>
          </p:xfrm>
          <a:graphic>
            <a:graphicData uri="http://schemas.openxmlformats.org/presentationml/2006/ole">
              <mc:AlternateContent xmlns:mc="http://schemas.openxmlformats.org/markup-compatibility/2006">
                <mc:Choice xmlns:v="urn:schemas-microsoft-com:vml" Requires="v">
                  <p:oleObj spid="_x0000_s22604" name="Plot" r:id="rId8" imgW="7515337" imgH="7048636" progId="Grapher.Document">
                    <p:embed/>
                  </p:oleObj>
                </mc:Choice>
                <mc:Fallback>
                  <p:oleObj name="Plot" r:id="rId8" imgW="7515337" imgH="7048636" progId="Grapher.Document">
                    <p:embed/>
                    <p:pic>
                      <p:nvPicPr>
                        <p:cNvPr id="11" name="物件 10">
                          <a:extLst>
                            <a:ext uri="{FF2B5EF4-FFF2-40B4-BE49-F238E27FC236}">
                              <a16:creationId xmlns:a16="http://schemas.microsoft.com/office/drawing/2014/main" id="{93B90F7B-13AC-40DD-8D71-EA73A853D020}"/>
                            </a:ext>
                          </a:extLst>
                        </p:cNvPr>
                        <p:cNvPicPr/>
                        <p:nvPr/>
                      </p:nvPicPr>
                      <p:blipFill>
                        <a:blip r:embed="rId9"/>
                        <a:stretch>
                          <a:fillRect/>
                        </a:stretch>
                      </p:blipFill>
                      <p:spPr>
                        <a:xfrm>
                          <a:off x="5562600" y="2783607"/>
                          <a:ext cx="3124200" cy="2930171"/>
                        </a:xfrm>
                        <a:prstGeom prst="rect">
                          <a:avLst/>
                        </a:prstGeom>
                        <a:solidFill>
                          <a:schemeClr val="bg1"/>
                        </a:solidFill>
                      </p:spPr>
                    </p:pic>
                  </p:oleObj>
                </mc:Fallback>
              </mc:AlternateContent>
            </a:graphicData>
          </a:graphic>
        </p:graphicFrame>
        <p:sp>
          <p:nvSpPr>
            <p:cNvPr id="22" name="矩形 21">
              <a:extLst>
                <a:ext uri="{FF2B5EF4-FFF2-40B4-BE49-F238E27FC236}">
                  <a16:creationId xmlns:a16="http://schemas.microsoft.com/office/drawing/2014/main" id="{893E30EC-7A3E-409A-84C8-0F7EA714B209}"/>
                </a:ext>
              </a:extLst>
            </p:cNvPr>
            <p:cNvSpPr/>
            <p:nvPr/>
          </p:nvSpPr>
          <p:spPr>
            <a:xfrm>
              <a:off x="7455660" y="3048000"/>
              <a:ext cx="95284" cy="152400"/>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62534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A circular cross-section with a slant edge crack</a:t>
            </a:r>
          </a:p>
        </p:txBody>
      </p:sp>
      <p:sp>
        <p:nvSpPr>
          <p:cNvPr id="21" name="矩形 20">
            <a:extLst>
              <a:ext uri="{FF2B5EF4-FFF2-40B4-BE49-F238E27FC236}">
                <a16:creationId xmlns:a16="http://schemas.microsoft.com/office/drawing/2014/main" id="{56472502-E36E-46E2-8759-809F75AFB9BC}"/>
              </a:ext>
            </a:extLst>
          </p:cNvPr>
          <p:cNvSpPr/>
          <p:nvPr/>
        </p:nvSpPr>
        <p:spPr>
          <a:xfrm>
            <a:off x="304800" y="5509736"/>
            <a:ext cx="8077200" cy="738664"/>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A. </a:t>
            </a:r>
            <a:r>
              <a:rPr lang="en-US" altLang="zh-TW" sz="1400" dirty="0" err="1">
                <a:solidFill>
                  <a:srgbClr val="0000FF"/>
                </a:solidFill>
                <a:latin typeface="Times New Roman" panose="02020603050405020304" pitchFamily="18" charset="0"/>
                <a:cs typeface="Times New Roman" panose="02020603050405020304" pitchFamily="18" charset="0"/>
              </a:rPr>
              <a:t>Hassani</a:t>
            </a:r>
            <a:r>
              <a:rPr lang="en-US" altLang="zh-TW" sz="1400" dirty="0">
                <a:solidFill>
                  <a:srgbClr val="0000FF"/>
                </a:solidFill>
                <a:latin typeface="Times New Roman" panose="02020603050405020304" pitchFamily="18" charset="0"/>
                <a:cs typeface="Times New Roman" panose="02020603050405020304" pitchFamily="18" charset="0"/>
              </a:rPr>
              <a:t> and R. T. </a:t>
            </a:r>
            <a:r>
              <a:rPr lang="en-US" altLang="zh-TW" sz="1400" dirty="0" err="1">
                <a:solidFill>
                  <a:srgbClr val="0000FF"/>
                </a:solidFill>
                <a:latin typeface="Times New Roman" panose="02020603050405020304" pitchFamily="18" charset="0"/>
                <a:cs typeface="Times New Roman" panose="02020603050405020304" pitchFamily="18" charset="0"/>
              </a:rPr>
              <a:t>Faal</a:t>
            </a:r>
            <a:r>
              <a:rPr lang="en-US" altLang="zh-TW" sz="1400" dirty="0">
                <a:solidFill>
                  <a:srgbClr val="0000FF"/>
                </a:solidFill>
                <a:latin typeface="Times New Roman" panose="02020603050405020304" pitchFamily="18" charset="0"/>
                <a:cs typeface="Times New Roman" panose="02020603050405020304" pitchFamily="18" charset="0"/>
              </a:rPr>
              <a:t>, Saint-</a:t>
            </a:r>
            <a:r>
              <a:rPr lang="en-US" altLang="zh-TW" sz="1400" dirty="0" err="1">
                <a:solidFill>
                  <a:srgbClr val="0000FF"/>
                </a:solidFill>
                <a:latin typeface="Times New Roman" panose="02020603050405020304" pitchFamily="18" charset="0"/>
                <a:cs typeface="Times New Roman" panose="02020603050405020304" pitchFamily="18" charset="0"/>
              </a:rPr>
              <a:t>Venant</a:t>
            </a:r>
            <a:r>
              <a:rPr lang="en-US" altLang="zh-TW" sz="1400" dirty="0">
                <a:solidFill>
                  <a:srgbClr val="0000FF"/>
                </a:solidFill>
                <a:latin typeface="Times New Roman" panose="02020603050405020304" pitchFamily="18" charset="0"/>
                <a:cs typeface="Times New Roman" panose="02020603050405020304" pitchFamily="18" charset="0"/>
              </a:rPr>
              <a:t> torsion of orthotropic bars with a circular cross-section containing multiple cracks, Mathematics and Mechanics of Solids, Vol. 21, pp. 1-17, 2014.</a:t>
            </a:r>
          </a:p>
        </p:txBody>
      </p:sp>
      <p:sp>
        <p:nvSpPr>
          <p:cNvPr id="14" name="矩形 13">
            <a:extLst>
              <a:ext uri="{FF2B5EF4-FFF2-40B4-BE49-F238E27FC236}">
                <a16:creationId xmlns:a16="http://schemas.microsoft.com/office/drawing/2014/main" id="{6E6B416B-BAF5-48BB-8869-66F818B88884}"/>
              </a:ext>
            </a:extLst>
          </p:cNvPr>
          <p:cNvSpPr/>
          <p:nvPr/>
        </p:nvSpPr>
        <p:spPr>
          <a:xfrm>
            <a:off x="1005838" y="669363"/>
            <a:ext cx="1963743"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Torsional rigidity</a:t>
            </a:r>
            <a:endParaRPr lang="zh-TW" altLang="en-US" sz="2000" dirty="0"/>
          </a:p>
        </p:txBody>
      </p:sp>
      <p:graphicFrame>
        <p:nvGraphicFramePr>
          <p:cNvPr id="16" name="Object 34">
            <a:extLst>
              <a:ext uri="{FF2B5EF4-FFF2-40B4-BE49-F238E27FC236}">
                <a16:creationId xmlns:a16="http://schemas.microsoft.com/office/drawing/2014/main" id="{7FE190D5-AD6F-4052-A382-FFDBA7E7ACFA}"/>
              </a:ext>
            </a:extLst>
          </p:cNvPr>
          <p:cNvGraphicFramePr>
            <a:graphicFrameLocks noChangeAspect="1"/>
          </p:cNvGraphicFramePr>
          <p:nvPr>
            <p:extLst>
              <p:ext uri="{D42A27DB-BD31-4B8C-83A1-F6EECF244321}">
                <p14:modId xmlns:p14="http://schemas.microsoft.com/office/powerpoint/2010/main" val="1415663365"/>
              </p:ext>
            </p:extLst>
          </p:nvPr>
        </p:nvGraphicFramePr>
        <p:xfrm>
          <a:off x="1287462" y="1192530"/>
          <a:ext cx="1539875" cy="685800"/>
        </p:xfrm>
        <a:graphic>
          <a:graphicData uri="http://schemas.openxmlformats.org/presentationml/2006/ole">
            <mc:AlternateContent xmlns:mc="http://schemas.openxmlformats.org/markup-compatibility/2006">
              <mc:Choice xmlns:v="urn:schemas-microsoft-com:vml" Requires="v">
                <p:oleObj spid="_x0000_s24722" name="Equation" r:id="rId3" imgW="1028520" imgH="457200" progId="Equation.DSMT4">
                  <p:embed/>
                </p:oleObj>
              </mc:Choice>
              <mc:Fallback>
                <p:oleObj name="Equation" r:id="rId3" imgW="1028520" imgH="457200" progId="Equation.DSMT4">
                  <p:embed/>
                  <p:pic>
                    <p:nvPicPr>
                      <p:cNvPr id="16" name="Object 34">
                        <a:extLst>
                          <a:ext uri="{FF2B5EF4-FFF2-40B4-BE49-F238E27FC236}">
                            <a16:creationId xmlns:a16="http://schemas.microsoft.com/office/drawing/2014/main" id="{7FE190D5-AD6F-4052-A382-FFDBA7E7ACFA}"/>
                          </a:ext>
                        </a:extLst>
                      </p:cNvPr>
                      <p:cNvPicPr>
                        <a:picLocks noChangeAspect="1" noChangeArrowheads="1"/>
                      </p:cNvPicPr>
                      <p:nvPr/>
                    </p:nvPicPr>
                    <p:blipFill>
                      <a:blip r:embed="rId4"/>
                      <a:srcRect/>
                      <a:stretch>
                        <a:fillRect/>
                      </a:stretch>
                    </p:blipFill>
                    <p:spPr bwMode="auto">
                      <a:xfrm>
                        <a:off x="1287462" y="1192530"/>
                        <a:ext cx="1539875" cy="685800"/>
                      </a:xfrm>
                      <a:prstGeom prst="rect">
                        <a:avLst/>
                      </a:prstGeom>
                      <a:solidFill>
                        <a:srgbClr val="FFC000"/>
                      </a:solidFill>
                      <a:ln>
                        <a:noFill/>
                      </a:ln>
                      <a:effectLst/>
                    </p:spPr>
                  </p:pic>
                </p:oleObj>
              </mc:Fallback>
            </mc:AlternateContent>
          </a:graphicData>
        </a:graphic>
      </p:graphicFrame>
      <p:sp>
        <p:nvSpPr>
          <p:cNvPr id="19" name="矩形 18">
            <a:extLst>
              <a:ext uri="{FF2B5EF4-FFF2-40B4-BE49-F238E27FC236}">
                <a16:creationId xmlns:a16="http://schemas.microsoft.com/office/drawing/2014/main" id="{6F89B516-48B2-4978-A203-1812514049EE}"/>
              </a:ext>
            </a:extLst>
          </p:cNvPr>
          <p:cNvSpPr/>
          <p:nvPr/>
        </p:nvSpPr>
        <p:spPr>
          <a:xfrm>
            <a:off x="5886873" y="721039"/>
            <a:ext cx="2464136" cy="400110"/>
          </a:xfrm>
          <a:prstGeom prst="rect">
            <a:avLst/>
          </a:prstGeom>
        </p:spPr>
        <p:txBody>
          <a:bodyPr wrap="none">
            <a:spAutoFit/>
          </a:bodyPr>
          <a:lstStyle/>
          <a:p>
            <a:r>
              <a:rPr lang="en-US" altLang="zh-TW" sz="2000" dirty="0">
                <a:solidFill>
                  <a:srgbClr val="000000"/>
                </a:solidFill>
                <a:latin typeface="Times New Roman" panose="02020603050405020304" pitchFamily="18" charset="0"/>
                <a:cs typeface="Times New Roman" panose="02020603050405020304" pitchFamily="18" charset="0"/>
              </a:rPr>
              <a:t>Stress intensity factor </a:t>
            </a:r>
            <a:endParaRPr lang="zh-TW" altLang="en-US" sz="2000" dirty="0"/>
          </a:p>
        </p:txBody>
      </p:sp>
      <p:graphicFrame>
        <p:nvGraphicFramePr>
          <p:cNvPr id="20" name="Object 34">
            <a:extLst>
              <a:ext uri="{FF2B5EF4-FFF2-40B4-BE49-F238E27FC236}">
                <a16:creationId xmlns:a16="http://schemas.microsoft.com/office/drawing/2014/main" id="{7BCBD4EB-9C81-45CB-A8CE-48FF5D3CB1C6}"/>
              </a:ext>
            </a:extLst>
          </p:cNvPr>
          <p:cNvGraphicFramePr>
            <a:graphicFrameLocks noChangeAspect="1"/>
          </p:cNvGraphicFramePr>
          <p:nvPr>
            <p:extLst>
              <p:ext uri="{D42A27DB-BD31-4B8C-83A1-F6EECF244321}">
                <p14:modId xmlns:p14="http://schemas.microsoft.com/office/powerpoint/2010/main" val="2765484742"/>
              </p:ext>
            </p:extLst>
          </p:nvPr>
        </p:nvGraphicFramePr>
        <p:xfrm>
          <a:off x="6886575" y="1249363"/>
          <a:ext cx="457200" cy="647700"/>
        </p:xfrm>
        <a:graphic>
          <a:graphicData uri="http://schemas.openxmlformats.org/presentationml/2006/ole">
            <mc:AlternateContent xmlns:mc="http://schemas.openxmlformats.org/markup-compatibility/2006">
              <mc:Choice xmlns:v="urn:schemas-microsoft-com:vml" Requires="v">
                <p:oleObj spid="_x0000_s24723" name="Equation" r:id="rId5" imgW="304560" imgH="431640" progId="Equation.DSMT4">
                  <p:embed/>
                </p:oleObj>
              </mc:Choice>
              <mc:Fallback>
                <p:oleObj name="Equation" r:id="rId5" imgW="304560" imgH="431640" progId="Equation.DSMT4">
                  <p:embed/>
                  <p:pic>
                    <p:nvPicPr>
                      <p:cNvPr id="10" name="Object 34">
                        <a:extLst>
                          <a:ext uri="{FF2B5EF4-FFF2-40B4-BE49-F238E27FC236}">
                            <a16:creationId xmlns:a16="http://schemas.microsoft.com/office/drawing/2014/main" id="{14E01D2F-34F0-4BAD-B0D1-78CB144234A1}"/>
                          </a:ext>
                        </a:extLst>
                      </p:cNvPr>
                      <p:cNvPicPr>
                        <a:picLocks noChangeAspect="1" noChangeArrowheads="1"/>
                      </p:cNvPicPr>
                      <p:nvPr/>
                    </p:nvPicPr>
                    <p:blipFill>
                      <a:blip r:embed="rId6"/>
                      <a:srcRect/>
                      <a:stretch>
                        <a:fillRect/>
                      </a:stretch>
                    </p:blipFill>
                    <p:spPr bwMode="auto">
                      <a:xfrm>
                        <a:off x="6886575" y="1249363"/>
                        <a:ext cx="457200" cy="647700"/>
                      </a:xfrm>
                      <a:prstGeom prst="rect">
                        <a:avLst/>
                      </a:prstGeom>
                      <a:solidFill>
                        <a:srgbClr val="FFC000"/>
                      </a:solidFill>
                      <a:ln>
                        <a:noFill/>
                      </a:ln>
                      <a:effectLst/>
                    </p:spPr>
                  </p:pic>
                </p:oleObj>
              </mc:Fallback>
            </mc:AlternateContent>
          </a:graphicData>
        </a:graphic>
      </p:graphicFrame>
      <p:grpSp>
        <p:nvGrpSpPr>
          <p:cNvPr id="3" name="群組 2"/>
          <p:cNvGrpSpPr/>
          <p:nvPr/>
        </p:nvGrpSpPr>
        <p:grpSpPr>
          <a:xfrm>
            <a:off x="141710" y="2001387"/>
            <a:ext cx="3831380" cy="3625312"/>
            <a:chOff x="141710" y="2001387"/>
            <a:chExt cx="3831380" cy="3625312"/>
          </a:xfrm>
        </p:grpSpPr>
        <p:graphicFrame>
          <p:nvGraphicFramePr>
            <p:cNvPr id="11" name="物件 10">
              <a:extLst>
                <a:ext uri="{FF2B5EF4-FFF2-40B4-BE49-F238E27FC236}">
                  <a16:creationId xmlns:a16="http://schemas.microsoft.com/office/drawing/2014/main" id="{0CC2E0CB-98A1-4B1D-8B10-AA91C9E9CE4E}"/>
                </a:ext>
              </a:extLst>
            </p:cNvPr>
            <p:cNvGraphicFramePr>
              <a:graphicFrameLocks noChangeAspect="1"/>
            </p:cNvGraphicFramePr>
            <p:nvPr>
              <p:extLst>
                <p:ext uri="{D42A27DB-BD31-4B8C-83A1-F6EECF244321}">
                  <p14:modId xmlns:p14="http://schemas.microsoft.com/office/powerpoint/2010/main" val="3879814709"/>
                </p:ext>
              </p:extLst>
            </p:nvPr>
          </p:nvGraphicFramePr>
          <p:xfrm>
            <a:off x="141710" y="2001387"/>
            <a:ext cx="3831380" cy="3625312"/>
          </p:xfrm>
          <a:graphic>
            <a:graphicData uri="http://schemas.openxmlformats.org/presentationml/2006/ole">
              <mc:AlternateContent xmlns:mc="http://schemas.openxmlformats.org/markup-compatibility/2006">
                <mc:Choice xmlns:v="urn:schemas-microsoft-com:vml" Requires="v">
                  <p:oleObj spid="_x0000_s24724" name="Plot" r:id="rId7" imgW="7420170" imgH="7020061" progId="Grapher.Document">
                    <p:embed/>
                  </p:oleObj>
                </mc:Choice>
                <mc:Fallback>
                  <p:oleObj name="Plot" r:id="rId7" imgW="7420170" imgH="7020061" progId="Grapher.Document">
                    <p:embed/>
                    <p:pic>
                      <p:nvPicPr>
                        <p:cNvPr id="2" name="物件 1">
                          <a:extLst>
                            <a:ext uri="{FF2B5EF4-FFF2-40B4-BE49-F238E27FC236}">
                              <a16:creationId xmlns:a16="http://schemas.microsoft.com/office/drawing/2014/main" id="{1A01061F-92B2-44B6-9352-C53F272F7881}"/>
                            </a:ext>
                          </a:extLst>
                        </p:cNvPr>
                        <p:cNvPicPr/>
                        <p:nvPr/>
                      </p:nvPicPr>
                      <p:blipFill>
                        <a:blip r:embed="rId8"/>
                        <a:stretch>
                          <a:fillRect/>
                        </a:stretch>
                      </p:blipFill>
                      <p:spPr>
                        <a:xfrm>
                          <a:off x="141710" y="2001387"/>
                          <a:ext cx="3831380" cy="3625312"/>
                        </a:xfrm>
                        <a:prstGeom prst="rect">
                          <a:avLst/>
                        </a:prstGeom>
                        <a:solidFill>
                          <a:schemeClr val="bg1"/>
                        </a:solidFill>
                      </p:spPr>
                    </p:pic>
                  </p:oleObj>
                </mc:Fallback>
              </mc:AlternateContent>
            </a:graphicData>
          </a:graphic>
        </p:graphicFrame>
        <p:sp>
          <p:nvSpPr>
            <p:cNvPr id="13" name="矩形 12"/>
            <p:cNvSpPr/>
            <p:nvPr/>
          </p:nvSpPr>
          <p:spPr>
            <a:xfrm>
              <a:off x="2743673" y="4492096"/>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 name="群組 1"/>
          <p:cNvGrpSpPr/>
          <p:nvPr/>
        </p:nvGrpSpPr>
        <p:grpSpPr>
          <a:xfrm>
            <a:off x="4835775" y="2030443"/>
            <a:ext cx="3836816" cy="3639537"/>
            <a:chOff x="4835775" y="2030443"/>
            <a:chExt cx="3836816" cy="3639537"/>
          </a:xfrm>
        </p:grpSpPr>
        <p:graphicFrame>
          <p:nvGraphicFramePr>
            <p:cNvPr id="15" name="物件 14">
              <a:extLst>
                <a:ext uri="{FF2B5EF4-FFF2-40B4-BE49-F238E27FC236}">
                  <a16:creationId xmlns:a16="http://schemas.microsoft.com/office/drawing/2014/main" id="{33406985-B7D0-4C67-A223-A444F9A3B690}"/>
                </a:ext>
              </a:extLst>
            </p:cNvPr>
            <p:cNvGraphicFramePr>
              <a:graphicFrameLocks noChangeAspect="1"/>
            </p:cNvGraphicFramePr>
            <p:nvPr>
              <p:extLst>
                <p:ext uri="{D42A27DB-BD31-4B8C-83A1-F6EECF244321}">
                  <p14:modId xmlns:p14="http://schemas.microsoft.com/office/powerpoint/2010/main" val="1039430501"/>
                </p:ext>
              </p:extLst>
            </p:nvPr>
          </p:nvGraphicFramePr>
          <p:xfrm>
            <a:off x="4835775" y="2030443"/>
            <a:ext cx="3836816" cy="3639537"/>
          </p:xfrm>
          <a:graphic>
            <a:graphicData uri="http://schemas.openxmlformats.org/presentationml/2006/ole">
              <mc:AlternateContent xmlns:mc="http://schemas.openxmlformats.org/markup-compatibility/2006">
                <mc:Choice xmlns:v="urn:schemas-microsoft-com:vml" Requires="v">
                  <p:oleObj spid="_x0000_s24725" name="Plot" r:id="rId9" imgW="7400973" imgH="7020061" progId="Grapher.Document">
                    <p:embed/>
                  </p:oleObj>
                </mc:Choice>
                <mc:Fallback>
                  <p:oleObj name="Plot" r:id="rId9" imgW="7400973" imgH="7020061" progId="Grapher.Document">
                    <p:embed/>
                    <p:pic>
                      <p:nvPicPr>
                        <p:cNvPr id="7" name="物件 6">
                          <a:extLst>
                            <a:ext uri="{FF2B5EF4-FFF2-40B4-BE49-F238E27FC236}">
                              <a16:creationId xmlns:a16="http://schemas.microsoft.com/office/drawing/2014/main" id="{EEB24B19-0B9C-4ED8-9908-960BA9E07517}"/>
                            </a:ext>
                          </a:extLst>
                        </p:cNvPr>
                        <p:cNvPicPr/>
                        <p:nvPr/>
                      </p:nvPicPr>
                      <p:blipFill>
                        <a:blip r:embed="rId10"/>
                        <a:stretch>
                          <a:fillRect/>
                        </a:stretch>
                      </p:blipFill>
                      <p:spPr>
                        <a:xfrm>
                          <a:off x="4835775" y="2030443"/>
                          <a:ext cx="3836816" cy="3639537"/>
                        </a:xfrm>
                        <a:prstGeom prst="rect">
                          <a:avLst/>
                        </a:prstGeom>
                        <a:solidFill>
                          <a:schemeClr val="bg1"/>
                        </a:solidFill>
                      </p:spPr>
                    </p:pic>
                  </p:oleObj>
                </mc:Fallback>
              </mc:AlternateContent>
            </a:graphicData>
          </a:graphic>
        </p:graphicFrame>
        <p:sp>
          <p:nvSpPr>
            <p:cNvPr id="18" name="矩形 17"/>
            <p:cNvSpPr/>
            <p:nvPr/>
          </p:nvSpPr>
          <p:spPr>
            <a:xfrm>
              <a:off x="7467600" y="2434371"/>
              <a:ext cx="16668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2" name="圖片 11">
            <a:extLst>
              <a:ext uri="{FF2B5EF4-FFF2-40B4-BE49-F238E27FC236}">
                <a16:creationId xmlns:a16="http://schemas.microsoft.com/office/drawing/2014/main" id="{372A0EA1-0236-4127-BEFE-D95654CB83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3708" y="669363"/>
            <a:ext cx="1731584" cy="1565320"/>
          </a:xfrm>
          <a:prstGeom prst="rect">
            <a:avLst/>
          </a:prstGeom>
        </p:spPr>
      </p:pic>
    </p:spTree>
    <p:extLst>
      <p:ext uri="{BB962C8B-B14F-4D97-AF65-F5344CB8AC3E}">
        <p14:creationId xmlns:p14="http://schemas.microsoft.com/office/powerpoint/2010/main" val="4266019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571500" y="228600"/>
            <a:ext cx="8000999" cy="41242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2600" dirty="0">
                <a:solidFill>
                  <a:schemeClr val="tx2"/>
                </a:solidFill>
                <a:latin typeface="Times New Roman"/>
                <a:ea typeface="標楷體"/>
              </a:rPr>
              <a:t>elliptical cross-section with double radial edge cracks</a:t>
            </a:r>
          </a:p>
        </p:txBody>
      </p:sp>
      <p:sp>
        <p:nvSpPr>
          <p:cNvPr id="21" name="矩形 20">
            <a:extLst>
              <a:ext uri="{FF2B5EF4-FFF2-40B4-BE49-F238E27FC236}">
                <a16:creationId xmlns:a16="http://schemas.microsoft.com/office/drawing/2014/main" id="{56472502-E36E-46E2-8759-809F75AFB9BC}"/>
              </a:ext>
            </a:extLst>
          </p:cNvPr>
          <p:cNvSpPr/>
          <p:nvPr/>
        </p:nvSpPr>
        <p:spPr>
          <a:xfrm>
            <a:off x="304800" y="5509736"/>
            <a:ext cx="8077200" cy="738664"/>
          </a:xfrm>
          <a:prstGeom prst="rect">
            <a:avLst/>
          </a:prstGeom>
        </p:spPr>
        <p:txBody>
          <a:bodyPr wrap="square">
            <a:spAutoFit/>
          </a:bodyPr>
          <a:lstStyle/>
          <a:p>
            <a:r>
              <a:rPr lang="en-US" altLang="zh-TW" sz="1400" dirty="0">
                <a:solidFill>
                  <a:srgbClr val="0000FF"/>
                </a:solidFill>
                <a:latin typeface="Times New Roman" panose="02020603050405020304" pitchFamily="18" charset="0"/>
                <a:cs typeface="Times New Roman" panose="02020603050405020304" pitchFamily="18" charset="0"/>
              </a:rPr>
              <a:t>References</a:t>
            </a:r>
            <a:r>
              <a:rPr lang="zh-TW" altLang="en-US" sz="1400" dirty="0">
                <a:solidFill>
                  <a:srgbClr val="0000FF"/>
                </a:solidFill>
                <a:latin typeface="Times New Roman" panose="02020603050405020304" pitchFamily="18" charset="0"/>
                <a:cs typeface="Times New Roman" panose="02020603050405020304" pitchFamily="18" charset="0"/>
              </a:rPr>
              <a:t>：</a:t>
            </a:r>
            <a:endParaRPr lang="en-US" altLang="zh-TW" sz="1400" dirty="0">
              <a:solidFill>
                <a:srgbClr val="0000FF"/>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altLang="zh-TW" sz="1400" dirty="0">
                <a:solidFill>
                  <a:srgbClr val="0000FF"/>
                </a:solidFill>
                <a:latin typeface="Times New Roman" panose="02020603050405020304" pitchFamily="18" charset="0"/>
                <a:cs typeface="Times New Roman" panose="02020603050405020304" pitchFamily="18" charset="0"/>
              </a:rPr>
              <a:t>N. N. Lebedev, I. P. </a:t>
            </a:r>
            <a:r>
              <a:rPr lang="en-US" altLang="zh-TW" sz="1400" dirty="0" err="1">
                <a:solidFill>
                  <a:srgbClr val="0000FF"/>
                </a:solidFill>
                <a:latin typeface="Times New Roman" panose="02020603050405020304" pitchFamily="18" charset="0"/>
                <a:cs typeface="Times New Roman" panose="02020603050405020304" pitchFamily="18" charset="0"/>
              </a:rPr>
              <a:t>Skalskaya</a:t>
            </a:r>
            <a:r>
              <a:rPr lang="en-US" altLang="zh-TW" sz="1400" dirty="0">
                <a:solidFill>
                  <a:srgbClr val="0000FF"/>
                </a:solidFill>
                <a:latin typeface="Times New Roman" panose="02020603050405020304" pitchFamily="18" charset="0"/>
                <a:cs typeface="Times New Roman" panose="02020603050405020304" pitchFamily="18" charset="0"/>
              </a:rPr>
              <a:t> and Y. S. </a:t>
            </a:r>
            <a:r>
              <a:rPr lang="en-US" altLang="zh-TW" sz="1400" dirty="0" err="1">
                <a:solidFill>
                  <a:srgbClr val="0000FF"/>
                </a:solidFill>
                <a:latin typeface="Times New Roman" panose="02020603050405020304" pitchFamily="18" charset="0"/>
                <a:cs typeface="Times New Roman" panose="02020603050405020304" pitchFamily="18" charset="0"/>
              </a:rPr>
              <a:t>Uflyand</a:t>
            </a:r>
            <a:r>
              <a:rPr lang="en-US" altLang="zh-TW" sz="1400" dirty="0">
                <a:solidFill>
                  <a:srgbClr val="0000FF"/>
                </a:solidFill>
                <a:latin typeface="Times New Roman" panose="02020603050405020304" pitchFamily="18" charset="0"/>
                <a:cs typeface="Times New Roman" panose="02020603050405020304" pitchFamily="18" charset="0"/>
              </a:rPr>
              <a:t>, Worked problems in applied mathematics, Dover, New York, 1965.</a:t>
            </a:r>
          </a:p>
        </p:txBody>
      </p:sp>
      <p:graphicFrame>
        <p:nvGraphicFramePr>
          <p:cNvPr id="25" name="Object 34">
            <a:extLst>
              <a:ext uri="{FF2B5EF4-FFF2-40B4-BE49-F238E27FC236}">
                <a16:creationId xmlns:a16="http://schemas.microsoft.com/office/drawing/2014/main" id="{F882EDCC-8DCC-4A03-9355-8718F106D27E}"/>
              </a:ext>
            </a:extLst>
          </p:cNvPr>
          <p:cNvGraphicFramePr>
            <a:graphicFrameLocks noChangeAspect="1"/>
          </p:cNvGraphicFramePr>
          <p:nvPr>
            <p:extLst>
              <p:ext uri="{D42A27DB-BD31-4B8C-83A1-F6EECF244321}">
                <p14:modId xmlns:p14="http://schemas.microsoft.com/office/powerpoint/2010/main" val="4118730048"/>
              </p:ext>
            </p:extLst>
          </p:nvPr>
        </p:nvGraphicFramePr>
        <p:xfrm>
          <a:off x="7421562" y="1296070"/>
          <a:ext cx="931863" cy="361950"/>
        </p:xfrm>
        <a:graphic>
          <a:graphicData uri="http://schemas.openxmlformats.org/presentationml/2006/ole">
            <mc:AlternateContent xmlns:mc="http://schemas.openxmlformats.org/markup-compatibility/2006">
              <mc:Choice xmlns:v="urn:schemas-microsoft-com:vml" Requires="v">
                <p:oleObj spid="_x0000_s25639" name="Equation" r:id="rId3" imgW="622080" imgH="241200" progId="Equation.DSMT4">
                  <p:embed/>
                </p:oleObj>
              </mc:Choice>
              <mc:Fallback>
                <p:oleObj name="Equation" r:id="rId3" imgW="622080" imgH="241200" progId="Equation.DSMT4">
                  <p:embed/>
                  <p:pic>
                    <p:nvPicPr>
                      <p:cNvPr id="25" name="Object 34">
                        <a:extLst>
                          <a:ext uri="{FF2B5EF4-FFF2-40B4-BE49-F238E27FC236}">
                            <a16:creationId xmlns:a16="http://schemas.microsoft.com/office/drawing/2014/main" id="{F882EDCC-8DCC-4A03-9355-8718F106D27E}"/>
                          </a:ext>
                        </a:extLst>
                      </p:cNvPr>
                      <p:cNvPicPr>
                        <a:picLocks noChangeAspect="1" noChangeArrowheads="1"/>
                      </p:cNvPicPr>
                      <p:nvPr/>
                    </p:nvPicPr>
                    <p:blipFill>
                      <a:blip r:embed="rId4"/>
                      <a:srcRect/>
                      <a:stretch>
                        <a:fillRect/>
                      </a:stretch>
                    </p:blipFill>
                    <p:spPr bwMode="auto">
                      <a:xfrm>
                        <a:off x="7421562" y="1296070"/>
                        <a:ext cx="931863" cy="361950"/>
                      </a:xfrm>
                      <a:prstGeom prst="rect">
                        <a:avLst/>
                      </a:prstGeom>
                      <a:solidFill>
                        <a:srgbClr val="FFC000"/>
                      </a:solidFill>
                      <a:ln>
                        <a:noFill/>
                      </a:ln>
                      <a:effectLst/>
                    </p:spPr>
                  </p:pic>
                </p:oleObj>
              </mc:Fallback>
            </mc:AlternateContent>
          </a:graphicData>
        </a:graphic>
      </p:graphicFrame>
      <mc:AlternateContent xmlns:mc="http://schemas.openxmlformats.org/markup-compatibility/2006" xmlns:a14="http://schemas.microsoft.com/office/drawing/2010/main">
        <mc:Choice Requires="a14">
          <p:graphicFrame>
            <p:nvGraphicFramePr>
              <p:cNvPr id="15" name="表格 14">
                <a:extLst>
                  <a:ext uri="{FF2B5EF4-FFF2-40B4-BE49-F238E27FC236}">
                    <a16:creationId xmlns:a16="http://schemas.microsoft.com/office/drawing/2014/main" id="{C0B984B6-31C2-4F4B-A0D2-66103E54A469}"/>
                  </a:ext>
                </a:extLst>
              </p:cNvPr>
              <p:cNvGraphicFramePr>
                <a:graphicFrameLocks noGrp="1"/>
              </p:cNvGraphicFramePr>
              <p:nvPr>
                <p:extLst>
                  <p:ext uri="{D42A27DB-BD31-4B8C-83A1-F6EECF244321}">
                    <p14:modId xmlns:p14="http://schemas.microsoft.com/office/powerpoint/2010/main" val="1220907598"/>
                  </p:ext>
                </p:extLst>
              </p:nvPr>
            </p:nvGraphicFramePr>
            <p:xfrm>
              <a:off x="571500" y="2383576"/>
              <a:ext cx="8229601" cy="1498521"/>
            </p:xfrm>
            <a:graphic>
              <a:graphicData uri="http://schemas.openxmlformats.org/drawingml/2006/table">
                <a:tbl>
                  <a:tblPr firstRow="1" firstCol="1" bandRow="1">
                    <a:tableStyleId>{5940675A-B579-460E-94D1-54222C63F5DA}</a:tableStyleId>
                  </a:tblPr>
                  <a:tblGrid>
                    <a:gridCol w="847806">
                      <a:extLst>
                        <a:ext uri="{9D8B030D-6E8A-4147-A177-3AD203B41FA5}">
                          <a16:colId xmlns:a16="http://schemas.microsoft.com/office/drawing/2014/main" val="1237455988"/>
                        </a:ext>
                      </a:extLst>
                    </a:gridCol>
                    <a:gridCol w="846952">
                      <a:extLst>
                        <a:ext uri="{9D8B030D-6E8A-4147-A177-3AD203B41FA5}">
                          <a16:colId xmlns:a16="http://schemas.microsoft.com/office/drawing/2014/main" val="2746978281"/>
                        </a:ext>
                      </a:extLst>
                    </a:gridCol>
                    <a:gridCol w="1764767">
                      <a:extLst>
                        <a:ext uri="{9D8B030D-6E8A-4147-A177-3AD203B41FA5}">
                          <a16:colId xmlns:a16="http://schemas.microsoft.com/office/drawing/2014/main" val="1558835980"/>
                        </a:ext>
                      </a:extLst>
                    </a:gridCol>
                    <a:gridCol w="1412594">
                      <a:extLst>
                        <a:ext uri="{9D8B030D-6E8A-4147-A177-3AD203B41FA5}">
                          <a16:colId xmlns:a16="http://schemas.microsoft.com/office/drawing/2014/main" val="3947820495"/>
                        </a:ext>
                      </a:extLst>
                    </a:gridCol>
                    <a:gridCol w="2017899">
                      <a:extLst>
                        <a:ext uri="{9D8B030D-6E8A-4147-A177-3AD203B41FA5}">
                          <a16:colId xmlns:a16="http://schemas.microsoft.com/office/drawing/2014/main" val="2222939439"/>
                        </a:ext>
                      </a:extLst>
                    </a:gridCol>
                    <a:gridCol w="1339583">
                      <a:extLst>
                        <a:ext uri="{9D8B030D-6E8A-4147-A177-3AD203B41FA5}">
                          <a16:colId xmlns:a16="http://schemas.microsoft.com/office/drawing/2014/main" val="3144964572"/>
                        </a:ext>
                      </a:extLst>
                    </a:gridCol>
                  </a:tblGrid>
                  <a:tr h="241221">
                    <a:tc gridSpan="6">
                      <a:txBody>
                        <a:bodyPr/>
                        <a:lstStyle/>
                        <a:p>
                          <a:pPr algn="ctr">
                            <a:lnSpc>
                              <a:spcPct val="150000"/>
                            </a:lnSpc>
                            <a:spcAft>
                              <a:spcPts val="0"/>
                            </a:spcAft>
                          </a:pPr>
                          <a:r>
                            <a:rPr lang="en-US" sz="1200" kern="0" dirty="0">
                              <a:effectLst/>
                              <a:latin typeface="Times New Roman" panose="02020603050405020304" pitchFamily="18" charset="0"/>
                              <a:cs typeface="Times New Roman" panose="02020603050405020304" pitchFamily="18" charset="0"/>
                            </a:rPr>
                            <a:t>Ratio of torsional rigidity,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𝑟</m:t>
                                  </m:r>
                                </m:sub>
                              </m:sSub>
                              <m:r>
                                <a:rPr lang="en-US" sz="1200" kern="0">
                                  <a:effectLst/>
                                  <a:latin typeface="Cambria Math" panose="02040503050406030204" pitchFamily="18" charset="0"/>
                                </a:rPr>
                                <m:t>/</m:t>
                              </m:r>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oMath>
                          </a14:m>
                          <a:r>
                            <a:rPr lang="en-US" sz="1200" kern="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r>
                                <a:rPr lang="en-US" sz="1200" kern="0">
                                  <a:effectLst/>
                                  <a:latin typeface="Cambria Math" panose="02040503050406030204" pitchFamily="18" charset="0"/>
                                </a:rPr>
                                <m:t>=</m:t>
                              </m:r>
                              <m:r>
                                <a:rPr lang="en-US" sz="1200" kern="0">
                                  <a:effectLst/>
                                  <a:latin typeface="Cambria Math" panose="02040503050406030204" pitchFamily="18" charset="0"/>
                                </a:rPr>
                                <m:t>𝐺</m:t>
                              </m:r>
                              <m:r>
                                <a:rPr lang="en-US" sz="1200" kern="0">
                                  <a:effectLst/>
                                  <a:latin typeface="Cambria Math" panose="02040503050406030204" pitchFamily="18" charset="0"/>
                                </a:rPr>
                                <m:t>𝜋</m:t>
                              </m:r>
                              <m:r>
                                <a:rPr lang="en-US" sz="1200" kern="0">
                                  <a:effectLst/>
                                  <a:latin typeface="Cambria Math" panose="02040503050406030204" pitchFamily="18" charset="0"/>
                                </a:rPr>
                                <m:t>[</m:t>
                              </m:r>
                              <m:f>
                                <m:fPr>
                                  <m:type m:val="lin"/>
                                  <m:ctrlPr>
                                    <a:rPr lang="zh-TW" sz="1200" i="1" kern="100">
                                      <a:effectLst/>
                                      <a:latin typeface="Cambria Math" panose="02040503050406030204" pitchFamily="18" charset="0"/>
                                    </a:rPr>
                                  </m:ctrlPr>
                                </m:fPr>
                                <m:num>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𝑎</m:t>
                                      </m:r>
                                    </m:e>
                                    <m:sup>
                                      <m:r>
                                        <a:rPr lang="en-US" sz="1200" kern="0">
                                          <a:effectLst/>
                                          <a:latin typeface="Cambria Math" panose="02040503050406030204" pitchFamily="18" charset="0"/>
                                        </a:rPr>
                                        <m:t>3</m:t>
                                      </m:r>
                                    </m:sup>
                                  </m:sSup>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𝑏</m:t>
                                      </m:r>
                                    </m:e>
                                    <m:sup>
                                      <m:r>
                                        <a:rPr lang="en-US" sz="1200" kern="0">
                                          <a:effectLst/>
                                          <a:latin typeface="Cambria Math" panose="02040503050406030204" pitchFamily="18" charset="0"/>
                                        </a:rPr>
                                        <m:t>3</m:t>
                                      </m:r>
                                    </m:sup>
                                  </m:sSup>
                                </m:num>
                                <m:den>
                                  <m:r>
                                    <a:rPr lang="en-US" sz="1200" kern="0">
                                      <a:effectLst/>
                                      <a:latin typeface="Cambria Math" panose="02040503050406030204" pitchFamily="18" charset="0"/>
                                    </a:rPr>
                                    <m:t>(</m:t>
                                  </m:r>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𝑎</m:t>
                                      </m:r>
                                    </m:e>
                                    <m:sup>
                                      <m:r>
                                        <a:rPr lang="en-US" sz="1200" kern="0">
                                          <a:effectLst/>
                                          <a:latin typeface="Cambria Math" panose="02040503050406030204" pitchFamily="18" charset="0"/>
                                        </a:rPr>
                                        <m:t>2</m:t>
                                      </m:r>
                                    </m:sup>
                                  </m:sSup>
                                  <m:r>
                                    <a:rPr lang="en-US" sz="1200" kern="0">
                                      <a:effectLst/>
                                      <a:latin typeface="Cambria Math" panose="02040503050406030204" pitchFamily="18" charset="0"/>
                                    </a:rPr>
                                    <m:t>+</m:t>
                                  </m:r>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𝑏</m:t>
                                      </m:r>
                                    </m:e>
                                    <m:sup>
                                      <m:r>
                                        <a:rPr lang="en-US" sz="1200" kern="0">
                                          <a:effectLst/>
                                          <a:latin typeface="Cambria Math" panose="02040503050406030204" pitchFamily="18" charset="0"/>
                                        </a:rPr>
                                        <m:t>2</m:t>
                                      </m:r>
                                    </m:sup>
                                  </m:sSup>
                                  <m:r>
                                    <a:rPr lang="en-US" sz="1200" kern="0">
                                      <a:effectLst/>
                                      <a:latin typeface="Cambria Math" panose="02040503050406030204" pitchFamily="18" charset="0"/>
                                    </a:rPr>
                                    <m:t>)</m:t>
                                  </m:r>
                                </m:den>
                              </m:f>
                              <m:r>
                                <a:rPr lang="en-US" sz="1200" kern="0">
                                  <a:effectLst/>
                                  <a:latin typeface="Cambria Math" panose="02040503050406030204" pitchFamily="18" charset="0"/>
                                </a:rPr>
                                <m:t>] </m:t>
                              </m:r>
                            </m:oMath>
                          </a14:m>
                          <a:r>
                            <a:rPr lang="en-US" sz="1200" kern="0" dirty="0">
                              <a:effectLst/>
                              <a:latin typeface="Times New Roman" panose="02020603050405020304" pitchFamily="18" charset="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solidFill>
                          <a:schemeClr val="bg1">
                            <a:lumMod val="9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48006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𝑏</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m:t>
                                </m:r>
                                <m:r>
                                  <a:rPr lang="en-US" sz="1100" i="1" kern="0">
                                    <a:effectLst/>
                                    <a:latin typeface="Cambria Math" panose="02040503050406030204" pitchFamily="18" charset="0"/>
                                  </a:rPr>
                                  <m:t>𝑎</m:t>
                                </m:r>
                                <m:r>
                                  <a:rPr lang="en-US" sz="1100" kern="0">
                                    <a:effectLst/>
                                    <a:latin typeface="Cambria Math" panose="02040503050406030204" pitchFamily="18" charset="0"/>
                                  </a:rPr>
                                  <m:t>=4)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𝑙</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Conventional dual BEM</a:t>
                          </a:r>
                          <a14:m>
                            <m:oMath xmlns:m="http://schemas.openxmlformats.org/officeDocument/2006/math">
                              <m:r>
                                <a:rPr lang="en-US" sz="1100" kern="0">
                                  <a:effectLst/>
                                  <a:latin typeface="Cambria Math" panose="02040503050406030204" pitchFamily="18" charset="0"/>
                                </a:rPr>
                                <m:t> </m:t>
                              </m:r>
                            </m:oMath>
                          </a14:m>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(No. of boundary element</a:t>
                          </a:r>
                          <a14:m>
                            <m:oMath xmlns:m="http://schemas.openxmlformats.org/officeDocument/2006/math">
                              <m:r>
                                <a:rPr lang="en-US" sz="1100" kern="0">
                                  <a:effectLst/>
                                  <a:latin typeface="Cambria Math" panose="02040503050406030204" pitchFamily="18" charset="0"/>
                                </a:rPr>
                                <m:t>=</m:t>
                              </m:r>
                              <m:r>
                                <a:rPr lang="en-US" sz="1100" b="0" i="0" kern="0" smtClean="0">
                                  <a:effectLst/>
                                  <a:latin typeface="Cambria Math" panose="02040503050406030204" pitchFamily="18" charset="0"/>
                                </a:rPr>
                                <m:t>4</m:t>
                              </m:r>
                              <m:r>
                                <a:rPr lang="en-US" sz="1100" kern="0">
                                  <a:effectLst/>
                                  <a:latin typeface="Cambria Math" panose="02040503050406030204" pitchFamily="18" charset="0"/>
                                </a:rPr>
                                <m:t>00</m:t>
                              </m:r>
                            </m:oMath>
                          </a14:m>
                          <a:r>
                            <a:rPr lang="en-US" sz="1100" kern="0" dirty="0">
                              <a:effectLst/>
                              <a:latin typeface="Times New Roman" panose="02020603050405020304" pitchFamily="18" charset="0"/>
                              <a:cs typeface="Times New Roman" panose="02020603050405020304" pitchFamily="18" charset="0"/>
                            </a:rPr>
                            <a:t>)</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Analytical solution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Lebedev et al. </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1/4</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0.035</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0.9986  (0.04 %)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0.9986  (0.04 %)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smtClean="0">
                                    <a:effectLst/>
                                    <a:latin typeface="Cambria Math" panose="02040503050406030204" pitchFamily="18" charset="0"/>
                                  </a:rPr>
                                  <m:t>0.99</m:t>
                                </m:r>
                                <m:r>
                                  <a:rPr lang="en-US" sz="1100" b="0" i="0" kern="0" smtClean="0">
                                    <a:effectLst/>
                                    <a:latin typeface="Cambria Math" panose="02040503050406030204" pitchFamily="18" charset="0"/>
                                  </a:rPr>
                                  <m:t>74</m:t>
                                </m:r>
                                <m:r>
                                  <a:rPr lang="en-US" sz="1100" kern="0">
                                    <a:effectLst/>
                                    <a:latin typeface="Cambria Math" panose="02040503050406030204" pitchFamily="18" charset="0"/>
                                  </a:rPr>
                                  <m:t>  (0.</m:t>
                                </m:r>
                                <m:r>
                                  <a:rPr lang="en-US" sz="1100" b="0" i="0" kern="0" smtClean="0">
                                    <a:effectLst/>
                                    <a:latin typeface="Cambria Math" panose="02040503050406030204" pitchFamily="18" charset="0"/>
                                  </a:rPr>
                                  <m:t>16</m:t>
                                </m:r>
                                <m:r>
                                  <a:rPr lang="en-US" sz="1100" kern="0">
                                    <a:effectLst/>
                                    <a:latin typeface="Cambria Math" panose="02040503050406030204" pitchFamily="18" charset="0"/>
                                  </a:rPr>
                                  <m:t>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0.9990</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37430846"/>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1/2</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0.135</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  (0.00 %)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  (0.00 %)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smtClean="0">
                                    <a:effectLst/>
                                    <a:latin typeface="Cambria Math" panose="02040503050406030204" pitchFamily="18" charset="0"/>
                                  </a:rPr>
                                  <m:t>0.97</m:t>
                                </m:r>
                                <m:r>
                                  <a:rPr lang="en-US" sz="1100" b="0" i="0" kern="0" smtClean="0">
                                    <a:effectLst/>
                                    <a:latin typeface="Cambria Math" panose="02040503050406030204" pitchFamily="18" charset="0"/>
                                  </a:rPr>
                                  <m:t>21</m:t>
                                </m:r>
                                <m:r>
                                  <a:rPr lang="en-US" sz="1100" kern="0">
                                    <a:effectLst/>
                                    <a:latin typeface="Cambria Math" panose="02040503050406030204" pitchFamily="18" charset="0"/>
                                  </a:rPr>
                                  <m:t>  (0.</m:t>
                                </m:r>
                                <m:r>
                                  <a:rPr lang="en-US" sz="1100" b="0" i="0" kern="0" smtClean="0">
                                    <a:effectLst/>
                                    <a:latin typeface="Cambria Math" panose="02040503050406030204" pitchFamily="18" charset="0"/>
                                  </a:rPr>
                                  <m:t>03</m:t>
                                </m:r>
                                <m:r>
                                  <a:rPr lang="en-US" sz="1100" kern="0">
                                    <a:effectLst/>
                                    <a:latin typeface="Cambria Math" panose="02040503050406030204" pitchFamily="18" charset="0"/>
                                  </a:rPr>
                                  <m:t>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644917127"/>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3/4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0.338</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0.8242  (0.01 %)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0.8242  (0.01 %)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rPr>
                            <a:t>0.8251</a:t>
                          </a:r>
                          <a14:m>
                            <m:oMath xmlns:m="http://schemas.openxmlformats.org/officeDocument/2006/math">
                              <m:r>
                                <a:rPr lang="en-US" sz="1100" kern="1200">
                                  <a:effectLst/>
                                  <a:latin typeface="Cambria Math" panose="02040503050406030204" pitchFamily="18" charset="0"/>
                                </a:rPr>
                                <m:t>  (0.</m:t>
                              </m:r>
                              <m:r>
                                <a:rPr lang="en-US" sz="1100" b="0" i="0" kern="1200" smtClean="0">
                                  <a:effectLst/>
                                  <a:latin typeface="Cambria Math" panose="02040503050406030204" pitchFamily="18" charset="0"/>
                                </a:rPr>
                                <m:t>10</m:t>
                              </m:r>
                              <m:r>
                                <a:rPr lang="en-US" sz="1100" kern="1200">
                                  <a:effectLst/>
                                  <a:latin typeface="Cambria Math" panose="02040503050406030204" pitchFamily="18" charset="0"/>
                                </a:rPr>
                                <m:t> %)</m:t>
                              </m:r>
                            </m:oMath>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2886994688"/>
                      </a:ext>
                    </a:extLst>
                  </a:tr>
                </a:tbl>
              </a:graphicData>
            </a:graphic>
          </p:graphicFrame>
        </mc:Choice>
        <mc:Fallback xmlns="">
          <p:graphicFrame>
            <p:nvGraphicFramePr>
              <p:cNvPr id="15" name="表格 14">
                <a:extLst>
                  <a:ext uri="{FF2B5EF4-FFF2-40B4-BE49-F238E27FC236}">
                    <a16:creationId xmlns:a16="http://schemas.microsoft.com/office/drawing/2014/main" id="{C0B984B6-31C2-4F4B-A0D2-66103E54A469}"/>
                  </a:ext>
                </a:extLst>
              </p:cNvPr>
              <p:cNvGraphicFramePr>
                <a:graphicFrameLocks noGrp="1"/>
              </p:cNvGraphicFramePr>
              <p:nvPr>
                <p:extLst>
                  <p:ext uri="{D42A27DB-BD31-4B8C-83A1-F6EECF244321}">
                    <p14:modId xmlns:p14="http://schemas.microsoft.com/office/powerpoint/2010/main" val="1220907598"/>
                  </p:ext>
                </p:extLst>
              </p:nvPr>
            </p:nvGraphicFramePr>
            <p:xfrm>
              <a:off x="571500" y="2383576"/>
              <a:ext cx="8229601" cy="1531620"/>
            </p:xfrm>
            <a:graphic>
              <a:graphicData uri="http://schemas.openxmlformats.org/drawingml/2006/table">
                <a:tbl>
                  <a:tblPr firstRow="1" firstCol="1" bandRow="1">
                    <a:tableStyleId>{5940675A-B579-460E-94D1-54222C63F5DA}</a:tableStyleId>
                  </a:tblPr>
                  <a:tblGrid>
                    <a:gridCol w="847806">
                      <a:extLst>
                        <a:ext uri="{9D8B030D-6E8A-4147-A177-3AD203B41FA5}">
                          <a16:colId xmlns:a16="http://schemas.microsoft.com/office/drawing/2014/main" val="1237455988"/>
                        </a:ext>
                      </a:extLst>
                    </a:gridCol>
                    <a:gridCol w="846952">
                      <a:extLst>
                        <a:ext uri="{9D8B030D-6E8A-4147-A177-3AD203B41FA5}">
                          <a16:colId xmlns:a16="http://schemas.microsoft.com/office/drawing/2014/main" val="2746978281"/>
                        </a:ext>
                      </a:extLst>
                    </a:gridCol>
                    <a:gridCol w="1764767">
                      <a:extLst>
                        <a:ext uri="{9D8B030D-6E8A-4147-A177-3AD203B41FA5}">
                          <a16:colId xmlns:a16="http://schemas.microsoft.com/office/drawing/2014/main" val="1558835980"/>
                        </a:ext>
                      </a:extLst>
                    </a:gridCol>
                    <a:gridCol w="1412594">
                      <a:extLst>
                        <a:ext uri="{9D8B030D-6E8A-4147-A177-3AD203B41FA5}">
                          <a16:colId xmlns:a16="http://schemas.microsoft.com/office/drawing/2014/main" val="3947820495"/>
                        </a:ext>
                      </a:extLst>
                    </a:gridCol>
                    <a:gridCol w="2017899">
                      <a:extLst>
                        <a:ext uri="{9D8B030D-6E8A-4147-A177-3AD203B41FA5}">
                          <a16:colId xmlns:a16="http://schemas.microsoft.com/office/drawing/2014/main" val="2222939439"/>
                        </a:ext>
                      </a:extLst>
                    </a:gridCol>
                    <a:gridCol w="1339583">
                      <a:extLst>
                        <a:ext uri="{9D8B030D-6E8A-4147-A177-3AD203B41FA5}">
                          <a16:colId xmlns:a16="http://schemas.microsoft.com/office/drawing/2014/main" val="3144964572"/>
                        </a:ext>
                      </a:extLst>
                    </a:gridCol>
                  </a:tblGrid>
                  <a:tr h="274320">
                    <a:tc gridSpan="6">
                      <a:txBody>
                        <a:bodyPr/>
                        <a:lstStyle/>
                        <a:p>
                          <a:endParaRPr lang="zh-TW"/>
                        </a:p>
                      </a:txBody>
                      <a:tcPr marL="51435" marR="51435" marT="0" marB="0">
                        <a:blipFill>
                          <a:blip r:embed="rId5"/>
                          <a:stretch>
                            <a:fillRect l="-74" t="-86667" r="-148" b="-482222"/>
                          </a:stretch>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502920">
                    <a:tc>
                      <a:txBody>
                        <a:bodyPr/>
                        <a:lstStyle/>
                        <a:p>
                          <a:endParaRPr lang="zh-TW"/>
                        </a:p>
                      </a:txBody>
                      <a:tcPr marL="51435" marR="51435" marT="0" marB="0" anchor="ctr">
                        <a:blipFill>
                          <a:blip r:embed="rId5"/>
                          <a:stretch>
                            <a:fillRect l="-719" t="-101205" r="-873381" b="-161446"/>
                          </a:stretch>
                        </a:blipFill>
                      </a:tcPr>
                    </a:tc>
                    <a:tc>
                      <a:txBody>
                        <a:bodyPr/>
                        <a:lstStyle/>
                        <a:p>
                          <a:endParaRPr lang="zh-TW"/>
                        </a:p>
                      </a:txBody>
                      <a:tcPr marL="51435" marR="51435" marT="0" marB="0" anchor="ctr">
                        <a:blipFill>
                          <a:blip r:embed="rId5"/>
                          <a:stretch>
                            <a:fillRect l="-100719" t="-101205" r="-773381" b="-161446"/>
                          </a:stretch>
                        </a:blip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endParaRPr lang="zh-TW"/>
                        </a:p>
                      </a:txBody>
                      <a:tcPr marL="51435" marR="51435" marT="0" marB="0" anchor="ctr">
                        <a:blipFill>
                          <a:blip r:embed="rId5"/>
                          <a:stretch>
                            <a:fillRect l="-241994" t="-101205" r="-67069" b="-161446"/>
                          </a:stretch>
                        </a:blip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Analytical solution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Lebedev et al. </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51460">
                    <a:tc>
                      <a:txBody>
                        <a:bodyPr/>
                        <a:lstStyle/>
                        <a:p>
                          <a:endParaRPr lang="zh-TW"/>
                        </a:p>
                      </a:txBody>
                      <a:tcPr marL="51435" marR="51435" marT="0" marB="0" anchor="ctr">
                        <a:blipFill>
                          <a:blip r:embed="rId5"/>
                          <a:stretch>
                            <a:fillRect l="-719" t="-407317" r="-873381" b="-226829"/>
                          </a:stretch>
                        </a:blipFill>
                      </a:tcPr>
                    </a:tc>
                    <a:tc>
                      <a:txBody>
                        <a:bodyPr/>
                        <a:lstStyle/>
                        <a:p>
                          <a:endParaRPr lang="zh-TW"/>
                        </a:p>
                      </a:txBody>
                      <a:tcPr marL="51435" marR="51435" marT="0" marB="0" anchor="ctr">
                        <a:blipFill>
                          <a:blip r:embed="rId5"/>
                          <a:stretch>
                            <a:fillRect l="-100719" t="-407317" r="-773381" b="-226829"/>
                          </a:stretch>
                        </a:blipFill>
                      </a:tcPr>
                    </a:tc>
                    <a:tc>
                      <a:txBody>
                        <a:bodyPr/>
                        <a:lstStyle/>
                        <a:p>
                          <a:endParaRPr lang="zh-TW"/>
                        </a:p>
                      </a:txBody>
                      <a:tcPr marL="51435" marR="51435" marT="0" marB="0" anchor="ctr">
                        <a:blipFill>
                          <a:blip r:embed="rId5"/>
                          <a:stretch>
                            <a:fillRect l="-96207" t="-407317" r="-270690" b="-226829"/>
                          </a:stretch>
                        </a:blipFill>
                      </a:tcPr>
                    </a:tc>
                    <a:tc>
                      <a:txBody>
                        <a:bodyPr/>
                        <a:lstStyle/>
                        <a:p>
                          <a:endParaRPr lang="zh-TW"/>
                        </a:p>
                      </a:txBody>
                      <a:tcPr marL="51435" marR="51435" marT="0" marB="0" anchor="ctr">
                        <a:blipFill>
                          <a:blip r:embed="rId5"/>
                          <a:stretch>
                            <a:fillRect l="-245259" t="-407317" r="-238362" b="-226829"/>
                          </a:stretch>
                        </a:blipFill>
                      </a:tcPr>
                    </a:tc>
                    <a:tc>
                      <a:txBody>
                        <a:bodyPr/>
                        <a:lstStyle/>
                        <a:p>
                          <a:endParaRPr lang="zh-TW"/>
                        </a:p>
                      </a:txBody>
                      <a:tcPr marL="51435" marR="51435" marT="0" marB="0" anchor="ctr">
                        <a:blipFill>
                          <a:blip r:embed="rId5"/>
                          <a:stretch>
                            <a:fillRect l="-241994" t="-407317" r="-67069" b="-226829"/>
                          </a:stretch>
                        </a:blipFill>
                      </a:tcPr>
                    </a:tc>
                    <a:tc>
                      <a:txBody>
                        <a:bodyPr/>
                        <a:lstStyle/>
                        <a:p>
                          <a:endParaRPr lang="zh-TW"/>
                        </a:p>
                      </a:txBody>
                      <a:tcPr marL="51435" marR="51435" marT="0" marB="0" anchor="ctr">
                        <a:blipFill>
                          <a:blip r:embed="rId5"/>
                          <a:stretch>
                            <a:fillRect l="-514545" t="-407317" r="-909" b="-226829"/>
                          </a:stretch>
                        </a:blipFill>
                      </a:tcPr>
                    </a:tc>
                    <a:extLst>
                      <a:ext uri="{0D108BD9-81ED-4DB2-BD59-A6C34878D82A}">
                        <a16:rowId xmlns:a16="http://schemas.microsoft.com/office/drawing/2014/main" val="37430846"/>
                      </a:ext>
                    </a:extLst>
                  </a:tr>
                  <a:tr h="251460">
                    <a:tc>
                      <a:txBody>
                        <a:bodyPr/>
                        <a:lstStyle/>
                        <a:p>
                          <a:endParaRPr lang="zh-TW"/>
                        </a:p>
                      </a:txBody>
                      <a:tcPr marL="51435" marR="51435" marT="0" marB="0" anchor="ctr">
                        <a:blipFill>
                          <a:blip r:embed="rId5"/>
                          <a:stretch>
                            <a:fillRect l="-719" t="-495238" r="-873381" b="-121429"/>
                          </a:stretch>
                        </a:blipFill>
                      </a:tcPr>
                    </a:tc>
                    <a:tc>
                      <a:txBody>
                        <a:bodyPr/>
                        <a:lstStyle/>
                        <a:p>
                          <a:endParaRPr lang="zh-TW"/>
                        </a:p>
                      </a:txBody>
                      <a:tcPr marL="51435" marR="51435" marT="0" marB="0" anchor="ctr">
                        <a:blipFill>
                          <a:blip r:embed="rId5"/>
                          <a:stretch>
                            <a:fillRect l="-100719" t="-495238" r="-773381" b="-121429"/>
                          </a:stretch>
                        </a:blipFill>
                      </a:tcPr>
                    </a:tc>
                    <a:tc>
                      <a:txBody>
                        <a:bodyPr/>
                        <a:lstStyle/>
                        <a:p>
                          <a:endParaRPr lang="zh-TW"/>
                        </a:p>
                      </a:txBody>
                      <a:tcPr marL="51435" marR="51435" marT="0" marB="0" anchor="ctr">
                        <a:blipFill>
                          <a:blip r:embed="rId5"/>
                          <a:stretch>
                            <a:fillRect l="-96207" t="-495238" r="-270690" b="-121429"/>
                          </a:stretch>
                        </a:blipFill>
                      </a:tcPr>
                    </a:tc>
                    <a:tc>
                      <a:txBody>
                        <a:bodyPr/>
                        <a:lstStyle/>
                        <a:p>
                          <a:endParaRPr lang="zh-TW"/>
                        </a:p>
                      </a:txBody>
                      <a:tcPr marL="51435" marR="51435" marT="0" marB="0" anchor="ctr">
                        <a:blipFill>
                          <a:blip r:embed="rId5"/>
                          <a:stretch>
                            <a:fillRect l="-245259" t="-495238" r="-238362" b="-121429"/>
                          </a:stretch>
                        </a:blipFill>
                      </a:tcPr>
                    </a:tc>
                    <a:tc>
                      <a:txBody>
                        <a:bodyPr/>
                        <a:lstStyle/>
                        <a:p>
                          <a:endParaRPr lang="zh-TW"/>
                        </a:p>
                      </a:txBody>
                      <a:tcPr marL="51435" marR="51435" marT="0" marB="0" anchor="ctr">
                        <a:blipFill>
                          <a:blip r:embed="rId5"/>
                          <a:stretch>
                            <a:fillRect l="-241994" t="-495238" r="-67069" b="-121429"/>
                          </a:stretch>
                        </a:blipFill>
                      </a:tcPr>
                    </a:tc>
                    <a:tc>
                      <a:txBody>
                        <a:bodyPr/>
                        <a:lstStyle/>
                        <a:p>
                          <a:endParaRPr lang="zh-TW"/>
                        </a:p>
                      </a:txBody>
                      <a:tcPr marL="51435" marR="51435" marT="0" marB="0" anchor="ctr">
                        <a:blipFill>
                          <a:blip r:embed="rId5"/>
                          <a:stretch>
                            <a:fillRect l="-514545" t="-495238" r="-909" b="-121429"/>
                          </a:stretch>
                        </a:blipFill>
                      </a:tcPr>
                    </a:tc>
                    <a:extLst>
                      <a:ext uri="{0D108BD9-81ED-4DB2-BD59-A6C34878D82A}">
                        <a16:rowId xmlns:a16="http://schemas.microsoft.com/office/drawing/2014/main" val="1644917127"/>
                      </a:ext>
                    </a:extLst>
                  </a:tr>
                  <a:tr h="251460">
                    <a:tc>
                      <a:txBody>
                        <a:bodyPr/>
                        <a:lstStyle/>
                        <a:p>
                          <a:endParaRPr lang="zh-TW"/>
                        </a:p>
                      </a:txBody>
                      <a:tcPr marL="51435" marR="51435" marT="0" marB="0" anchor="ctr">
                        <a:blipFill>
                          <a:blip r:embed="rId5"/>
                          <a:stretch>
                            <a:fillRect l="-719" t="-609756" r="-873381" b="-24390"/>
                          </a:stretch>
                        </a:blipFill>
                      </a:tcPr>
                    </a:tc>
                    <a:tc>
                      <a:txBody>
                        <a:bodyPr/>
                        <a:lstStyle/>
                        <a:p>
                          <a:endParaRPr lang="zh-TW"/>
                        </a:p>
                      </a:txBody>
                      <a:tcPr marL="51435" marR="51435" marT="0" marB="0" anchor="ctr">
                        <a:blipFill>
                          <a:blip r:embed="rId5"/>
                          <a:stretch>
                            <a:fillRect l="-100719" t="-609756" r="-773381" b="-24390"/>
                          </a:stretch>
                        </a:blipFill>
                      </a:tcPr>
                    </a:tc>
                    <a:tc>
                      <a:txBody>
                        <a:bodyPr/>
                        <a:lstStyle/>
                        <a:p>
                          <a:endParaRPr lang="zh-TW"/>
                        </a:p>
                      </a:txBody>
                      <a:tcPr marL="51435" marR="51435" marT="0" marB="0" anchor="ctr">
                        <a:blipFill>
                          <a:blip r:embed="rId5"/>
                          <a:stretch>
                            <a:fillRect l="-96207" t="-609756" r="-270690" b="-24390"/>
                          </a:stretch>
                        </a:blipFill>
                      </a:tcPr>
                    </a:tc>
                    <a:tc>
                      <a:txBody>
                        <a:bodyPr/>
                        <a:lstStyle/>
                        <a:p>
                          <a:endParaRPr lang="zh-TW"/>
                        </a:p>
                      </a:txBody>
                      <a:tcPr marL="51435" marR="51435" marT="0" marB="0" anchor="ctr">
                        <a:blipFill>
                          <a:blip r:embed="rId5"/>
                          <a:stretch>
                            <a:fillRect l="-245259" t="-609756" r="-238362" b="-24390"/>
                          </a:stretch>
                        </a:blipFill>
                      </a:tcPr>
                    </a:tc>
                    <a:tc>
                      <a:txBody>
                        <a:bodyPr/>
                        <a:lstStyle/>
                        <a:p>
                          <a:endParaRPr lang="zh-TW"/>
                        </a:p>
                      </a:txBody>
                      <a:tcPr marL="51435" marR="51435" marT="0" marB="0" anchor="ctr">
                        <a:blipFill>
                          <a:blip r:embed="rId5"/>
                          <a:stretch>
                            <a:fillRect l="-241994" t="-609756" r="-67069" b="-24390"/>
                          </a:stretch>
                        </a:blipFill>
                      </a:tcPr>
                    </a:tc>
                    <a:tc>
                      <a:txBody>
                        <a:bodyPr/>
                        <a:lstStyle/>
                        <a:p>
                          <a:endParaRPr lang="zh-TW"/>
                        </a:p>
                      </a:txBody>
                      <a:tcPr marL="51435" marR="51435" marT="0" marB="0" anchor="ctr">
                        <a:blipFill>
                          <a:blip r:embed="rId5"/>
                          <a:stretch>
                            <a:fillRect l="-514545" t="-609756" r="-909" b="-24390"/>
                          </a:stretch>
                        </a:blipFill>
                      </a:tcPr>
                    </a:tc>
                    <a:extLst>
                      <a:ext uri="{0D108BD9-81ED-4DB2-BD59-A6C34878D82A}">
                        <a16:rowId xmlns:a16="http://schemas.microsoft.com/office/drawing/2014/main" val="288699468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表格 17">
                <a:extLst>
                  <a:ext uri="{FF2B5EF4-FFF2-40B4-BE49-F238E27FC236}">
                    <a16:creationId xmlns:a16="http://schemas.microsoft.com/office/drawing/2014/main" id="{213C0F2E-EBBD-4B43-9F5E-55AFA3381F40}"/>
                  </a:ext>
                </a:extLst>
              </p:cNvPr>
              <p:cNvGraphicFramePr>
                <a:graphicFrameLocks noGrp="1"/>
              </p:cNvGraphicFramePr>
              <p:nvPr>
                <p:extLst>
                  <p:ext uri="{D42A27DB-BD31-4B8C-83A1-F6EECF244321}">
                    <p14:modId xmlns:p14="http://schemas.microsoft.com/office/powerpoint/2010/main" val="2723119564"/>
                  </p:ext>
                </p:extLst>
              </p:nvPr>
            </p:nvGraphicFramePr>
            <p:xfrm>
              <a:off x="2133600" y="4118927"/>
              <a:ext cx="5153463" cy="1519873"/>
            </p:xfrm>
            <a:graphic>
              <a:graphicData uri="http://schemas.openxmlformats.org/drawingml/2006/table">
                <a:tbl>
                  <a:tblPr firstRow="1" firstCol="1" bandRow="1">
                    <a:tableStyleId>{5940675A-B579-460E-94D1-54222C63F5DA}</a:tableStyleId>
                  </a:tblPr>
                  <a:tblGrid>
                    <a:gridCol w="910406">
                      <a:extLst>
                        <a:ext uri="{9D8B030D-6E8A-4147-A177-3AD203B41FA5}">
                          <a16:colId xmlns:a16="http://schemas.microsoft.com/office/drawing/2014/main" val="1237455988"/>
                        </a:ext>
                      </a:extLst>
                    </a:gridCol>
                    <a:gridCol w="909488">
                      <a:extLst>
                        <a:ext uri="{9D8B030D-6E8A-4147-A177-3AD203B41FA5}">
                          <a16:colId xmlns:a16="http://schemas.microsoft.com/office/drawing/2014/main" val="2746978281"/>
                        </a:ext>
                      </a:extLst>
                    </a:gridCol>
                    <a:gridCol w="1895074">
                      <a:extLst>
                        <a:ext uri="{9D8B030D-6E8A-4147-A177-3AD203B41FA5}">
                          <a16:colId xmlns:a16="http://schemas.microsoft.com/office/drawing/2014/main" val="1558835980"/>
                        </a:ext>
                      </a:extLst>
                    </a:gridCol>
                    <a:gridCol w="1438495">
                      <a:extLst>
                        <a:ext uri="{9D8B030D-6E8A-4147-A177-3AD203B41FA5}">
                          <a16:colId xmlns:a16="http://schemas.microsoft.com/office/drawing/2014/main" val="3144964572"/>
                        </a:ext>
                      </a:extLst>
                    </a:gridCol>
                  </a:tblGrid>
                  <a:tr h="262557">
                    <a:tc gridSpan="4">
                      <a:txBody>
                        <a:bodyPr/>
                        <a:lstStyle/>
                        <a:p>
                          <a:pPr algn="ctr">
                            <a:lnSpc>
                              <a:spcPct val="150000"/>
                            </a:lnSpc>
                            <a:spcAft>
                              <a:spcPts val="0"/>
                            </a:spcAft>
                          </a:pPr>
                          <a:r>
                            <a:rPr lang="en-US" sz="1200" kern="0" dirty="0">
                              <a:effectLst/>
                              <a:latin typeface="Times New Roman" panose="02020603050405020304" pitchFamily="18" charset="0"/>
                              <a:cs typeface="Times New Roman" panose="02020603050405020304" pitchFamily="18" charset="0"/>
                            </a:rPr>
                            <a:t>Ratio of </a:t>
                          </a:r>
                          <a:r>
                            <a:rPr lang="en-US" altLang="zh-TW" sz="1200" kern="1200" dirty="0">
                              <a:solidFill>
                                <a:schemeClr val="tx1"/>
                              </a:solidFill>
                              <a:effectLst/>
                              <a:latin typeface="Times New Roman" panose="02020603050405020304" pitchFamily="18" charset="0"/>
                              <a:ea typeface="+mn-ea"/>
                              <a:cs typeface="Times New Roman" panose="02020603050405020304" pitchFamily="18" charset="0"/>
                            </a:rPr>
                            <a:t>s</a:t>
                          </a:r>
                          <a:r>
                            <a:rPr lang="en-US" altLang="zh-TW" sz="1200" dirty="0">
                              <a:latin typeface="Times New Roman" panose="02020603050405020304" pitchFamily="18" charset="0"/>
                              <a:cs typeface="Times New Roman" panose="02020603050405020304" pitchFamily="18" charset="0"/>
                            </a:rPr>
                            <a:t>tress intensity factor</a:t>
                          </a:r>
                          <a:r>
                            <a:rPr lang="en-US" sz="1200" kern="0" dirty="0">
                              <a:effectLst/>
                              <a:latin typeface="Times New Roman" panose="02020603050405020304" pitchFamily="18" charset="0"/>
                              <a:cs typeface="Times New Roman" panose="02020603050405020304" pitchFamily="18" charset="0"/>
                            </a:rPr>
                            <a:t>,</a:t>
                          </a:r>
                          <a:r>
                            <a:rPr lang="zh-TW" altLang="en-US" sz="1200" kern="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zh-TW" altLang="zh-TW" sz="1200" i="1" smtClean="0">
                                      <a:latin typeface="Cambria Math" panose="02040503050406030204" pitchFamily="18" charset="0"/>
                                    </a:rPr>
                                  </m:ctrlPr>
                                </m:sSubPr>
                                <m:e>
                                  <m:r>
                                    <a:rPr lang="en-US" altLang="zh-TW" sz="1200" b="0" i="1" smtClean="0">
                                      <a:latin typeface="Cambria Math" panose="02040503050406030204" pitchFamily="18" charset="0"/>
                                    </a:rPr>
                                    <m:t>𝐾</m:t>
                                  </m:r>
                                </m:e>
                                <m:sub>
                                  <m:r>
                                    <a:rPr lang="en-US" altLang="zh-TW" sz="1200" b="0" i="1" smtClean="0">
                                      <a:latin typeface="Cambria Math" panose="02040503050406030204" pitchFamily="18" charset="0"/>
                                    </a:rPr>
                                    <m:t>𝐼𝐼𝐼</m:t>
                                  </m:r>
                                </m:sub>
                              </m:sSub>
                              <m:r>
                                <a:rPr lang="en-US" altLang="zh-TW" sz="1200" i="1" kern="1200">
                                  <a:solidFill>
                                    <a:schemeClr val="tx1"/>
                                  </a:solidFill>
                                  <a:effectLst/>
                                  <a:latin typeface="Cambria Math" panose="02040503050406030204" pitchFamily="18" charset="0"/>
                                  <a:ea typeface="+mn-ea"/>
                                  <a:cs typeface="+mn-cs"/>
                                </a:rPr>
                                <m:t>/</m:t>
                              </m:r>
                              <m:sSub>
                                <m:sSubPr>
                                  <m:ctrlPr>
                                    <a:rPr lang="zh-TW" altLang="zh-TW" sz="1200" i="1" kern="1200">
                                      <a:solidFill>
                                        <a:schemeClr val="tx1"/>
                                      </a:solidFill>
                                      <a:effectLst/>
                                      <a:latin typeface="Cambria Math" panose="02040503050406030204" pitchFamily="18" charset="0"/>
                                      <a:ea typeface="+mn-ea"/>
                                      <a:cs typeface="+mn-cs"/>
                                    </a:rPr>
                                  </m:ctrlPr>
                                </m:sSubPr>
                                <m:e>
                                  <m:r>
                                    <a:rPr lang="en-US" altLang="zh-TW" sz="1200" i="1" kern="1200" smtClean="0">
                                      <a:solidFill>
                                        <a:schemeClr val="tx1"/>
                                      </a:solidFill>
                                      <a:effectLst/>
                                      <a:latin typeface="Cambria Math" panose="02040503050406030204" pitchFamily="18" charset="0"/>
                                      <a:ea typeface="+mn-ea"/>
                                      <a:cs typeface="+mn-cs"/>
                                    </a:rPr>
                                    <m:t>𝐾</m:t>
                                  </m:r>
                                </m:e>
                                <m:sub>
                                  <m:r>
                                    <a:rPr lang="en-US" altLang="zh-TW" sz="1200" i="1" kern="1200">
                                      <a:solidFill>
                                        <a:schemeClr val="tx1"/>
                                      </a:solidFill>
                                      <a:effectLst/>
                                      <a:latin typeface="Cambria Math" panose="02040503050406030204" pitchFamily="18" charset="0"/>
                                      <a:ea typeface="+mn-ea"/>
                                      <a:cs typeface="+mn-cs"/>
                                    </a:rPr>
                                    <m:t>0</m:t>
                                  </m:r>
                                </m:sub>
                              </m:sSub>
                            </m:oMath>
                          </a14:m>
                          <a:r>
                            <a:rPr lang="en-US" altLang="zh-TW" sz="1200" kern="1200" dirty="0">
                              <a:solidFill>
                                <a:schemeClr val="tx1"/>
                              </a:solidFill>
                              <a:effectLst/>
                              <a:latin typeface="Times New Roman" panose="02020603050405020304" pitchFamily="18" charset="0"/>
                              <a:ea typeface="+mn-ea"/>
                              <a:cs typeface="Times New Roman" panose="02020603050405020304" pitchFamily="18" charset="0"/>
                            </a:rPr>
                            <a:t>,</a:t>
                          </a:r>
                          <a:r>
                            <a:rPr lang="en-US" altLang="zh-TW" sz="1200" kern="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panose="02040503050406030204" pitchFamily="18" charset="0"/>
                                    </a:rPr>
                                    <m:t>𝐾</m:t>
                                  </m:r>
                                </m:e>
                                <m:sub>
                                  <m:r>
                                    <a:rPr lang="en-US" altLang="zh-TW" sz="1200" i="1">
                                      <a:latin typeface="Cambria Math" panose="02040503050406030204" pitchFamily="18" charset="0"/>
                                    </a:rPr>
                                    <m:t>0</m:t>
                                  </m:r>
                                </m:sub>
                              </m:sSub>
                              <m:r>
                                <a:rPr lang="en-US" altLang="zh-TW" sz="1200" kern="0">
                                  <a:effectLst/>
                                  <a:latin typeface="Cambria Math" panose="02040503050406030204" pitchFamily="18" charset="0"/>
                                </a:rPr>
                                <m:t>=</m:t>
                              </m:r>
                              <m:f>
                                <m:fPr>
                                  <m:type m:val="lin"/>
                                  <m:ctrlPr>
                                    <a:rPr lang="en-US" altLang="zh-TW" sz="1200" b="0" i="1" smtClean="0">
                                      <a:latin typeface="Cambria Math" panose="02040503050406030204" pitchFamily="18" charset="0"/>
                                    </a:rPr>
                                  </m:ctrlPr>
                                </m:fPr>
                                <m:num>
                                  <m:r>
                                    <a:rPr lang="en-US" altLang="zh-TW" sz="1200" b="0" i="1" smtClean="0">
                                      <a:latin typeface="Cambria Math" panose="02040503050406030204" pitchFamily="18" charset="0"/>
                                    </a:rPr>
                                    <m:t>2</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𝐷</m:t>
                                      </m:r>
                                    </m:e>
                                    <m:sub>
                                      <m:r>
                                        <a:rPr lang="en-US" altLang="zh-TW" sz="1200" i="1">
                                          <a:latin typeface="Cambria Math" panose="02040503050406030204" pitchFamily="18" charset="0"/>
                                        </a:rPr>
                                        <m:t>𝑟</m:t>
                                      </m:r>
                                    </m:sub>
                                  </m:sSub>
                                  <m:r>
                                    <a:rPr lang="zh-TW" altLang="en-US" sz="1200" i="1">
                                      <a:latin typeface="Cambria Math" panose="02040503050406030204" pitchFamily="18" charset="0"/>
                                      <a:ea typeface="Cambria Math" panose="02040503050406030204" pitchFamily="18" charset="0"/>
                                      <a:cs typeface="Times New Roman" panose="02020603050405020304" pitchFamily="18" charset="0"/>
                                    </a:rPr>
                                    <m:t>𝛽</m:t>
                                  </m:r>
                                  <m:rad>
                                    <m:radPr>
                                      <m:degHide m:val="on"/>
                                      <m:ctrlPr>
                                        <a:rPr lang="en-US" altLang="zh-TW" sz="1200" i="1" smtClean="0">
                                          <a:latin typeface="Cambria Math" panose="02040503050406030204" pitchFamily="18" charset="0"/>
                                        </a:rPr>
                                      </m:ctrlPr>
                                    </m:radPr>
                                    <m:deg/>
                                    <m:e>
                                      <m:r>
                                        <a:rPr lang="zh-TW" altLang="en-US" sz="1200" i="1" smtClean="0">
                                          <a:latin typeface="Cambria Math" panose="02040503050406030204" pitchFamily="18" charset="0"/>
                                        </a:rPr>
                                        <m:t>𝜋</m:t>
                                      </m:r>
                                      <m:r>
                                        <a:rPr lang="en-US" altLang="zh-TW" sz="1200" b="0" i="1" smtClean="0">
                                          <a:latin typeface="Cambria Math" panose="02040503050406030204" pitchFamily="18" charset="0"/>
                                        </a:rPr>
                                        <m:t>𝑙</m:t>
                                      </m:r>
                                    </m:e>
                                  </m:rad>
                                </m:num>
                                <m:den>
                                  <m:r>
                                    <a:rPr lang="zh-TW" altLang="en-US" sz="1200" b="0" i="1" smtClean="0">
                                      <a:latin typeface="Cambria Math" panose="02040503050406030204" pitchFamily="18" charset="0"/>
                                    </a:rPr>
                                    <m:t>𝜋</m:t>
                                  </m:r>
                                  <m:r>
                                    <a:rPr lang="en-US" altLang="zh-TW" sz="1200" b="0" i="1" smtClean="0">
                                      <a:latin typeface="Cambria Math" panose="02040503050406030204" pitchFamily="18" charset="0"/>
                                    </a:rPr>
                                    <m:t>𝑎</m:t>
                                  </m:r>
                                  <m:sSup>
                                    <m:sSupPr>
                                      <m:ctrlPr>
                                        <a:rPr lang="en-US" altLang="zh-TW" sz="1200" b="0" i="1" smtClean="0">
                                          <a:latin typeface="Cambria Math" panose="02040503050406030204" pitchFamily="18" charset="0"/>
                                        </a:rPr>
                                      </m:ctrlPr>
                                    </m:sSupPr>
                                    <m:e>
                                      <m:r>
                                        <a:rPr lang="en-US" altLang="zh-TW" sz="1200" b="0" i="1" smtClean="0">
                                          <a:latin typeface="Cambria Math" panose="02040503050406030204" pitchFamily="18" charset="0"/>
                                        </a:rPr>
                                        <m:t>𝑏</m:t>
                                      </m:r>
                                    </m:e>
                                    <m:sup>
                                      <m:r>
                                        <a:rPr lang="en-US" altLang="zh-TW" sz="1200" b="0" i="1" smtClean="0">
                                          <a:latin typeface="Cambria Math" panose="02040503050406030204" pitchFamily="18" charset="0"/>
                                        </a:rPr>
                                        <m:t>2</m:t>
                                      </m:r>
                                    </m:sup>
                                  </m:sSup>
                                </m:den>
                              </m:f>
                            </m:oMath>
                          </a14:m>
                          <a:r>
                            <a:rPr lang="en-US" altLang="zh-TW" sz="1200" kern="0" dirty="0">
                              <a:effectLst/>
                              <a:latin typeface="Times New Roman" panose="02020603050405020304" pitchFamily="18" charset="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48006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𝑏</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m:t>
                                </m:r>
                                <m:r>
                                  <a:rPr lang="en-US" sz="1100" i="1" kern="0">
                                    <a:effectLst/>
                                    <a:latin typeface="Cambria Math" panose="02040503050406030204" pitchFamily="18" charset="0"/>
                                  </a:rPr>
                                  <m:t>𝑎</m:t>
                                </m:r>
                                <m:r>
                                  <a:rPr lang="en-US" sz="1100" kern="0">
                                    <a:effectLst/>
                                    <a:latin typeface="Cambria Math" panose="02040503050406030204" pitchFamily="18" charset="0"/>
                                  </a:rPr>
                                  <m:t>=4)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𝑙</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0.035</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0.2413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0.2413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37430846"/>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1/2</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0.135</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0.4957</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0.4957</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644917127"/>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3/4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0.338</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0.7573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altLang="zh-TW" sz="1100" i="1" kern="100" dirty="0" smtClean="0">
                                    <a:effectLst/>
                                    <a:latin typeface="Cambria Math" panose="02040503050406030204" pitchFamily="18" charset="0"/>
                                    <a:ea typeface="新細明體" panose="02020500000000000000" pitchFamily="18" charset="-120"/>
                                    <a:cs typeface="Times New Roman" panose="02020603050405020304" pitchFamily="18" charset="0"/>
                                  </a:rPr>
                                  <m:t>0.7573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2886994688"/>
                      </a:ext>
                    </a:extLst>
                  </a:tr>
                </a:tbl>
              </a:graphicData>
            </a:graphic>
          </p:graphicFrame>
        </mc:Choice>
        <mc:Fallback xmlns="">
          <p:graphicFrame>
            <p:nvGraphicFramePr>
              <p:cNvPr id="18" name="表格 17">
                <a:extLst>
                  <a:ext uri="{FF2B5EF4-FFF2-40B4-BE49-F238E27FC236}">
                    <a16:creationId xmlns:a16="http://schemas.microsoft.com/office/drawing/2014/main" id="{213C0F2E-EBBD-4B43-9F5E-55AFA3381F40}"/>
                  </a:ext>
                </a:extLst>
              </p:cNvPr>
              <p:cNvGraphicFramePr>
                <a:graphicFrameLocks noGrp="1"/>
              </p:cNvGraphicFramePr>
              <p:nvPr>
                <p:extLst>
                  <p:ext uri="{D42A27DB-BD31-4B8C-83A1-F6EECF244321}">
                    <p14:modId xmlns:p14="http://schemas.microsoft.com/office/powerpoint/2010/main" val="2723119564"/>
                  </p:ext>
                </p:extLst>
              </p:nvPr>
            </p:nvGraphicFramePr>
            <p:xfrm>
              <a:off x="2133600" y="4118927"/>
              <a:ext cx="5153463" cy="1519873"/>
            </p:xfrm>
            <a:graphic>
              <a:graphicData uri="http://schemas.openxmlformats.org/drawingml/2006/table">
                <a:tbl>
                  <a:tblPr firstRow="1" firstCol="1" bandRow="1">
                    <a:tableStyleId>{5940675A-B579-460E-94D1-54222C63F5DA}</a:tableStyleId>
                  </a:tblPr>
                  <a:tblGrid>
                    <a:gridCol w="910406">
                      <a:extLst>
                        <a:ext uri="{9D8B030D-6E8A-4147-A177-3AD203B41FA5}">
                          <a16:colId xmlns:a16="http://schemas.microsoft.com/office/drawing/2014/main" val="1237455988"/>
                        </a:ext>
                      </a:extLst>
                    </a:gridCol>
                    <a:gridCol w="909488">
                      <a:extLst>
                        <a:ext uri="{9D8B030D-6E8A-4147-A177-3AD203B41FA5}">
                          <a16:colId xmlns:a16="http://schemas.microsoft.com/office/drawing/2014/main" val="2746978281"/>
                        </a:ext>
                      </a:extLst>
                    </a:gridCol>
                    <a:gridCol w="1895074">
                      <a:extLst>
                        <a:ext uri="{9D8B030D-6E8A-4147-A177-3AD203B41FA5}">
                          <a16:colId xmlns:a16="http://schemas.microsoft.com/office/drawing/2014/main" val="1558835980"/>
                        </a:ext>
                      </a:extLst>
                    </a:gridCol>
                    <a:gridCol w="1438495">
                      <a:extLst>
                        <a:ext uri="{9D8B030D-6E8A-4147-A177-3AD203B41FA5}">
                          <a16:colId xmlns:a16="http://schemas.microsoft.com/office/drawing/2014/main" val="3144964572"/>
                        </a:ext>
                      </a:extLst>
                    </a:gridCol>
                  </a:tblGrid>
                  <a:tr h="262573">
                    <a:tc gridSpan="4">
                      <a:txBody>
                        <a:bodyPr/>
                        <a:lstStyle/>
                        <a:p>
                          <a:endParaRPr lang="zh-TW"/>
                        </a:p>
                      </a:txBody>
                      <a:tcPr marL="51435" marR="51435" marT="0" marB="0" anchor="ctr">
                        <a:blipFill>
                          <a:blip r:embed="rId6"/>
                          <a:stretch>
                            <a:fillRect l="-236" t="-83721" r="-236" b="-495349"/>
                          </a:stretch>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502920">
                    <a:tc>
                      <a:txBody>
                        <a:bodyPr/>
                        <a:lstStyle/>
                        <a:p>
                          <a:endParaRPr lang="zh-TW"/>
                        </a:p>
                      </a:txBody>
                      <a:tcPr marL="51435" marR="51435" marT="0" marB="0" anchor="ctr">
                        <a:blipFill>
                          <a:blip r:embed="rId6"/>
                          <a:stretch>
                            <a:fillRect l="-1342" t="-95181" r="-469128" b="-156627"/>
                          </a:stretch>
                        </a:blipFill>
                      </a:tcPr>
                    </a:tc>
                    <a:tc>
                      <a:txBody>
                        <a:bodyPr/>
                        <a:lstStyle/>
                        <a:p>
                          <a:endParaRPr lang="zh-TW"/>
                        </a:p>
                      </a:txBody>
                      <a:tcPr marL="51435" marR="51435" marT="0" marB="0" anchor="ctr">
                        <a:blipFill>
                          <a:blip r:embed="rId6"/>
                          <a:stretch>
                            <a:fillRect l="-100667" t="-95181" r="-366000" b="-156627"/>
                          </a:stretch>
                        </a:blip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51460">
                    <a:tc>
                      <a:txBody>
                        <a:bodyPr/>
                        <a:lstStyle/>
                        <a:p>
                          <a:endParaRPr lang="zh-TW"/>
                        </a:p>
                      </a:txBody>
                      <a:tcPr marL="51435" marR="51435" marT="0" marB="0" anchor="ctr">
                        <a:blipFill>
                          <a:blip r:embed="rId6"/>
                          <a:stretch>
                            <a:fillRect l="-1342" t="-395122" r="-469128" b="-217073"/>
                          </a:stretch>
                        </a:blipFill>
                      </a:tcPr>
                    </a:tc>
                    <a:tc>
                      <a:txBody>
                        <a:bodyPr/>
                        <a:lstStyle/>
                        <a:p>
                          <a:endParaRPr lang="zh-TW"/>
                        </a:p>
                      </a:txBody>
                      <a:tcPr marL="51435" marR="51435" marT="0" marB="0" anchor="ctr">
                        <a:blipFill>
                          <a:blip r:embed="rId6"/>
                          <a:stretch>
                            <a:fillRect l="-100667" t="-395122" r="-366000" b="-217073"/>
                          </a:stretch>
                        </a:blipFill>
                      </a:tcPr>
                    </a:tc>
                    <a:tc>
                      <a:txBody>
                        <a:bodyPr/>
                        <a:lstStyle/>
                        <a:p>
                          <a:endParaRPr lang="zh-TW"/>
                        </a:p>
                      </a:txBody>
                      <a:tcPr marL="51435" marR="51435" marT="0" marB="0" anchor="ctr">
                        <a:blipFill>
                          <a:blip r:embed="rId6"/>
                          <a:stretch>
                            <a:fillRect l="-96785" t="-395122" r="-76527" b="-217073"/>
                          </a:stretch>
                        </a:blipFill>
                      </a:tcPr>
                    </a:tc>
                    <a:tc>
                      <a:txBody>
                        <a:bodyPr/>
                        <a:lstStyle/>
                        <a:p>
                          <a:endParaRPr lang="zh-TW"/>
                        </a:p>
                      </a:txBody>
                      <a:tcPr marL="51435" marR="51435" marT="0" marB="0" anchor="ctr">
                        <a:blipFill>
                          <a:blip r:embed="rId6"/>
                          <a:stretch>
                            <a:fillRect l="-259322" t="-395122" r="-847" b="-217073"/>
                          </a:stretch>
                        </a:blipFill>
                      </a:tcPr>
                    </a:tc>
                    <a:extLst>
                      <a:ext uri="{0D108BD9-81ED-4DB2-BD59-A6C34878D82A}">
                        <a16:rowId xmlns:a16="http://schemas.microsoft.com/office/drawing/2014/main" val="37430846"/>
                      </a:ext>
                    </a:extLst>
                  </a:tr>
                  <a:tr h="251460">
                    <a:tc>
                      <a:txBody>
                        <a:bodyPr/>
                        <a:lstStyle/>
                        <a:p>
                          <a:endParaRPr lang="zh-TW"/>
                        </a:p>
                      </a:txBody>
                      <a:tcPr marL="51435" marR="51435" marT="0" marB="0" anchor="ctr">
                        <a:blipFill>
                          <a:blip r:embed="rId6"/>
                          <a:stretch>
                            <a:fillRect l="-1342" t="-483333" r="-469128" b="-111905"/>
                          </a:stretch>
                        </a:blipFill>
                      </a:tcPr>
                    </a:tc>
                    <a:tc>
                      <a:txBody>
                        <a:bodyPr/>
                        <a:lstStyle/>
                        <a:p>
                          <a:endParaRPr lang="zh-TW"/>
                        </a:p>
                      </a:txBody>
                      <a:tcPr marL="51435" marR="51435" marT="0" marB="0" anchor="ctr">
                        <a:blipFill>
                          <a:blip r:embed="rId6"/>
                          <a:stretch>
                            <a:fillRect l="-100667" t="-483333" r="-366000" b="-111905"/>
                          </a:stretch>
                        </a:blipFill>
                      </a:tcPr>
                    </a:tc>
                    <a:tc>
                      <a:txBody>
                        <a:bodyPr/>
                        <a:lstStyle/>
                        <a:p>
                          <a:endParaRPr lang="zh-TW"/>
                        </a:p>
                      </a:txBody>
                      <a:tcPr marL="51435" marR="51435" marT="0" marB="0" anchor="ctr">
                        <a:blipFill>
                          <a:blip r:embed="rId6"/>
                          <a:stretch>
                            <a:fillRect l="-96785" t="-483333" r="-76527" b="-111905"/>
                          </a:stretch>
                        </a:blipFill>
                      </a:tcPr>
                    </a:tc>
                    <a:tc>
                      <a:txBody>
                        <a:bodyPr/>
                        <a:lstStyle/>
                        <a:p>
                          <a:endParaRPr lang="zh-TW"/>
                        </a:p>
                      </a:txBody>
                      <a:tcPr marL="51435" marR="51435" marT="0" marB="0" anchor="ctr">
                        <a:blipFill>
                          <a:blip r:embed="rId6"/>
                          <a:stretch>
                            <a:fillRect l="-259322" t="-483333" r="-847" b="-111905"/>
                          </a:stretch>
                        </a:blipFill>
                      </a:tcPr>
                    </a:tc>
                    <a:extLst>
                      <a:ext uri="{0D108BD9-81ED-4DB2-BD59-A6C34878D82A}">
                        <a16:rowId xmlns:a16="http://schemas.microsoft.com/office/drawing/2014/main" val="1644917127"/>
                      </a:ext>
                    </a:extLst>
                  </a:tr>
                  <a:tr h="251460">
                    <a:tc>
                      <a:txBody>
                        <a:bodyPr/>
                        <a:lstStyle/>
                        <a:p>
                          <a:endParaRPr lang="zh-TW"/>
                        </a:p>
                      </a:txBody>
                      <a:tcPr marL="51435" marR="51435" marT="0" marB="0" anchor="ctr">
                        <a:blipFill>
                          <a:blip r:embed="rId6"/>
                          <a:stretch>
                            <a:fillRect l="-1342" t="-597561" r="-469128" b="-14634"/>
                          </a:stretch>
                        </a:blipFill>
                      </a:tcPr>
                    </a:tc>
                    <a:tc>
                      <a:txBody>
                        <a:bodyPr/>
                        <a:lstStyle/>
                        <a:p>
                          <a:endParaRPr lang="zh-TW"/>
                        </a:p>
                      </a:txBody>
                      <a:tcPr marL="51435" marR="51435" marT="0" marB="0" anchor="ctr">
                        <a:blipFill>
                          <a:blip r:embed="rId6"/>
                          <a:stretch>
                            <a:fillRect l="-100667" t="-597561" r="-366000" b="-14634"/>
                          </a:stretch>
                        </a:blipFill>
                      </a:tcPr>
                    </a:tc>
                    <a:tc>
                      <a:txBody>
                        <a:bodyPr/>
                        <a:lstStyle/>
                        <a:p>
                          <a:endParaRPr lang="zh-TW"/>
                        </a:p>
                      </a:txBody>
                      <a:tcPr marL="51435" marR="51435" marT="0" marB="0" anchor="ctr">
                        <a:blipFill>
                          <a:blip r:embed="rId6"/>
                          <a:stretch>
                            <a:fillRect l="-96785" t="-597561" r="-76527" b="-14634"/>
                          </a:stretch>
                        </a:blipFill>
                      </a:tcPr>
                    </a:tc>
                    <a:tc>
                      <a:txBody>
                        <a:bodyPr/>
                        <a:lstStyle/>
                        <a:p>
                          <a:endParaRPr lang="zh-TW"/>
                        </a:p>
                      </a:txBody>
                      <a:tcPr marL="51435" marR="51435" marT="0" marB="0" anchor="ctr">
                        <a:blipFill>
                          <a:blip r:embed="rId6"/>
                          <a:stretch>
                            <a:fillRect l="-259322" t="-597561" r="-847" b="-14634"/>
                          </a:stretch>
                        </a:blipFill>
                      </a:tcPr>
                    </a:tc>
                    <a:extLst>
                      <a:ext uri="{0D108BD9-81ED-4DB2-BD59-A6C34878D82A}">
                        <a16:rowId xmlns:a16="http://schemas.microsoft.com/office/drawing/2014/main" val="2886994688"/>
                      </a:ext>
                    </a:extLst>
                  </a:tr>
                </a:tbl>
              </a:graphicData>
            </a:graphic>
          </p:graphicFrame>
        </mc:Fallback>
      </mc:AlternateContent>
      <p:pic>
        <p:nvPicPr>
          <p:cNvPr id="19" name="圖片 18">
            <a:extLst>
              <a:ext uri="{FF2B5EF4-FFF2-40B4-BE49-F238E27FC236}">
                <a16:creationId xmlns:a16="http://schemas.microsoft.com/office/drawing/2014/main" id="{0D80AA8D-BF8B-4027-B9F4-EF628EC82CBA}"/>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57800" y="637478"/>
            <a:ext cx="2038351" cy="1542368"/>
          </a:xfrm>
          <a:prstGeom prst="rect">
            <a:avLst/>
          </a:prstGeom>
          <a:noFill/>
        </p:spPr>
      </p:pic>
      <p:pic>
        <p:nvPicPr>
          <p:cNvPr id="22" name="圖片 21">
            <a:extLst>
              <a:ext uri="{FF2B5EF4-FFF2-40B4-BE49-F238E27FC236}">
                <a16:creationId xmlns:a16="http://schemas.microsoft.com/office/drawing/2014/main" id="{33F5AEFF-C477-4E63-8422-16FF05E457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7800" y="666053"/>
            <a:ext cx="2962126" cy="1513793"/>
          </a:xfrm>
          <a:prstGeom prst="rect">
            <a:avLst/>
          </a:prstGeom>
        </p:spPr>
      </p:pic>
    </p:spTree>
    <p:extLst>
      <p:ext uri="{BB962C8B-B14F-4D97-AF65-F5344CB8AC3E}">
        <p14:creationId xmlns:p14="http://schemas.microsoft.com/office/powerpoint/2010/main" val="250208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FF0000"/>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188306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337839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pic>
        <p:nvPicPr>
          <p:cNvPr id="15" name="圖片 14">
            <a:extLst>
              <a:ext uri="{FF2B5EF4-FFF2-40B4-BE49-F238E27FC236}">
                <a16:creationId xmlns:a16="http://schemas.microsoft.com/office/drawing/2014/main" id="{34D2F745-7464-4EFC-AEB7-7BC053032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183" y="2277113"/>
            <a:ext cx="1107907" cy="1080000"/>
          </a:xfrm>
          <a:prstGeom prst="rect">
            <a:avLst/>
          </a:prstGeom>
        </p:spPr>
      </p:pic>
      <p:pic>
        <p:nvPicPr>
          <p:cNvPr id="16" name="圖片 15">
            <a:extLst>
              <a:ext uri="{FF2B5EF4-FFF2-40B4-BE49-F238E27FC236}">
                <a16:creationId xmlns:a16="http://schemas.microsoft.com/office/drawing/2014/main" id="{372A0EA1-0236-4127-BEFE-D95654CB8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998" y="2245595"/>
            <a:ext cx="1194715" cy="1080000"/>
          </a:xfrm>
          <a:prstGeom prst="rect">
            <a:avLst/>
          </a:prstGeom>
        </p:spPr>
      </p:pic>
      <p:sp>
        <p:nvSpPr>
          <p:cNvPr id="17" name="矩形 16"/>
          <p:cNvSpPr/>
          <p:nvPr/>
        </p:nvSpPr>
        <p:spPr>
          <a:xfrm>
            <a:off x="483098" y="1217751"/>
            <a:ext cx="7543800" cy="830997"/>
          </a:xfrm>
          <a:prstGeom prst="rect">
            <a:avLst/>
          </a:prstGeom>
        </p:spPr>
        <p:txBody>
          <a:bodyPr wrap="square">
            <a:spAutoFit/>
          </a:bodyPr>
          <a:lstStyle/>
          <a:p>
            <a:pPr algn="just"/>
            <a:r>
              <a:rPr lang="en-US" altLang="zh-TW" sz="2400" dirty="0">
                <a:solidFill>
                  <a:srgbClr val="0000FF"/>
                </a:solidFill>
                <a:latin typeface="+mj-lt"/>
                <a:cs typeface="Times New Roman" panose="02020603050405020304" pitchFamily="18" charset="0"/>
              </a:rPr>
              <a:t>1. After introducing the </a:t>
            </a:r>
            <a:r>
              <a:rPr lang="en-US" altLang="zh-TW" sz="2400" dirty="0">
                <a:solidFill>
                  <a:srgbClr val="FF4343"/>
                </a:solidFill>
                <a:latin typeface="+mj-lt"/>
                <a:cs typeface="Times New Roman" panose="02020603050405020304" pitchFamily="18" charset="0"/>
              </a:rPr>
              <a:t>adaptive exact solution </a:t>
            </a:r>
            <a:r>
              <a:rPr lang="en-US" altLang="zh-TW" sz="2400" dirty="0">
                <a:solidFill>
                  <a:srgbClr val="0000FF"/>
                </a:solidFill>
                <a:latin typeface="+mj-lt"/>
                <a:cs typeface="Times New Roman" panose="02020603050405020304" pitchFamily="18" charset="0"/>
              </a:rPr>
              <a:t>and </a:t>
            </a:r>
            <a:r>
              <a:rPr lang="en-US" altLang="zh-TW" sz="2400" dirty="0">
                <a:solidFill>
                  <a:srgbClr val="FF4343"/>
                </a:solidFill>
                <a:latin typeface="+mj-lt"/>
                <a:cs typeface="Times New Roman" panose="02020603050405020304" pitchFamily="18" charset="0"/>
              </a:rPr>
              <a:t>Gaussian quadrature</a:t>
            </a:r>
            <a:r>
              <a:rPr lang="en-US" altLang="zh-TW" sz="2400" dirty="0">
                <a:solidFill>
                  <a:srgbClr val="0000FF"/>
                </a:solidFill>
                <a:latin typeface="+mj-lt"/>
                <a:cs typeface="Times New Roman" panose="02020603050405020304" pitchFamily="18" charset="0"/>
              </a:rPr>
              <a:t>, the BIQM is a meshless method. </a:t>
            </a:r>
          </a:p>
        </p:txBody>
      </p:sp>
      <p:pic>
        <p:nvPicPr>
          <p:cNvPr id="18" name="圖片 17">
            <a:extLst>
              <a:ext uri="{FF2B5EF4-FFF2-40B4-BE49-F238E27FC236}">
                <a16:creationId xmlns:a16="http://schemas.microsoft.com/office/drawing/2014/main" id="{14D902DE-515A-49E4-8A13-7B9F0DB1EF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27119" y="2253336"/>
            <a:ext cx="1078912" cy="1080000"/>
          </a:xfrm>
          <a:prstGeom prst="rect">
            <a:avLst/>
          </a:prstGeom>
          <a:noFill/>
        </p:spPr>
      </p:pic>
      <p:pic>
        <p:nvPicPr>
          <p:cNvPr id="19" name="圖片 18">
            <a:extLst>
              <a:ext uri="{FF2B5EF4-FFF2-40B4-BE49-F238E27FC236}">
                <a16:creationId xmlns:a16="http://schemas.microsoft.com/office/drawing/2014/main" id="{4073CD59-129B-44A0-BCFB-AC26CBCA611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47340" y="2208877"/>
            <a:ext cx="1080000" cy="1080000"/>
          </a:xfrm>
          <a:prstGeom prst="rect">
            <a:avLst/>
          </a:prstGeom>
          <a:noFill/>
        </p:spPr>
      </p:pic>
      <p:sp>
        <p:nvSpPr>
          <p:cNvPr id="9" name="矩形 8"/>
          <p:cNvSpPr/>
          <p:nvPr/>
        </p:nvSpPr>
        <p:spPr>
          <a:xfrm>
            <a:off x="519680" y="3561297"/>
            <a:ext cx="8243320" cy="1200329"/>
          </a:xfrm>
          <a:prstGeom prst="rect">
            <a:avLst/>
          </a:prstGeom>
        </p:spPr>
        <p:txBody>
          <a:bodyPr wrap="square">
            <a:spAutoFit/>
          </a:bodyPr>
          <a:lstStyle/>
          <a:p>
            <a:pPr algn="just"/>
            <a:r>
              <a:rPr lang="en-US" altLang="zh-TW" sz="2400" dirty="0">
                <a:solidFill>
                  <a:srgbClr val="0000FF"/>
                </a:solidFill>
                <a:latin typeface="+mj-lt"/>
                <a:cs typeface="Times New Roman" panose="02020603050405020304" pitchFamily="18" charset="0"/>
              </a:rPr>
              <a:t>2. To solve the rank-deficient problem arising from a degenerate boundary in the BIQM, we used not only the </a:t>
            </a:r>
            <a:r>
              <a:rPr lang="en-US" altLang="zh-TW" sz="2400" dirty="0">
                <a:solidFill>
                  <a:srgbClr val="FF4343"/>
                </a:solidFill>
                <a:latin typeface="+mj-lt"/>
                <a:cs typeface="Times New Roman" panose="02020603050405020304" pitchFamily="18" charset="0"/>
              </a:rPr>
              <a:t>dual BIE</a:t>
            </a:r>
            <a:r>
              <a:rPr lang="en-US" altLang="zh-TW" sz="2400" dirty="0">
                <a:solidFill>
                  <a:srgbClr val="0000FF"/>
                </a:solidFill>
                <a:latin typeface="+mj-lt"/>
                <a:cs typeface="Times New Roman" panose="02020603050405020304" pitchFamily="18" charset="0"/>
              </a:rPr>
              <a:t> but also the </a:t>
            </a:r>
            <a:r>
              <a:rPr lang="en-US" altLang="zh-TW" sz="2400" dirty="0">
                <a:solidFill>
                  <a:srgbClr val="FF4343"/>
                </a:solidFill>
                <a:latin typeface="+mj-lt"/>
                <a:cs typeface="Times New Roman" panose="02020603050405020304" pitchFamily="18" charset="0"/>
              </a:rPr>
              <a:t>self-regularized approach</a:t>
            </a:r>
            <a:r>
              <a:rPr lang="en-US" altLang="zh-TW" sz="2400" dirty="0">
                <a:solidFill>
                  <a:srgbClr val="0000FF"/>
                </a:solidFill>
                <a:latin typeface="+mj-lt"/>
                <a:cs typeface="Times New Roman" panose="02020603050405020304" pitchFamily="18" charset="0"/>
              </a:rPr>
              <a:t>.</a:t>
            </a:r>
          </a:p>
        </p:txBody>
      </p:sp>
      <p:grpSp>
        <p:nvGrpSpPr>
          <p:cNvPr id="21" name="群組 20">
            <a:extLst>
              <a:ext uri="{FF2B5EF4-FFF2-40B4-BE49-F238E27FC236}">
                <a16:creationId xmlns:a16="http://schemas.microsoft.com/office/drawing/2014/main" id="{F1354D20-ED70-42EA-8849-F065230CDD70}"/>
              </a:ext>
            </a:extLst>
          </p:cNvPr>
          <p:cNvGrpSpPr/>
          <p:nvPr/>
        </p:nvGrpSpPr>
        <p:grpSpPr>
          <a:xfrm>
            <a:off x="1486384" y="5209696"/>
            <a:ext cx="1552343" cy="984884"/>
            <a:chOff x="10124115" y="1600659"/>
            <a:chExt cx="2069790" cy="1313177"/>
          </a:xfrm>
        </p:grpSpPr>
        <p:cxnSp>
          <p:nvCxnSpPr>
            <p:cNvPr id="24" name="直線接點 23">
              <a:extLst>
                <a:ext uri="{FF2B5EF4-FFF2-40B4-BE49-F238E27FC236}">
                  <a16:creationId xmlns:a16="http://schemas.microsoft.com/office/drawing/2014/main" id="{341BC263-5A59-4EC6-B8A3-512D21E4809B}"/>
                </a:ext>
              </a:extLst>
            </p:cNvPr>
            <p:cNvCxnSpPr/>
            <p:nvPr/>
          </p:nvCxnSpPr>
          <p:spPr>
            <a:xfrm>
              <a:off x="10711450" y="2169075"/>
              <a:ext cx="895118" cy="7455"/>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B49A7497-B6B6-4230-BC6A-BC770F44C9FE}"/>
                </a:ext>
              </a:extLst>
            </p:cNvPr>
            <p:cNvCxnSpPr/>
            <p:nvPr/>
          </p:nvCxnSpPr>
          <p:spPr>
            <a:xfrm>
              <a:off x="10711449" y="1997322"/>
              <a:ext cx="895117" cy="7455"/>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C9DECF77-B183-4844-ABC6-BA7FC0478615}"/>
                    </a:ext>
                  </a:extLst>
                </p:cNvPr>
                <p:cNvSpPr txBox="1"/>
                <p:nvPr/>
              </p:nvSpPr>
              <p:spPr>
                <a:xfrm>
                  <a:off x="11067164" y="1600659"/>
                  <a:ext cx="810052"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63" name="文字方塊 62">
                  <a:extLst>
                    <a:ext uri="{FF2B5EF4-FFF2-40B4-BE49-F238E27FC236}">
                      <a16:creationId xmlns:a16="http://schemas.microsoft.com/office/drawing/2014/main" id="{C9DECF77-B183-4844-ABC6-BA7FC0478615}"/>
                    </a:ext>
                  </a:extLst>
                </p:cNvPr>
                <p:cNvSpPr txBox="1">
                  <a:spLocks noRot="1" noChangeAspect="1" noMove="1" noResize="1" noEditPoints="1" noAdjustHandles="1" noChangeArrowheads="1" noChangeShapeType="1" noTextEdit="1"/>
                </p:cNvSpPr>
                <p:nvPr/>
              </p:nvSpPr>
              <p:spPr>
                <a:xfrm>
                  <a:off x="11067164" y="1600659"/>
                  <a:ext cx="810052" cy="492442"/>
                </a:xfrm>
                <a:prstGeom prst="rect">
                  <a:avLst/>
                </a:prstGeom>
                <a:blipFill>
                  <a:blip r:embed="rId7"/>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11772963-79D0-434D-B683-2B3D313F309E}"/>
                    </a:ext>
                  </a:extLst>
                </p:cNvPr>
                <p:cNvSpPr/>
                <p:nvPr/>
              </p:nvSpPr>
              <p:spPr>
                <a:xfrm>
                  <a:off x="11077295" y="2154580"/>
                  <a:ext cx="796544" cy="49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64" name="矩形 63">
                  <a:extLst>
                    <a:ext uri="{FF2B5EF4-FFF2-40B4-BE49-F238E27FC236}">
                      <a16:creationId xmlns:a16="http://schemas.microsoft.com/office/drawing/2014/main" id="{11772963-79D0-434D-B683-2B3D313F309E}"/>
                    </a:ext>
                  </a:extLst>
                </p:cNvPr>
                <p:cNvSpPr>
                  <a:spLocks noRot="1" noChangeAspect="1" noMove="1" noResize="1" noEditPoints="1" noAdjustHandles="1" noChangeArrowheads="1" noChangeShapeType="1" noTextEdit="1"/>
                </p:cNvSpPr>
                <p:nvPr/>
              </p:nvSpPr>
              <p:spPr>
                <a:xfrm>
                  <a:off x="11077295" y="2154580"/>
                  <a:ext cx="796544" cy="492442"/>
                </a:xfrm>
                <a:prstGeom prst="rect">
                  <a:avLst/>
                </a:prstGeom>
                <a:blipFill>
                  <a:blip r:embed="rId8"/>
                  <a:stretch>
                    <a:fillRect b="-1639"/>
                  </a:stretch>
                </a:blipFill>
              </p:spPr>
              <p:txBody>
                <a:bodyPr/>
                <a:lstStyle/>
                <a:p>
                  <a:r>
                    <a:rPr lang="zh-TW" altLang="en-US">
                      <a:noFill/>
                    </a:rPr>
                    <a:t> </a:t>
                  </a:r>
                </a:p>
              </p:txBody>
            </p:sp>
          </mc:Fallback>
        </mc:AlternateContent>
        <p:sp>
          <p:nvSpPr>
            <p:cNvPr id="28" name="橢圓 27">
              <a:extLst>
                <a:ext uri="{FF2B5EF4-FFF2-40B4-BE49-F238E27FC236}">
                  <a16:creationId xmlns:a16="http://schemas.microsoft.com/office/drawing/2014/main" id="{010F9971-97DB-498C-BA1F-06C80A9B5962}"/>
                </a:ext>
              </a:extLst>
            </p:cNvPr>
            <p:cNvSpPr/>
            <p:nvPr/>
          </p:nvSpPr>
          <p:spPr>
            <a:xfrm>
              <a:off x="10814547" y="1966981"/>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1402D99D-4997-4C18-8D07-3E5E954B99E9}"/>
                    </a:ext>
                  </a:extLst>
                </p:cNvPr>
                <p:cNvSpPr txBox="1"/>
                <p:nvPr/>
              </p:nvSpPr>
              <p:spPr>
                <a:xfrm>
                  <a:off x="10738278" y="1655223"/>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0" i="1" smtClean="0">
                                <a:latin typeface="Cambria Math" panose="02040503050406030204" pitchFamily="18" charset="0"/>
                              </a:rPr>
                              <m:t>+</m:t>
                            </m:r>
                          </m:sup>
                        </m:sSup>
                      </m:oMath>
                    </m:oMathPara>
                  </a14:m>
                  <a:endParaRPr lang="zh-TW" altLang="en-US" dirty="0"/>
                </a:p>
              </p:txBody>
            </p:sp>
          </mc:Choice>
          <mc:Fallback xmlns="">
            <p:sp>
              <p:nvSpPr>
                <p:cNvPr id="66" name="文字方塊 65">
                  <a:extLst>
                    <a:ext uri="{FF2B5EF4-FFF2-40B4-BE49-F238E27FC236}">
                      <a16:creationId xmlns:a16="http://schemas.microsoft.com/office/drawing/2014/main" id="{1402D99D-4997-4C18-8D07-3E5E954B99E9}"/>
                    </a:ext>
                  </a:extLst>
                </p:cNvPr>
                <p:cNvSpPr txBox="1">
                  <a:spLocks noRot="1" noChangeAspect="1" noMove="1" noResize="1" noEditPoints="1" noAdjustHandles="1" noChangeArrowheads="1" noChangeShapeType="1" noTextEdit="1"/>
                </p:cNvSpPr>
                <p:nvPr/>
              </p:nvSpPr>
              <p:spPr>
                <a:xfrm>
                  <a:off x="10738278" y="1655223"/>
                  <a:ext cx="445849" cy="369332"/>
                </a:xfrm>
                <a:prstGeom prst="rect">
                  <a:avLst/>
                </a:prstGeom>
                <a:blipFill>
                  <a:blip r:embed="rId9"/>
                  <a:stretch>
                    <a:fillRect l="-7273" r="-1818" b="-4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50DF4FB5-C264-4179-B21D-001A06FF5AAC}"/>
                    </a:ext>
                  </a:extLst>
                </p:cNvPr>
                <p:cNvSpPr txBox="1"/>
                <p:nvPr/>
              </p:nvSpPr>
              <p:spPr>
                <a:xfrm>
                  <a:off x="10752014" y="2229268"/>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1" i="1">
                                <a:latin typeface="Cambria Math" panose="02040503050406030204" pitchFamily="18" charset="0"/>
                              </a:rPr>
                              <m:t>−</m:t>
                            </m:r>
                          </m:sup>
                        </m:sSup>
                      </m:oMath>
                    </m:oMathPara>
                  </a14:m>
                  <a:endParaRPr lang="zh-TW" altLang="en-US" dirty="0"/>
                </a:p>
              </p:txBody>
            </p:sp>
          </mc:Choice>
          <mc:Fallback xmlns="">
            <p:sp>
              <p:nvSpPr>
                <p:cNvPr id="67" name="文字方塊 66">
                  <a:extLst>
                    <a:ext uri="{FF2B5EF4-FFF2-40B4-BE49-F238E27FC236}">
                      <a16:creationId xmlns:a16="http://schemas.microsoft.com/office/drawing/2014/main" id="{50DF4FB5-C264-4179-B21D-001A06FF5AAC}"/>
                    </a:ext>
                  </a:extLst>
                </p:cNvPr>
                <p:cNvSpPr txBox="1">
                  <a:spLocks noRot="1" noChangeAspect="1" noMove="1" noResize="1" noEditPoints="1" noAdjustHandles="1" noChangeArrowheads="1" noChangeShapeType="1" noTextEdit="1"/>
                </p:cNvSpPr>
                <p:nvPr/>
              </p:nvSpPr>
              <p:spPr>
                <a:xfrm>
                  <a:off x="10752014" y="2229268"/>
                  <a:ext cx="445849" cy="369332"/>
                </a:xfrm>
                <a:prstGeom prst="rect">
                  <a:avLst/>
                </a:prstGeom>
                <a:blipFill>
                  <a:blip r:embed="rId10"/>
                  <a:stretch>
                    <a:fillRect l="-7273" b="-4444"/>
                  </a:stretch>
                </a:blipFill>
              </p:spPr>
              <p:txBody>
                <a:bodyPr/>
                <a:lstStyle/>
                <a:p>
                  <a:r>
                    <a:rPr lang="zh-TW" altLang="en-US">
                      <a:noFill/>
                    </a:rPr>
                    <a:t> </a:t>
                  </a:r>
                </a:p>
              </p:txBody>
            </p:sp>
          </mc:Fallback>
        </mc:AlternateContent>
        <p:sp>
          <p:nvSpPr>
            <p:cNvPr id="31" name="文字方塊 30">
              <a:extLst>
                <a:ext uri="{FF2B5EF4-FFF2-40B4-BE49-F238E27FC236}">
                  <a16:creationId xmlns:a16="http://schemas.microsoft.com/office/drawing/2014/main" id="{20A321FF-F4BD-416D-BCE8-3A00A80EA6D6}"/>
                </a:ext>
              </a:extLst>
            </p:cNvPr>
            <p:cNvSpPr txBox="1"/>
            <p:nvPr/>
          </p:nvSpPr>
          <p:spPr>
            <a:xfrm>
              <a:off x="10124115" y="1803469"/>
              <a:ext cx="528507"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sp>
          <p:nvSpPr>
            <p:cNvPr id="32" name="文字方塊 31">
              <a:extLst>
                <a:ext uri="{FF2B5EF4-FFF2-40B4-BE49-F238E27FC236}">
                  <a16:creationId xmlns:a16="http://schemas.microsoft.com/office/drawing/2014/main" id="{2BA551C0-B32E-4860-9A1E-D9E89821E85C}"/>
                </a:ext>
              </a:extLst>
            </p:cNvPr>
            <p:cNvSpPr txBox="1"/>
            <p:nvPr/>
          </p:nvSpPr>
          <p:spPr>
            <a:xfrm>
              <a:off x="11665398" y="2052062"/>
              <a:ext cx="528507"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LM</a:t>
              </a:r>
              <a:endParaRPr lang="zh-TW" altLang="en-US" dirty="0">
                <a:latin typeface="Times New Roman" panose="02020603050405020304" pitchFamily="18" charset="0"/>
                <a:cs typeface="Times New Roman" panose="02020603050405020304" pitchFamily="18" charset="0"/>
              </a:endParaRPr>
            </a:p>
          </p:txBody>
        </p:sp>
      </p:grpSp>
      <p:sp>
        <p:nvSpPr>
          <p:cNvPr id="10" name="矩形 9"/>
          <p:cNvSpPr/>
          <p:nvPr/>
        </p:nvSpPr>
        <p:spPr>
          <a:xfrm>
            <a:off x="1706154" y="4843887"/>
            <a:ext cx="1141659" cy="369332"/>
          </a:xfrm>
          <a:prstGeom prst="rect">
            <a:avLst/>
          </a:prstGeom>
        </p:spPr>
        <p:txBody>
          <a:bodyPr wrap="none">
            <a:spAutoFit/>
          </a:bodyPr>
          <a:lstStyle/>
          <a:p>
            <a:r>
              <a:rPr lang="en-US" altLang="zh-TW" dirty="0">
                <a:solidFill>
                  <a:srgbClr val="FF4343"/>
                </a:solidFill>
                <a:latin typeface="+mj-lt"/>
              </a:rPr>
              <a:t>Dual BIE </a:t>
            </a:r>
            <a:endParaRPr lang="zh-TW" altLang="en-US" dirty="0">
              <a:solidFill>
                <a:srgbClr val="FF4343"/>
              </a:solidFill>
              <a:latin typeface="+mj-lt"/>
            </a:endParaRPr>
          </a:p>
        </p:txBody>
      </p:sp>
      <p:grpSp>
        <p:nvGrpSpPr>
          <p:cNvPr id="33" name="群組 32">
            <a:extLst>
              <a:ext uri="{FF2B5EF4-FFF2-40B4-BE49-F238E27FC236}">
                <a16:creationId xmlns:a16="http://schemas.microsoft.com/office/drawing/2014/main" id="{EE52EB16-C5F3-4A14-ADDF-FEE07A84A11C}"/>
              </a:ext>
            </a:extLst>
          </p:cNvPr>
          <p:cNvGrpSpPr/>
          <p:nvPr/>
        </p:nvGrpSpPr>
        <p:grpSpPr>
          <a:xfrm>
            <a:off x="5407631" y="5254615"/>
            <a:ext cx="1505120" cy="959884"/>
            <a:chOff x="10222295" y="3254223"/>
            <a:chExt cx="2006827" cy="1279844"/>
          </a:xfrm>
        </p:grpSpPr>
        <p:cxnSp>
          <p:nvCxnSpPr>
            <p:cNvPr id="34" name="直線接點 33">
              <a:extLst>
                <a:ext uri="{FF2B5EF4-FFF2-40B4-BE49-F238E27FC236}">
                  <a16:creationId xmlns:a16="http://schemas.microsoft.com/office/drawing/2014/main" id="{1FCBAA35-F37E-4572-9982-4C54240B24F2}"/>
                </a:ext>
              </a:extLst>
            </p:cNvPr>
            <p:cNvCxnSpPr/>
            <p:nvPr/>
          </p:nvCxnSpPr>
          <p:spPr>
            <a:xfrm>
              <a:off x="10820450" y="3822639"/>
              <a:ext cx="895118" cy="7455"/>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96CB672-AE7F-4A8C-94D4-8A305F7BC369}"/>
                </a:ext>
              </a:extLst>
            </p:cNvPr>
            <p:cNvCxnSpPr/>
            <p:nvPr/>
          </p:nvCxnSpPr>
          <p:spPr>
            <a:xfrm>
              <a:off x="10820449" y="3650886"/>
              <a:ext cx="895117" cy="7455"/>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77381733-DF8A-4350-8DB1-3DC0693E42B7}"/>
                    </a:ext>
                  </a:extLst>
                </p:cNvPr>
                <p:cNvSpPr txBox="1"/>
                <p:nvPr/>
              </p:nvSpPr>
              <p:spPr>
                <a:xfrm>
                  <a:off x="11176164" y="3254223"/>
                  <a:ext cx="810052"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72" name="文字方塊 71">
                  <a:extLst>
                    <a:ext uri="{FF2B5EF4-FFF2-40B4-BE49-F238E27FC236}">
                      <a16:creationId xmlns:a16="http://schemas.microsoft.com/office/drawing/2014/main" id="{77381733-DF8A-4350-8DB1-3DC0693E42B7}"/>
                    </a:ext>
                  </a:extLst>
                </p:cNvPr>
                <p:cNvSpPr txBox="1">
                  <a:spLocks noRot="1" noChangeAspect="1" noMove="1" noResize="1" noEditPoints="1" noAdjustHandles="1" noChangeArrowheads="1" noChangeShapeType="1" noTextEdit="1"/>
                </p:cNvSpPr>
                <p:nvPr/>
              </p:nvSpPr>
              <p:spPr>
                <a:xfrm>
                  <a:off x="11176164" y="3254223"/>
                  <a:ext cx="810052" cy="492442"/>
                </a:xfrm>
                <a:prstGeom prst="rect">
                  <a:avLst/>
                </a:prstGeom>
                <a:blipFill>
                  <a:blip r:embed="rId11"/>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C45E50D5-6991-4137-AEFB-893A6B11FAF1}"/>
                    </a:ext>
                  </a:extLst>
                </p:cNvPr>
                <p:cNvSpPr/>
                <p:nvPr/>
              </p:nvSpPr>
              <p:spPr>
                <a:xfrm>
                  <a:off x="11186295" y="3808144"/>
                  <a:ext cx="796544" cy="49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b="1" i="1">
                                <a:latin typeface="Cambria Math" panose="02040503050406030204" pitchFamily="18" charset="0"/>
                              </a:rPr>
                            </m:ctrlPr>
                          </m:sSubPr>
                          <m:e>
                            <m:r>
                              <a:rPr lang="en-US" altLang="zh-TW" i="1">
                                <a:latin typeface="Cambria Math" panose="02040503050406030204" pitchFamily="18" charset="0"/>
                              </a:rPr>
                              <m:t>𝐵</m:t>
                            </m:r>
                          </m:e>
                          <m:sub>
                            <m:sSup>
                              <m:sSupPr>
                                <m:ctrlPr>
                                  <a:rPr lang="en-US" altLang="zh-TW" b="1" i="1">
                                    <a:latin typeface="Cambria Math" panose="02040503050406030204" pitchFamily="18" charset="0"/>
                                  </a:rPr>
                                </m:ctrlPr>
                              </m:sSupPr>
                              <m:e>
                                <m:r>
                                  <a:rPr lang="en-US" altLang="zh-TW" b="1" i="1">
                                    <a:latin typeface="Cambria Math" panose="02040503050406030204" pitchFamily="18" charset="0"/>
                                  </a:rPr>
                                  <m:t>1</m:t>
                                </m:r>
                              </m:e>
                              <m:sup>
                                <m:r>
                                  <a:rPr lang="en-US" altLang="zh-TW" b="1" i="1">
                                    <a:latin typeface="Cambria Math" panose="02040503050406030204" pitchFamily="18" charset="0"/>
                                  </a:rPr>
                                  <m:t>−</m:t>
                                </m:r>
                              </m:sup>
                            </m:sSup>
                          </m:sub>
                        </m:sSub>
                      </m:oMath>
                    </m:oMathPara>
                  </a14:m>
                  <a:endParaRPr lang="zh-TW" altLang="en-US" dirty="0"/>
                </a:p>
              </p:txBody>
            </p:sp>
          </mc:Choice>
          <mc:Fallback xmlns="">
            <p:sp>
              <p:nvSpPr>
                <p:cNvPr id="73" name="矩形 72">
                  <a:extLst>
                    <a:ext uri="{FF2B5EF4-FFF2-40B4-BE49-F238E27FC236}">
                      <a16:creationId xmlns:a16="http://schemas.microsoft.com/office/drawing/2014/main" id="{C45E50D5-6991-4137-AEFB-893A6B11FAF1}"/>
                    </a:ext>
                  </a:extLst>
                </p:cNvPr>
                <p:cNvSpPr>
                  <a:spLocks noRot="1" noChangeAspect="1" noMove="1" noResize="1" noEditPoints="1" noAdjustHandles="1" noChangeArrowheads="1" noChangeShapeType="1" noTextEdit="1"/>
                </p:cNvSpPr>
                <p:nvPr/>
              </p:nvSpPr>
              <p:spPr>
                <a:xfrm>
                  <a:off x="11186295" y="3808144"/>
                  <a:ext cx="796544" cy="492442"/>
                </a:xfrm>
                <a:prstGeom prst="rect">
                  <a:avLst/>
                </a:prstGeom>
                <a:blipFill>
                  <a:blip r:embed="rId12"/>
                  <a:stretch>
                    <a:fillRect b="-1639"/>
                  </a:stretch>
                </a:blipFill>
              </p:spPr>
              <p:txBody>
                <a:bodyPr/>
                <a:lstStyle/>
                <a:p>
                  <a:r>
                    <a:rPr lang="zh-TW" altLang="en-US">
                      <a:noFill/>
                    </a:rPr>
                    <a:t> </a:t>
                  </a:r>
                </a:p>
              </p:txBody>
            </p:sp>
          </mc:Fallback>
        </mc:AlternateContent>
        <p:sp>
          <p:nvSpPr>
            <p:cNvPr id="38" name="橢圓 37">
              <a:extLst>
                <a:ext uri="{FF2B5EF4-FFF2-40B4-BE49-F238E27FC236}">
                  <a16:creationId xmlns:a16="http://schemas.microsoft.com/office/drawing/2014/main" id="{9E20C3FD-81BA-43C6-B14F-919F003C6052}"/>
                </a:ext>
              </a:extLst>
            </p:cNvPr>
            <p:cNvSpPr/>
            <p:nvPr/>
          </p:nvSpPr>
          <p:spPr>
            <a:xfrm>
              <a:off x="10923547" y="3620545"/>
              <a:ext cx="81305" cy="77012"/>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AD14E1CD-D796-42E1-91AB-BCB850C1E2E5}"/>
                    </a:ext>
                  </a:extLst>
                </p:cNvPr>
                <p:cNvSpPr txBox="1"/>
                <p:nvPr/>
              </p:nvSpPr>
              <p:spPr>
                <a:xfrm>
                  <a:off x="10847276" y="3308787"/>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0" i="1" smtClean="0">
                                <a:latin typeface="Cambria Math" panose="02040503050406030204" pitchFamily="18" charset="0"/>
                              </a:rPr>
                              <m:t>+</m:t>
                            </m:r>
                          </m:sup>
                        </m:sSup>
                      </m:oMath>
                    </m:oMathPara>
                  </a14:m>
                  <a:endParaRPr lang="zh-TW" altLang="en-US" dirty="0"/>
                </a:p>
              </p:txBody>
            </p:sp>
          </mc:Choice>
          <mc:Fallback xmlns="">
            <p:sp>
              <p:nvSpPr>
                <p:cNvPr id="75" name="文字方塊 74">
                  <a:extLst>
                    <a:ext uri="{FF2B5EF4-FFF2-40B4-BE49-F238E27FC236}">
                      <a16:creationId xmlns:a16="http://schemas.microsoft.com/office/drawing/2014/main" id="{AD14E1CD-D796-42E1-91AB-BCB850C1E2E5}"/>
                    </a:ext>
                  </a:extLst>
                </p:cNvPr>
                <p:cNvSpPr txBox="1">
                  <a:spLocks noRot="1" noChangeAspect="1" noMove="1" noResize="1" noEditPoints="1" noAdjustHandles="1" noChangeArrowheads="1" noChangeShapeType="1" noTextEdit="1"/>
                </p:cNvSpPr>
                <p:nvPr/>
              </p:nvSpPr>
              <p:spPr>
                <a:xfrm>
                  <a:off x="10847276" y="3308787"/>
                  <a:ext cx="445849" cy="369332"/>
                </a:xfrm>
                <a:prstGeom prst="rect">
                  <a:avLst/>
                </a:prstGeom>
                <a:blipFill>
                  <a:blip r:embed="rId13"/>
                  <a:stretch>
                    <a:fillRect l="-7273" b="-4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6E861125-B210-4C43-8630-B00AABAABAE9}"/>
                    </a:ext>
                  </a:extLst>
                </p:cNvPr>
                <p:cNvSpPr txBox="1"/>
                <p:nvPr/>
              </p:nvSpPr>
              <p:spPr>
                <a:xfrm>
                  <a:off x="10861014" y="3882832"/>
                  <a:ext cx="4458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1" i="0" smtClean="0">
                                <a:latin typeface="Cambria Math" panose="02040503050406030204" pitchFamily="18" charset="0"/>
                              </a:rPr>
                              <m:t>𝐱</m:t>
                            </m:r>
                          </m:e>
                          <m:sup>
                            <m:r>
                              <a:rPr lang="en-US" altLang="zh-TW" b="1" i="1">
                                <a:latin typeface="Cambria Math" panose="02040503050406030204" pitchFamily="18" charset="0"/>
                              </a:rPr>
                              <m:t>−</m:t>
                            </m:r>
                          </m:sup>
                        </m:sSup>
                      </m:oMath>
                    </m:oMathPara>
                  </a14:m>
                  <a:endParaRPr lang="zh-TW" altLang="en-US" dirty="0"/>
                </a:p>
              </p:txBody>
            </p:sp>
          </mc:Choice>
          <mc:Fallback xmlns="">
            <p:sp>
              <p:nvSpPr>
                <p:cNvPr id="76" name="文字方塊 75">
                  <a:extLst>
                    <a:ext uri="{FF2B5EF4-FFF2-40B4-BE49-F238E27FC236}">
                      <a16:creationId xmlns:a16="http://schemas.microsoft.com/office/drawing/2014/main" id="{6E861125-B210-4C43-8630-B00AABAABAE9}"/>
                    </a:ext>
                  </a:extLst>
                </p:cNvPr>
                <p:cNvSpPr txBox="1">
                  <a:spLocks noRot="1" noChangeAspect="1" noMove="1" noResize="1" noEditPoints="1" noAdjustHandles="1" noChangeArrowheads="1" noChangeShapeType="1" noTextEdit="1"/>
                </p:cNvSpPr>
                <p:nvPr/>
              </p:nvSpPr>
              <p:spPr>
                <a:xfrm>
                  <a:off x="10861014" y="3882832"/>
                  <a:ext cx="445849" cy="369332"/>
                </a:xfrm>
                <a:prstGeom prst="rect">
                  <a:avLst/>
                </a:prstGeom>
                <a:blipFill>
                  <a:blip r:embed="rId14"/>
                  <a:stretch>
                    <a:fillRect l="-7273" b="-4444"/>
                  </a:stretch>
                </a:blipFill>
              </p:spPr>
              <p:txBody>
                <a:bodyPr/>
                <a:lstStyle/>
                <a:p>
                  <a:r>
                    <a:rPr lang="zh-TW" altLang="en-US">
                      <a:noFill/>
                    </a:rPr>
                    <a:t> </a:t>
                  </a:r>
                </a:p>
              </p:txBody>
            </p:sp>
          </mc:Fallback>
        </mc:AlternateContent>
        <p:sp>
          <p:nvSpPr>
            <p:cNvPr id="41" name="文字方塊 40">
              <a:extLst>
                <a:ext uri="{FF2B5EF4-FFF2-40B4-BE49-F238E27FC236}">
                  <a16:creationId xmlns:a16="http://schemas.microsoft.com/office/drawing/2014/main" id="{70FDE87C-F4C2-45A7-A9EA-8BBDB7C38E5B}"/>
                </a:ext>
              </a:extLst>
            </p:cNvPr>
            <p:cNvSpPr txBox="1"/>
            <p:nvPr/>
          </p:nvSpPr>
          <p:spPr>
            <a:xfrm>
              <a:off x="10222295" y="3424374"/>
              <a:ext cx="528505"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sp>
          <p:nvSpPr>
            <p:cNvPr id="43" name="文字方塊 42">
              <a:extLst>
                <a:ext uri="{FF2B5EF4-FFF2-40B4-BE49-F238E27FC236}">
                  <a16:creationId xmlns:a16="http://schemas.microsoft.com/office/drawing/2014/main" id="{7D45E802-93DE-4BC0-A8DA-99024F34A040}"/>
                </a:ext>
              </a:extLst>
            </p:cNvPr>
            <p:cNvSpPr txBox="1"/>
            <p:nvPr/>
          </p:nvSpPr>
          <p:spPr>
            <a:xfrm>
              <a:off x="11700617" y="3672293"/>
              <a:ext cx="528505" cy="861774"/>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UT</a:t>
              </a:r>
              <a:endParaRPr lang="zh-TW" altLang="en-US" dirty="0">
                <a:latin typeface="Times New Roman" panose="02020603050405020304" pitchFamily="18" charset="0"/>
                <a:cs typeface="Times New Roman" panose="02020603050405020304" pitchFamily="18" charset="0"/>
              </a:endParaRPr>
            </a:p>
          </p:txBody>
        </p:sp>
      </p:grpSp>
      <p:sp>
        <p:nvSpPr>
          <p:cNvPr id="12" name="矩形 11"/>
          <p:cNvSpPr/>
          <p:nvPr/>
        </p:nvSpPr>
        <p:spPr>
          <a:xfrm>
            <a:off x="4852782" y="4738698"/>
            <a:ext cx="2614818" cy="646331"/>
          </a:xfrm>
          <a:prstGeom prst="rect">
            <a:avLst/>
          </a:prstGeom>
        </p:spPr>
        <p:txBody>
          <a:bodyPr wrap="none">
            <a:spAutoFit/>
          </a:bodyPr>
          <a:lstStyle/>
          <a:p>
            <a:r>
              <a:rPr lang="en-US" altLang="zh-TW" dirty="0">
                <a:solidFill>
                  <a:srgbClr val="FF4343"/>
                </a:solidFill>
                <a:latin typeface="+mj-lt"/>
              </a:rPr>
              <a:t>Aelf-regularized approach</a:t>
            </a:r>
          </a:p>
          <a:p>
            <a:r>
              <a:rPr lang="en-US" altLang="zh-TW" dirty="0">
                <a:solidFill>
                  <a:srgbClr val="FF4343"/>
                </a:solidFill>
                <a:latin typeface="+mj-lt"/>
              </a:rPr>
              <a:t>(only singular BIE)</a:t>
            </a:r>
            <a:endParaRPr lang="zh-TW" altLang="en-US" dirty="0">
              <a:solidFill>
                <a:srgbClr val="FF4343"/>
              </a:solidFill>
              <a:latin typeface="+mj-lt"/>
            </a:endParaRPr>
          </a:p>
        </p:txBody>
      </p:sp>
    </p:spTree>
    <p:extLst>
      <p:ext uri="{BB962C8B-B14F-4D97-AF65-F5344CB8AC3E}">
        <p14:creationId xmlns:p14="http://schemas.microsoft.com/office/powerpoint/2010/main" val="558433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
        <p:nvSpPr>
          <p:cNvPr id="2" name="矩形 1"/>
          <p:cNvSpPr/>
          <p:nvPr/>
        </p:nvSpPr>
        <p:spPr>
          <a:xfrm>
            <a:off x="457201" y="3381426"/>
            <a:ext cx="8447375" cy="830997"/>
          </a:xfrm>
          <a:prstGeom prst="rect">
            <a:avLst/>
          </a:prstGeom>
        </p:spPr>
        <p:txBody>
          <a:bodyPr wrap="square">
            <a:spAutoFit/>
          </a:bodyPr>
          <a:lstStyle/>
          <a:p>
            <a:pPr algn="just"/>
            <a:r>
              <a:rPr lang="en-US" altLang="zh-TW" sz="2400" dirty="0">
                <a:solidFill>
                  <a:srgbClr val="0000FF"/>
                </a:solidFill>
                <a:latin typeface="+mj-lt"/>
                <a:cs typeface="Times New Roman" panose="02020603050405020304" pitchFamily="18" charset="0"/>
              </a:rPr>
              <a:t>4. For the slant case, it is found some difference between the present results and the results of reference.</a:t>
            </a:r>
          </a:p>
        </p:txBody>
      </p:sp>
      <p:sp>
        <p:nvSpPr>
          <p:cNvPr id="3" name="矩形 2"/>
          <p:cNvSpPr/>
          <p:nvPr/>
        </p:nvSpPr>
        <p:spPr>
          <a:xfrm>
            <a:off x="544225" y="1066800"/>
            <a:ext cx="8055555" cy="830997"/>
          </a:xfrm>
          <a:prstGeom prst="rect">
            <a:avLst/>
          </a:prstGeom>
        </p:spPr>
        <p:txBody>
          <a:bodyPr wrap="square">
            <a:spAutoFit/>
          </a:bodyPr>
          <a:lstStyle/>
          <a:p>
            <a:pPr algn="just"/>
            <a:r>
              <a:rPr lang="en-US" altLang="zh-TW" sz="2400" dirty="0">
                <a:solidFill>
                  <a:srgbClr val="0000FF"/>
                </a:solidFill>
                <a:latin typeface="+mj-lt"/>
                <a:cs typeface="Times New Roman" panose="02020603050405020304" pitchFamily="18" charset="0"/>
              </a:rPr>
              <a:t>3. For the torsional rigidities, the results of BIQM is more accurate than those of conventional dual BEM.</a:t>
            </a:r>
          </a:p>
        </p:txBody>
      </p:sp>
      <mc:AlternateContent xmlns:mc="http://schemas.openxmlformats.org/markup-compatibility/2006" xmlns:a14="http://schemas.microsoft.com/office/drawing/2010/main">
        <mc:Choice Requires="a14">
          <p:graphicFrame>
            <p:nvGraphicFramePr>
              <p:cNvPr id="42" name="表格 41">
                <a:extLst>
                  <a:ext uri="{FF2B5EF4-FFF2-40B4-BE49-F238E27FC236}">
                    <a16:creationId xmlns:a16="http://schemas.microsoft.com/office/drawing/2014/main" id="{C0B984B6-31C2-4F4B-A0D2-66103E54A469}"/>
                  </a:ext>
                </a:extLst>
              </p:cNvPr>
              <p:cNvGraphicFramePr>
                <a:graphicFrameLocks noGrp="1"/>
              </p:cNvGraphicFramePr>
              <p:nvPr>
                <p:extLst>
                  <p:ext uri="{D42A27DB-BD31-4B8C-83A1-F6EECF244321}">
                    <p14:modId xmlns:p14="http://schemas.microsoft.com/office/powerpoint/2010/main" val="3546229551"/>
                  </p:ext>
                </p:extLst>
              </p:nvPr>
            </p:nvGraphicFramePr>
            <p:xfrm>
              <a:off x="457201" y="1901042"/>
              <a:ext cx="8229601" cy="1334839"/>
            </p:xfrm>
            <a:graphic>
              <a:graphicData uri="http://schemas.openxmlformats.org/drawingml/2006/table">
                <a:tbl>
                  <a:tblPr firstRow="1" firstCol="1" bandRow="1">
                    <a:tableStyleId>{5940675A-B579-460E-94D1-54222C63F5DA}</a:tableStyleId>
                  </a:tblPr>
                  <a:tblGrid>
                    <a:gridCol w="847806">
                      <a:extLst>
                        <a:ext uri="{9D8B030D-6E8A-4147-A177-3AD203B41FA5}">
                          <a16:colId xmlns:a16="http://schemas.microsoft.com/office/drawing/2014/main" val="1237455988"/>
                        </a:ext>
                      </a:extLst>
                    </a:gridCol>
                    <a:gridCol w="846952">
                      <a:extLst>
                        <a:ext uri="{9D8B030D-6E8A-4147-A177-3AD203B41FA5}">
                          <a16:colId xmlns:a16="http://schemas.microsoft.com/office/drawing/2014/main" val="2746978281"/>
                        </a:ext>
                      </a:extLst>
                    </a:gridCol>
                    <a:gridCol w="1764767">
                      <a:extLst>
                        <a:ext uri="{9D8B030D-6E8A-4147-A177-3AD203B41FA5}">
                          <a16:colId xmlns:a16="http://schemas.microsoft.com/office/drawing/2014/main" val="1558835980"/>
                        </a:ext>
                      </a:extLst>
                    </a:gridCol>
                    <a:gridCol w="1412594">
                      <a:extLst>
                        <a:ext uri="{9D8B030D-6E8A-4147-A177-3AD203B41FA5}">
                          <a16:colId xmlns:a16="http://schemas.microsoft.com/office/drawing/2014/main" val="3947820495"/>
                        </a:ext>
                      </a:extLst>
                    </a:gridCol>
                    <a:gridCol w="2017899">
                      <a:extLst>
                        <a:ext uri="{9D8B030D-6E8A-4147-A177-3AD203B41FA5}">
                          <a16:colId xmlns:a16="http://schemas.microsoft.com/office/drawing/2014/main" val="2222939439"/>
                        </a:ext>
                      </a:extLst>
                    </a:gridCol>
                    <a:gridCol w="1339583">
                      <a:extLst>
                        <a:ext uri="{9D8B030D-6E8A-4147-A177-3AD203B41FA5}">
                          <a16:colId xmlns:a16="http://schemas.microsoft.com/office/drawing/2014/main" val="3144964572"/>
                        </a:ext>
                      </a:extLst>
                    </a:gridCol>
                  </a:tblGrid>
                  <a:tr h="241221">
                    <a:tc gridSpan="6">
                      <a:txBody>
                        <a:bodyPr/>
                        <a:lstStyle/>
                        <a:p>
                          <a:pPr algn="ctr">
                            <a:lnSpc>
                              <a:spcPct val="150000"/>
                            </a:lnSpc>
                            <a:spcAft>
                              <a:spcPts val="0"/>
                            </a:spcAft>
                          </a:pPr>
                          <a:r>
                            <a:rPr lang="en-US" sz="1200" kern="0" dirty="0">
                              <a:effectLst/>
                              <a:latin typeface="Times New Roman" panose="02020603050405020304" pitchFamily="18" charset="0"/>
                              <a:cs typeface="Times New Roman" panose="02020603050405020304" pitchFamily="18" charset="0"/>
                            </a:rPr>
                            <a:t>Ratio of torsional rigidity,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𝑟</m:t>
                                  </m:r>
                                </m:sub>
                              </m:sSub>
                              <m:r>
                                <a:rPr lang="en-US" sz="1200" kern="0">
                                  <a:effectLst/>
                                  <a:latin typeface="Cambria Math" panose="02040503050406030204" pitchFamily="18" charset="0"/>
                                </a:rPr>
                                <m:t>/</m:t>
                              </m:r>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oMath>
                          </a14:m>
                          <a:r>
                            <a:rPr lang="en-US" sz="1200" kern="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zh-TW" sz="1200" i="1" kern="100">
                                      <a:effectLst/>
                                      <a:latin typeface="Cambria Math" panose="02040503050406030204" pitchFamily="18" charset="0"/>
                                    </a:rPr>
                                  </m:ctrlPr>
                                </m:sSubPr>
                                <m:e>
                                  <m:r>
                                    <a:rPr lang="en-US" sz="1200" kern="0">
                                      <a:effectLst/>
                                      <a:latin typeface="Cambria Math" panose="02040503050406030204" pitchFamily="18" charset="0"/>
                                    </a:rPr>
                                    <m:t>𝐷</m:t>
                                  </m:r>
                                </m:e>
                                <m:sub>
                                  <m:r>
                                    <a:rPr lang="en-US" sz="1200" kern="0">
                                      <a:effectLst/>
                                      <a:latin typeface="Cambria Math" panose="02040503050406030204" pitchFamily="18" charset="0"/>
                                    </a:rPr>
                                    <m:t>0</m:t>
                                  </m:r>
                                </m:sub>
                              </m:sSub>
                              <m:r>
                                <a:rPr lang="en-US" sz="1200" kern="0">
                                  <a:effectLst/>
                                  <a:latin typeface="Cambria Math" panose="02040503050406030204" pitchFamily="18" charset="0"/>
                                </a:rPr>
                                <m:t>=</m:t>
                              </m:r>
                              <m:r>
                                <a:rPr lang="en-US" sz="1200" kern="0">
                                  <a:effectLst/>
                                  <a:latin typeface="Cambria Math" panose="02040503050406030204" pitchFamily="18" charset="0"/>
                                </a:rPr>
                                <m:t>𝐺</m:t>
                              </m:r>
                              <m:r>
                                <a:rPr lang="en-US" sz="1200" kern="0">
                                  <a:effectLst/>
                                  <a:latin typeface="Cambria Math" panose="02040503050406030204" pitchFamily="18" charset="0"/>
                                </a:rPr>
                                <m:t>𝜋</m:t>
                              </m:r>
                              <m:r>
                                <a:rPr lang="en-US" sz="1200" kern="0">
                                  <a:effectLst/>
                                  <a:latin typeface="Cambria Math" panose="02040503050406030204" pitchFamily="18" charset="0"/>
                                </a:rPr>
                                <m:t>[</m:t>
                              </m:r>
                              <m:f>
                                <m:fPr>
                                  <m:type m:val="lin"/>
                                  <m:ctrlPr>
                                    <a:rPr lang="zh-TW" sz="1200" i="1" kern="100">
                                      <a:effectLst/>
                                      <a:latin typeface="Cambria Math" panose="02040503050406030204" pitchFamily="18" charset="0"/>
                                    </a:rPr>
                                  </m:ctrlPr>
                                </m:fPr>
                                <m:num>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𝑎</m:t>
                                      </m:r>
                                    </m:e>
                                    <m:sup>
                                      <m:r>
                                        <a:rPr lang="en-US" sz="1200" kern="0">
                                          <a:effectLst/>
                                          <a:latin typeface="Cambria Math" panose="02040503050406030204" pitchFamily="18" charset="0"/>
                                        </a:rPr>
                                        <m:t>3</m:t>
                                      </m:r>
                                    </m:sup>
                                  </m:sSup>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𝑏</m:t>
                                      </m:r>
                                    </m:e>
                                    <m:sup>
                                      <m:r>
                                        <a:rPr lang="en-US" sz="1200" kern="0">
                                          <a:effectLst/>
                                          <a:latin typeface="Cambria Math" panose="02040503050406030204" pitchFamily="18" charset="0"/>
                                        </a:rPr>
                                        <m:t>3</m:t>
                                      </m:r>
                                    </m:sup>
                                  </m:sSup>
                                </m:num>
                                <m:den>
                                  <m:r>
                                    <a:rPr lang="en-US" sz="1200" kern="0">
                                      <a:effectLst/>
                                      <a:latin typeface="Cambria Math" panose="02040503050406030204" pitchFamily="18" charset="0"/>
                                    </a:rPr>
                                    <m:t>(</m:t>
                                  </m:r>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𝑎</m:t>
                                      </m:r>
                                    </m:e>
                                    <m:sup>
                                      <m:r>
                                        <a:rPr lang="en-US" sz="1200" kern="0">
                                          <a:effectLst/>
                                          <a:latin typeface="Cambria Math" panose="02040503050406030204" pitchFamily="18" charset="0"/>
                                        </a:rPr>
                                        <m:t>2</m:t>
                                      </m:r>
                                    </m:sup>
                                  </m:sSup>
                                  <m:r>
                                    <a:rPr lang="en-US" sz="1200" kern="0">
                                      <a:effectLst/>
                                      <a:latin typeface="Cambria Math" panose="02040503050406030204" pitchFamily="18" charset="0"/>
                                    </a:rPr>
                                    <m:t>+</m:t>
                                  </m:r>
                                  <m:sSup>
                                    <m:sSupPr>
                                      <m:ctrlPr>
                                        <a:rPr lang="zh-TW" sz="1200" i="1" kern="100">
                                          <a:effectLst/>
                                          <a:latin typeface="Cambria Math" panose="02040503050406030204" pitchFamily="18" charset="0"/>
                                        </a:rPr>
                                      </m:ctrlPr>
                                    </m:sSupPr>
                                    <m:e>
                                      <m:r>
                                        <a:rPr lang="en-US" sz="1200" kern="0">
                                          <a:effectLst/>
                                          <a:latin typeface="Cambria Math" panose="02040503050406030204" pitchFamily="18" charset="0"/>
                                        </a:rPr>
                                        <m:t>𝑏</m:t>
                                      </m:r>
                                    </m:e>
                                    <m:sup>
                                      <m:r>
                                        <a:rPr lang="en-US" sz="1200" kern="0">
                                          <a:effectLst/>
                                          <a:latin typeface="Cambria Math" panose="02040503050406030204" pitchFamily="18" charset="0"/>
                                        </a:rPr>
                                        <m:t>2</m:t>
                                      </m:r>
                                    </m:sup>
                                  </m:sSup>
                                  <m:r>
                                    <a:rPr lang="en-US" sz="1200" kern="0">
                                      <a:effectLst/>
                                      <a:latin typeface="Cambria Math" panose="02040503050406030204" pitchFamily="18" charset="0"/>
                                    </a:rPr>
                                    <m:t>)</m:t>
                                  </m:r>
                                </m:den>
                              </m:f>
                              <m:r>
                                <a:rPr lang="en-US" sz="1200" kern="0">
                                  <a:effectLst/>
                                  <a:latin typeface="Cambria Math" panose="02040503050406030204" pitchFamily="18" charset="0"/>
                                </a:rPr>
                                <m:t>] </m:t>
                              </m:r>
                            </m:oMath>
                          </a14:m>
                          <a:r>
                            <a:rPr lang="en-US" sz="1200" kern="0" dirty="0">
                              <a:effectLst/>
                              <a:latin typeface="Times New Roman" panose="02020603050405020304" pitchFamily="18" charset="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solidFill>
                          <a:schemeClr val="bg1">
                            <a:lumMod val="9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339238">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𝑏</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dirty="0">
                            <a:effectLst/>
                          </a:endParaRPr>
                        </a:p>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m:t>
                                </m:r>
                                <m:r>
                                  <a:rPr lang="en-US" sz="1100" i="1" kern="0">
                                    <a:effectLst/>
                                    <a:latin typeface="Cambria Math" panose="02040503050406030204" pitchFamily="18" charset="0"/>
                                  </a:rPr>
                                  <m:t>𝑎</m:t>
                                </m:r>
                                <m:r>
                                  <a:rPr lang="en-US" sz="1100" kern="0">
                                    <a:effectLst/>
                                    <a:latin typeface="Cambria Math" panose="02040503050406030204" pitchFamily="18" charset="0"/>
                                  </a:rPr>
                                  <m:t>=4)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𝑙</m:t>
                                </m:r>
                                <m:r>
                                  <m:rPr>
                                    <m:lit/>
                                  </m:rPr>
                                  <a:rPr lang="en-US" sz="1100" kern="0">
                                    <a:effectLst/>
                                    <a:latin typeface="Cambria Math" panose="02040503050406030204" pitchFamily="18" charset="0"/>
                                  </a:rPr>
                                  <m:t>/</m:t>
                                </m:r>
                                <m:r>
                                  <a:rPr lang="en-US" sz="1100" kern="0">
                                    <a:effectLst/>
                                    <a:latin typeface="Cambria Math" panose="02040503050406030204" pitchFamily="18" charset="0"/>
                                  </a:rPr>
                                  <m:t>𝑎</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Conventional dual BEM</a:t>
                          </a:r>
                          <a14:m>
                            <m:oMath xmlns:m="http://schemas.openxmlformats.org/officeDocument/2006/math">
                              <m:r>
                                <a:rPr lang="en-US" sz="1100" kern="0">
                                  <a:effectLst/>
                                  <a:latin typeface="Cambria Math" panose="02040503050406030204" pitchFamily="18" charset="0"/>
                                </a:rPr>
                                <m:t> </m:t>
                              </m:r>
                            </m:oMath>
                          </a14:m>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(No. of boundary element</a:t>
                          </a:r>
                          <a14:m>
                            <m:oMath xmlns:m="http://schemas.openxmlformats.org/officeDocument/2006/math">
                              <m:r>
                                <a:rPr lang="en-US" sz="1100" kern="0">
                                  <a:effectLst/>
                                  <a:latin typeface="Cambria Math" panose="02040503050406030204" pitchFamily="18" charset="0"/>
                                </a:rPr>
                                <m:t>=</m:t>
                              </m:r>
                              <m:r>
                                <a:rPr lang="en-US" sz="1100" b="0" i="0" kern="0" smtClean="0">
                                  <a:effectLst/>
                                  <a:latin typeface="Cambria Math" panose="02040503050406030204" pitchFamily="18" charset="0"/>
                                </a:rPr>
                                <m:t>4</m:t>
                              </m:r>
                              <m:r>
                                <a:rPr lang="en-US" sz="1100" kern="0">
                                  <a:effectLst/>
                                  <a:latin typeface="Cambria Math" panose="02040503050406030204" pitchFamily="18" charset="0"/>
                                </a:rPr>
                                <m:t>00</m:t>
                              </m:r>
                            </m:oMath>
                          </a14:m>
                          <a:r>
                            <a:rPr lang="en-US" sz="1100" kern="0" dirty="0">
                              <a:effectLst/>
                              <a:latin typeface="Times New Roman" panose="02020603050405020304" pitchFamily="18" charset="0"/>
                              <a:cs typeface="Times New Roman" panose="02020603050405020304" pitchFamily="18" charset="0"/>
                            </a:rPr>
                            <a:t>)</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Analytical solution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Lebedev et al. </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1/4</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0.035</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0.9986  (0.04 %)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0.9986  (0.04 %)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smtClean="0">
                                    <a:effectLst/>
                                    <a:latin typeface="Cambria Math" panose="02040503050406030204" pitchFamily="18" charset="0"/>
                                  </a:rPr>
                                  <m:t>0.99</m:t>
                                </m:r>
                                <m:r>
                                  <a:rPr lang="en-US" sz="1100" b="0" i="0" kern="0" smtClean="0">
                                    <a:effectLst/>
                                    <a:latin typeface="Cambria Math" panose="02040503050406030204" pitchFamily="18" charset="0"/>
                                  </a:rPr>
                                  <m:t>74</m:t>
                                </m:r>
                                <m:r>
                                  <a:rPr lang="en-US" sz="1100" kern="0">
                                    <a:effectLst/>
                                    <a:latin typeface="Cambria Math" panose="02040503050406030204" pitchFamily="18" charset="0"/>
                                  </a:rPr>
                                  <m:t>  (0.</m:t>
                                </m:r>
                                <m:r>
                                  <a:rPr lang="en-US" sz="1100" b="0" i="0" kern="0" smtClean="0">
                                    <a:effectLst/>
                                    <a:latin typeface="Cambria Math" panose="02040503050406030204" pitchFamily="18" charset="0"/>
                                  </a:rPr>
                                  <m:t>16</m:t>
                                </m:r>
                                <m:r>
                                  <a:rPr lang="en-US" sz="1100" kern="0">
                                    <a:effectLst/>
                                    <a:latin typeface="Cambria Math" panose="02040503050406030204" pitchFamily="18" charset="0"/>
                                  </a:rPr>
                                  <m:t>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CCFF"/>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0.9990</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37430846"/>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1/2</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0.135</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  (0.00 %)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  (0.00 %)</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smtClean="0">
                                    <a:effectLst/>
                                    <a:latin typeface="Cambria Math" panose="02040503050406030204" pitchFamily="18" charset="0"/>
                                  </a:rPr>
                                  <m:t>0.97</m:t>
                                </m:r>
                                <m:r>
                                  <a:rPr lang="en-US" sz="1100" b="0" i="0" kern="0" smtClean="0">
                                    <a:effectLst/>
                                    <a:latin typeface="Cambria Math" panose="02040503050406030204" pitchFamily="18" charset="0"/>
                                  </a:rPr>
                                  <m:t>21</m:t>
                                </m:r>
                                <m:r>
                                  <a:rPr lang="en-US" sz="1100" kern="0">
                                    <a:effectLst/>
                                    <a:latin typeface="Cambria Math" panose="02040503050406030204" pitchFamily="18" charset="0"/>
                                  </a:rPr>
                                  <m:t>  (0.</m:t>
                                </m:r>
                                <m:r>
                                  <a:rPr lang="en-US" sz="1100" b="0" i="0" kern="0" smtClean="0">
                                    <a:effectLst/>
                                    <a:latin typeface="Cambria Math" panose="02040503050406030204" pitchFamily="18" charset="0"/>
                                  </a:rPr>
                                  <m:t>03</m:t>
                                </m:r>
                                <m:r>
                                  <a:rPr lang="en-US" sz="1100" kern="0">
                                    <a:effectLst/>
                                    <a:latin typeface="Cambria Math" panose="02040503050406030204" pitchFamily="18" charset="0"/>
                                  </a:rPr>
                                  <m:t>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CCFF"/>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0.9724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644917127"/>
                      </a:ext>
                    </a:extLst>
                  </a:tr>
                  <a:tr h="240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0">
                                    <a:effectLst/>
                                    <a:latin typeface="Cambria Math" panose="02040503050406030204" pitchFamily="18" charset="0"/>
                                  </a:rPr>
                                  <m:t>3/4</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0.338</m:t>
                                </m:r>
                              </m:oMath>
                            </m:oMathPara>
                          </a14:m>
                          <a:endParaRPr lang="zh-TW" sz="11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0.8242  (0.01 %)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0.8242  (0.01 %)</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FFCC"/>
                        </a:solidFill>
                      </a:tcPr>
                    </a:tc>
                    <a:tc>
                      <a:txBody>
                        <a:bodyPr/>
                        <a:lstStyle/>
                        <a:p>
                          <a:pPr algn="ctr">
                            <a:lnSpc>
                              <a:spcPct val="150000"/>
                            </a:lnSpc>
                            <a:spcAft>
                              <a:spcPts val="0"/>
                            </a:spcAft>
                          </a:pPr>
                          <a:r>
                            <a:rPr lang="en-US" sz="1100" kern="0" dirty="0">
                              <a:effectLst/>
                            </a:rPr>
                            <a:t>0.8251</a:t>
                          </a:r>
                          <a14:m>
                            <m:oMath xmlns:m="http://schemas.openxmlformats.org/officeDocument/2006/math">
                              <m:r>
                                <a:rPr lang="en-US" sz="1100" kern="1200">
                                  <a:effectLst/>
                                  <a:latin typeface="Cambria Math" panose="02040503050406030204" pitchFamily="18" charset="0"/>
                                </a:rPr>
                                <m:t>  (0.</m:t>
                              </m:r>
                              <m:r>
                                <a:rPr lang="en-US" sz="1100" b="0" i="0" kern="1200" smtClean="0">
                                  <a:effectLst/>
                                  <a:latin typeface="Cambria Math" panose="02040503050406030204" pitchFamily="18" charset="0"/>
                                </a:rPr>
                                <m:t>10</m:t>
                              </m:r>
                              <m:r>
                                <a:rPr lang="en-US" sz="1100" kern="1200">
                                  <a:effectLst/>
                                  <a:latin typeface="Cambria Math" panose="02040503050406030204" pitchFamily="18" charset="0"/>
                                </a:rPr>
                                <m:t> %)</m:t>
                              </m:r>
                            </m:oMath>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rgbClr val="FFCCFF"/>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100" kern="1200">
                                    <a:effectLst/>
                                    <a:latin typeface="Cambria Math" panose="02040503050406030204" pitchFamily="18" charset="0"/>
                                  </a:rPr>
                                  <m:t>0.8243</m:t>
                                </m:r>
                              </m:oMath>
                            </m:oMathPara>
                          </a14:m>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2886994688"/>
                      </a:ext>
                    </a:extLst>
                  </a:tr>
                </a:tbl>
              </a:graphicData>
            </a:graphic>
          </p:graphicFrame>
        </mc:Choice>
        <mc:Fallback xmlns="">
          <p:graphicFrame>
            <p:nvGraphicFramePr>
              <p:cNvPr id="42" name="表格 41">
                <a:extLst>
                  <a:ext uri="{FF2B5EF4-FFF2-40B4-BE49-F238E27FC236}">
                    <a16:creationId xmlns:a16="http://schemas.microsoft.com/office/drawing/2014/main" id="{C0B984B6-31C2-4F4B-A0D2-66103E54A469}"/>
                  </a:ext>
                </a:extLst>
              </p:cNvPr>
              <p:cNvGraphicFramePr>
                <a:graphicFrameLocks noGrp="1"/>
              </p:cNvGraphicFramePr>
              <p:nvPr>
                <p:extLst>
                  <p:ext uri="{D42A27DB-BD31-4B8C-83A1-F6EECF244321}">
                    <p14:modId xmlns:p14="http://schemas.microsoft.com/office/powerpoint/2010/main" val="3546229551"/>
                  </p:ext>
                </p:extLst>
              </p:nvPr>
            </p:nvGraphicFramePr>
            <p:xfrm>
              <a:off x="457201" y="1901042"/>
              <a:ext cx="8229601" cy="1334839"/>
            </p:xfrm>
            <a:graphic>
              <a:graphicData uri="http://schemas.openxmlformats.org/drawingml/2006/table">
                <a:tbl>
                  <a:tblPr firstRow="1" firstCol="1" bandRow="1">
                    <a:tableStyleId>{5940675A-B579-460E-94D1-54222C63F5DA}</a:tableStyleId>
                  </a:tblPr>
                  <a:tblGrid>
                    <a:gridCol w="847806">
                      <a:extLst>
                        <a:ext uri="{9D8B030D-6E8A-4147-A177-3AD203B41FA5}">
                          <a16:colId xmlns:a16="http://schemas.microsoft.com/office/drawing/2014/main" val="1237455988"/>
                        </a:ext>
                      </a:extLst>
                    </a:gridCol>
                    <a:gridCol w="846952">
                      <a:extLst>
                        <a:ext uri="{9D8B030D-6E8A-4147-A177-3AD203B41FA5}">
                          <a16:colId xmlns:a16="http://schemas.microsoft.com/office/drawing/2014/main" val="2746978281"/>
                        </a:ext>
                      </a:extLst>
                    </a:gridCol>
                    <a:gridCol w="1764767">
                      <a:extLst>
                        <a:ext uri="{9D8B030D-6E8A-4147-A177-3AD203B41FA5}">
                          <a16:colId xmlns:a16="http://schemas.microsoft.com/office/drawing/2014/main" val="1558835980"/>
                        </a:ext>
                      </a:extLst>
                    </a:gridCol>
                    <a:gridCol w="1412594">
                      <a:extLst>
                        <a:ext uri="{9D8B030D-6E8A-4147-A177-3AD203B41FA5}">
                          <a16:colId xmlns:a16="http://schemas.microsoft.com/office/drawing/2014/main" val="3947820495"/>
                        </a:ext>
                      </a:extLst>
                    </a:gridCol>
                    <a:gridCol w="2017899">
                      <a:extLst>
                        <a:ext uri="{9D8B030D-6E8A-4147-A177-3AD203B41FA5}">
                          <a16:colId xmlns:a16="http://schemas.microsoft.com/office/drawing/2014/main" val="2222939439"/>
                        </a:ext>
                      </a:extLst>
                    </a:gridCol>
                    <a:gridCol w="1339583">
                      <a:extLst>
                        <a:ext uri="{9D8B030D-6E8A-4147-A177-3AD203B41FA5}">
                          <a16:colId xmlns:a16="http://schemas.microsoft.com/office/drawing/2014/main" val="3144964572"/>
                        </a:ext>
                      </a:extLst>
                    </a:gridCol>
                  </a:tblGrid>
                  <a:tr h="241221">
                    <a:tc gridSpan="6">
                      <a:txBody>
                        <a:bodyPr/>
                        <a:lstStyle/>
                        <a:p>
                          <a:endParaRPr lang="zh-TW"/>
                        </a:p>
                      </a:txBody>
                      <a:tcPr marL="51435" marR="51435" marT="0" marB="0">
                        <a:blipFill>
                          <a:blip r:embed="rId4"/>
                          <a:stretch>
                            <a:fillRect l="-148" t="-97500" r="-148" b="-482500"/>
                          </a:stretch>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0740543"/>
                      </a:ext>
                    </a:extLst>
                  </a:tr>
                  <a:tr h="339238">
                    <a:tc>
                      <a:txBody>
                        <a:bodyPr/>
                        <a:lstStyle/>
                        <a:p>
                          <a:endParaRPr lang="zh-TW"/>
                        </a:p>
                      </a:txBody>
                      <a:tcPr marL="51435" marR="51435" marT="0" marB="0" anchor="ctr">
                        <a:blipFill>
                          <a:blip r:embed="rId4"/>
                          <a:stretch>
                            <a:fillRect l="-1439" t="-141071" r="-873381" b="-244643"/>
                          </a:stretch>
                        </a:blipFill>
                      </a:tcPr>
                    </a:tc>
                    <a:tc>
                      <a:txBody>
                        <a:bodyPr/>
                        <a:lstStyle/>
                        <a:p>
                          <a:endParaRPr lang="zh-TW"/>
                        </a:p>
                      </a:txBody>
                      <a:tcPr marL="51435" marR="51435" marT="0" marB="0" anchor="ctr">
                        <a:blipFill>
                          <a:blip r:embed="rId4"/>
                          <a:stretch>
                            <a:fillRect l="-101439" t="-141071" r="-773381" b="-244643"/>
                          </a:stretch>
                        </a:blip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BIQM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 self-regularized approach</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Dual BIQM</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tc>
                      <a:txBody>
                        <a:bodyPr/>
                        <a:lstStyle/>
                        <a:p>
                          <a:endParaRPr lang="zh-TW"/>
                        </a:p>
                      </a:txBody>
                      <a:tcPr marL="51435" marR="51435" marT="0" marB="0" anchor="ctr">
                        <a:blipFill>
                          <a:blip r:embed="rId4"/>
                          <a:stretch>
                            <a:fillRect l="-242296" t="-141071" r="-67069" b="-244643"/>
                          </a:stretch>
                        </a:blipFill>
                      </a:tcPr>
                    </a:tc>
                    <a:tc>
                      <a:txBody>
                        <a:bodyPr/>
                        <a:lstStyle/>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Analytical solution  </a:t>
                          </a:r>
                          <a:endParaRPr lang="zh-TW" sz="11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100" kern="0" dirty="0">
                              <a:effectLst/>
                              <a:latin typeface="Times New Roman" panose="02020603050405020304" pitchFamily="18" charset="0"/>
                              <a:cs typeface="Times New Roman" panose="02020603050405020304" pitchFamily="18" charset="0"/>
                            </a:rPr>
                            <a:t>Lebedev et al. </a:t>
                          </a:r>
                          <a:endParaRPr lang="zh-TW"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1435" marR="51435" marT="0" marB="0" anchor="ctr">
                        <a:solidFill>
                          <a:schemeClr val="bg1">
                            <a:lumMod val="95000"/>
                          </a:schemeClr>
                        </a:solidFill>
                      </a:tcPr>
                    </a:tc>
                    <a:extLst>
                      <a:ext uri="{0D108BD9-81ED-4DB2-BD59-A6C34878D82A}">
                        <a16:rowId xmlns:a16="http://schemas.microsoft.com/office/drawing/2014/main" val="1460372423"/>
                      </a:ext>
                    </a:extLst>
                  </a:tr>
                  <a:tr h="251460">
                    <a:tc>
                      <a:txBody>
                        <a:bodyPr/>
                        <a:lstStyle/>
                        <a:p>
                          <a:endParaRPr lang="zh-TW"/>
                        </a:p>
                      </a:txBody>
                      <a:tcPr marL="51435" marR="51435" marT="0" marB="0" anchor="ctr">
                        <a:blipFill>
                          <a:blip r:embed="rId4"/>
                          <a:stretch>
                            <a:fillRect l="-1439" t="-329268" r="-873381" b="-234146"/>
                          </a:stretch>
                        </a:blipFill>
                      </a:tcPr>
                    </a:tc>
                    <a:tc>
                      <a:txBody>
                        <a:bodyPr/>
                        <a:lstStyle/>
                        <a:p>
                          <a:endParaRPr lang="zh-TW"/>
                        </a:p>
                      </a:txBody>
                      <a:tcPr marL="51435" marR="51435" marT="0" marB="0" anchor="ctr">
                        <a:blipFill>
                          <a:blip r:embed="rId4"/>
                          <a:stretch>
                            <a:fillRect l="-101439" t="-329268" r="-773381" b="-234146"/>
                          </a:stretch>
                        </a:blipFill>
                      </a:tcPr>
                    </a:tc>
                    <a:tc>
                      <a:txBody>
                        <a:bodyPr/>
                        <a:lstStyle/>
                        <a:p>
                          <a:endParaRPr lang="zh-TW"/>
                        </a:p>
                      </a:txBody>
                      <a:tcPr marL="51435" marR="51435" marT="0" marB="0" anchor="ctr">
                        <a:blipFill>
                          <a:blip r:embed="rId4"/>
                          <a:stretch>
                            <a:fillRect l="-96552" t="-329268" r="-270690" b="-234146"/>
                          </a:stretch>
                        </a:blipFill>
                      </a:tcPr>
                    </a:tc>
                    <a:tc>
                      <a:txBody>
                        <a:bodyPr/>
                        <a:lstStyle/>
                        <a:p>
                          <a:endParaRPr lang="zh-TW"/>
                        </a:p>
                      </a:txBody>
                      <a:tcPr marL="51435" marR="51435" marT="0" marB="0" anchor="ctr">
                        <a:blipFill>
                          <a:blip r:embed="rId4"/>
                          <a:stretch>
                            <a:fillRect l="-245690" t="-329268" r="-238362" b="-234146"/>
                          </a:stretch>
                        </a:blipFill>
                      </a:tcPr>
                    </a:tc>
                    <a:tc>
                      <a:txBody>
                        <a:bodyPr/>
                        <a:lstStyle/>
                        <a:p>
                          <a:endParaRPr lang="zh-TW"/>
                        </a:p>
                      </a:txBody>
                      <a:tcPr marL="51435" marR="51435" marT="0" marB="0" anchor="ctr">
                        <a:blipFill>
                          <a:blip r:embed="rId4"/>
                          <a:stretch>
                            <a:fillRect l="-242296" t="-329268" r="-67069" b="-234146"/>
                          </a:stretch>
                        </a:blipFill>
                      </a:tcPr>
                    </a:tc>
                    <a:tc>
                      <a:txBody>
                        <a:bodyPr/>
                        <a:lstStyle/>
                        <a:p>
                          <a:endParaRPr lang="zh-TW"/>
                        </a:p>
                      </a:txBody>
                      <a:tcPr marL="51435" marR="51435" marT="0" marB="0" anchor="ctr">
                        <a:blipFill>
                          <a:blip r:embed="rId4"/>
                          <a:stretch>
                            <a:fillRect l="-515000" t="-329268" r="-909" b="-234146"/>
                          </a:stretch>
                        </a:blipFill>
                      </a:tcPr>
                    </a:tc>
                    <a:extLst>
                      <a:ext uri="{0D108BD9-81ED-4DB2-BD59-A6C34878D82A}">
                        <a16:rowId xmlns:a16="http://schemas.microsoft.com/office/drawing/2014/main" val="37430846"/>
                      </a:ext>
                    </a:extLst>
                  </a:tr>
                  <a:tr h="251460">
                    <a:tc>
                      <a:txBody>
                        <a:bodyPr/>
                        <a:lstStyle/>
                        <a:p>
                          <a:endParaRPr lang="zh-TW"/>
                        </a:p>
                      </a:txBody>
                      <a:tcPr marL="51435" marR="51435" marT="0" marB="0" anchor="ctr">
                        <a:blipFill>
                          <a:blip r:embed="rId4"/>
                          <a:stretch>
                            <a:fillRect l="-1439" t="-419048" r="-873381" b="-128571"/>
                          </a:stretch>
                        </a:blipFill>
                      </a:tcPr>
                    </a:tc>
                    <a:tc>
                      <a:txBody>
                        <a:bodyPr/>
                        <a:lstStyle/>
                        <a:p>
                          <a:endParaRPr lang="zh-TW"/>
                        </a:p>
                      </a:txBody>
                      <a:tcPr marL="51435" marR="51435" marT="0" marB="0" anchor="ctr">
                        <a:blipFill>
                          <a:blip r:embed="rId4"/>
                          <a:stretch>
                            <a:fillRect l="-101439" t="-419048" r="-773381" b="-128571"/>
                          </a:stretch>
                        </a:blipFill>
                      </a:tcPr>
                    </a:tc>
                    <a:tc>
                      <a:txBody>
                        <a:bodyPr/>
                        <a:lstStyle/>
                        <a:p>
                          <a:endParaRPr lang="zh-TW"/>
                        </a:p>
                      </a:txBody>
                      <a:tcPr marL="51435" marR="51435" marT="0" marB="0" anchor="ctr">
                        <a:blipFill>
                          <a:blip r:embed="rId4"/>
                          <a:stretch>
                            <a:fillRect l="-96552" t="-419048" r="-270690" b="-128571"/>
                          </a:stretch>
                        </a:blipFill>
                      </a:tcPr>
                    </a:tc>
                    <a:tc>
                      <a:txBody>
                        <a:bodyPr/>
                        <a:lstStyle/>
                        <a:p>
                          <a:endParaRPr lang="zh-TW"/>
                        </a:p>
                      </a:txBody>
                      <a:tcPr marL="51435" marR="51435" marT="0" marB="0" anchor="ctr">
                        <a:blipFill>
                          <a:blip r:embed="rId4"/>
                          <a:stretch>
                            <a:fillRect l="-245690" t="-419048" r="-238362" b="-128571"/>
                          </a:stretch>
                        </a:blipFill>
                      </a:tcPr>
                    </a:tc>
                    <a:tc>
                      <a:txBody>
                        <a:bodyPr/>
                        <a:lstStyle/>
                        <a:p>
                          <a:endParaRPr lang="zh-TW"/>
                        </a:p>
                      </a:txBody>
                      <a:tcPr marL="51435" marR="51435" marT="0" marB="0" anchor="ctr">
                        <a:blipFill>
                          <a:blip r:embed="rId4"/>
                          <a:stretch>
                            <a:fillRect l="-242296" t="-419048" r="-67069" b="-128571"/>
                          </a:stretch>
                        </a:blipFill>
                      </a:tcPr>
                    </a:tc>
                    <a:tc>
                      <a:txBody>
                        <a:bodyPr/>
                        <a:lstStyle/>
                        <a:p>
                          <a:endParaRPr lang="zh-TW"/>
                        </a:p>
                      </a:txBody>
                      <a:tcPr marL="51435" marR="51435" marT="0" marB="0" anchor="ctr">
                        <a:blipFill>
                          <a:blip r:embed="rId4"/>
                          <a:stretch>
                            <a:fillRect l="-515000" t="-419048" r="-909" b="-128571"/>
                          </a:stretch>
                        </a:blipFill>
                      </a:tcPr>
                    </a:tc>
                    <a:extLst>
                      <a:ext uri="{0D108BD9-81ED-4DB2-BD59-A6C34878D82A}">
                        <a16:rowId xmlns:a16="http://schemas.microsoft.com/office/drawing/2014/main" val="1644917127"/>
                      </a:ext>
                    </a:extLst>
                  </a:tr>
                  <a:tr h="251460">
                    <a:tc>
                      <a:txBody>
                        <a:bodyPr/>
                        <a:lstStyle/>
                        <a:p>
                          <a:endParaRPr lang="zh-TW"/>
                        </a:p>
                      </a:txBody>
                      <a:tcPr marL="51435" marR="51435" marT="0" marB="0" anchor="ctr">
                        <a:blipFill>
                          <a:blip r:embed="rId4"/>
                          <a:stretch>
                            <a:fillRect l="-1439" t="-531707" r="-873381" b="-31707"/>
                          </a:stretch>
                        </a:blipFill>
                      </a:tcPr>
                    </a:tc>
                    <a:tc>
                      <a:txBody>
                        <a:bodyPr/>
                        <a:lstStyle/>
                        <a:p>
                          <a:endParaRPr lang="zh-TW"/>
                        </a:p>
                      </a:txBody>
                      <a:tcPr marL="51435" marR="51435" marT="0" marB="0" anchor="ctr">
                        <a:blipFill>
                          <a:blip r:embed="rId4"/>
                          <a:stretch>
                            <a:fillRect l="-101439" t="-531707" r="-773381" b="-31707"/>
                          </a:stretch>
                        </a:blipFill>
                      </a:tcPr>
                    </a:tc>
                    <a:tc>
                      <a:txBody>
                        <a:bodyPr/>
                        <a:lstStyle/>
                        <a:p>
                          <a:endParaRPr lang="zh-TW"/>
                        </a:p>
                      </a:txBody>
                      <a:tcPr marL="51435" marR="51435" marT="0" marB="0" anchor="ctr">
                        <a:blipFill>
                          <a:blip r:embed="rId4"/>
                          <a:stretch>
                            <a:fillRect l="-96552" t="-531707" r="-270690" b="-31707"/>
                          </a:stretch>
                        </a:blipFill>
                      </a:tcPr>
                    </a:tc>
                    <a:tc>
                      <a:txBody>
                        <a:bodyPr/>
                        <a:lstStyle/>
                        <a:p>
                          <a:endParaRPr lang="zh-TW"/>
                        </a:p>
                      </a:txBody>
                      <a:tcPr marL="51435" marR="51435" marT="0" marB="0" anchor="ctr">
                        <a:blipFill>
                          <a:blip r:embed="rId4"/>
                          <a:stretch>
                            <a:fillRect l="-245690" t="-531707" r="-238362" b="-31707"/>
                          </a:stretch>
                        </a:blipFill>
                      </a:tcPr>
                    </a:tc>
                    <a:tc>
                      <a:txBody>
                        <a:bodyPr/>
                        <a:lstStyle/>
                        <a:p>
                          <a:endParaRPr lang="zh-TW"/>
                        </a:p>
                      </a:txBody>
                      <a:tcPr marL="51435" marR="51435" marT="0" marB="0" anchor="ctr">
                        <a:blipFill>
                          <a:blip r:embed="rId4"/>
                          <a:stretch>
                            <a:fillRect l="-242296" t="-531707" r="-67069" b="-31707"/>
                          </a:stretch>
                        </a:blipFill>
                      </a:tcPr>
                    </a:tc>
                    <a:tc>
                      <a:txBody>
                        <a:bodyPr/>
                        <a:lstStyle/>
                        <a:p>
                          <a:endParaRPr lang="zh-TW"/>
                        </a:p>
                      </a:txBody>
                      <a:tcPr marL="51435" marR="51435" marT="0" marB="0" anchor="ctr">
                        <a:blipFill>
                          <a:blip r:embed="rId4"/>
                          <a:stretch>
                            <a:fillRect l="-515000" t="-531707" r="-909" b="-31707"/>
                          </a:stretch>
                        </a:blipFill>
                      </a:tcPr>
                    </a:tc>
                    <a:extLst>
                      <a:ext uri="{0D108BD9-81ED-4DB2-BD59-A6C34878D82A}">
                        <a16:rowId xmlns:a16="http://schemas.microsoft.com/office/drawing/2014/main" val="2886994688"/>
                      </a:ext>
                    </a:extLst>
                  </a:tr>
                </a:tbl>
              </a:graphicData>
            </a:graphic>
          </p:graphicFrame>
        </mc:Fallback>
      </mc:AlternateContent>
      <p:graphicFrame>
        <p:nvGraphicFramePr>
          <p:cNvPr id="44" name="物件 43">
            <a:extLst>
              <a:ext uri="{FF2B5EF4-FFF2-40B4-BE49-F238E27FC236}">
                <a16:creationId xmlns:a16="http://schemas.microsoft.com/office/drawing/2014/main" id="{D6B74700-32F3-4BFF-9CCC-B0E8DEF07670}"/>
              </a:ext>
            </a:extLst>
          </p:cNvPr>
          <p:cNvGraphicFramePr>
            <a:graphicFrameLocks noChangeAspect="1"/>
          </p:cNvGraphicFramePr>
          <p:nvPr>
            <p:extLst>
              <p:ext uri="{D42A27DB-BD31-4B8C-83A1-F6EECF244321}">
                <p14:modId xmlns:p14="http://schemas.microsoft.com/office/powerpoint/2010/main" val="1827789122"/>
              </p:ext>
            </p:extLst>
          </p:nvPr>
        </p:nvGraphicFramePr>
        <p:xfrm>
          <a:off x="1371600" y="4161189"/>
          <a:ext cx="2144697" cy="2087211"/>
        </p:xfrm>
        <a:graphic>
          <a:graphicData uri="http://schemas.openxmlformats.org/presentationml/2006/ole">
            <mc:AlternateContent xmlns:mc="http://schemas.openxmlformats.org/markup-compatibility/2006">
              <mc:Choice xmlns:v="urn:schemas-microsoft-com:vml" Requires="v">
                <p:oleObj spid="_x0000_s29738" name="Plot" r:id="rId5" imgW="7438958" imgH="7238864" progId="Grapher.Document">
                  <p:embed/>
                </p:oleObj>
              </mc:Choice>
              <mc:Fallback>
                <p:oleObj name="Plot" r:id="rId5" imgW="7438958" imgH="7238864" progId="Grapher.Document">
                  <p:embed/>
                  <p:pic>
                    <p:nvPicPr>
                      <p:cNvPr id="13" name="物件 12">
                        <a:extLst>
                          <a:ext uri="{FF2B5EF4-FFF2-40B4-BE49-F238E27FC236}">
                            <a16:creationId xmlns:a16="http://schemas.microsoft.com/office/drawing/2014/main" id="{D6B74700-32F3-4BFF-9CCC-B0E8DEF07670}"/>
                          </a:ext>
                        </a:extLst>
                      </p:cNvPr>
                      <p:cNvPicPr/>
                      <p:nvPr/>
                    </p:nvPicPr>
                    <p:blipFill>
                      <a:blip r:embed="rId6"/>
                      <a:stretch>
                        <a:fillRect/>
                      </a:stretch>
                    </p:blipFill>
                    <p:spPr>
                      <a:xfrm>
                        <a:off x="1371600" y="4161189"/>
                        <a:ext cx="2144697" cy="2087211"/>
                      </a:xfrm>
                      <a:prstGeom prst="rect">
                        <a:avLst/>
                      </a:prstGeom>
                      <a:solidFill>
                        <a:schemeClr val="bg1"/>
                      </a:solidFill>
                    </p:spPr>
                  </p:pic>
                </p:oleObj>
              </mc:Fallback>
            </mc:AlternateContent>
          </a:graphicData>
        </a:graphic>
      </p:graphicFrame>
      <p:grpSp>
        <p:nvGrpSpPr>
          <p:cNvPr id="45" name="群組 44"/>
          <p:cNvGrpSpPr>
            <a:grpSpLocks noChangeAspect="1"/>
          </p:cNvGrpSpPr>
          <p:nvPr/>
        </p:nvGrpSpPr>
        <p:grpSpPr>
          <a:xfrm>
            <a:off x="6257059" y="4181475"/>
            <a:ext cx="2201141" cy="2088000"/>
            <a:chOff x="4835774" y="2030443"/>
            <a:chExt cx="3836816" cy="3639537"/>
          </a:xfrm>
        </p:grpSpPr>
        <p:graphicFrame>
          <p:nvGraphicFramePr>
            <p:cNvPr id="46" name="物件 45">
              <a:extLst>
                <a:ext uri="{FF2B5EF4-FFF2-40B4-BE49-F238E27FC236}">
                  <a16:creationId xmlns:a16="http://schemas.microsoft.com/office/drawing/2014/main" id="{33406985-B7D0-4C67-A223-A444F9A3B690}"/>
                </a:ext>
              </a:extLst>
            </p:cNvPr>
            <p:cNvGraphicFramePr>
              <a:graphicFrameLocks noChangeAspect="1"/>
            </p:cNvGraphicFramePr>
            <p:nvPr>
              <p:extLst>
                <p:ext uri="{D42A27DB-BD31-4B8C-83A1-F6EECF244321}">
                  <p14:modId xmlns:p14="http://schemas.microsoft.com/office/powerpoint/2010/main" val="612613956"/>
                </p:ext>
              </p:extLst>
            </p:nvPr>
          </p:nvGraphicFramePr>
          <p:xfrm>
            <a:off x="4835774" y="2030443"/>
            <a:ext cx="3836816" cy="3639537"/>
          </p:xfrm>
          <a:graphic>
            <a:graphicData uri="http://schemas.openxmlformats.org/presentationml/2006/ole">
              <mc:AlternateContent xmlns:mc="http://schemas.openxmlformats.org/markup-compatibility/2006">
                <mc:Choice xmlns:v="urn:schemas-microsoft-com:vml" Requires="v">
                  <p:oleObj spid="_x0000_s29739" name="Plot" r:id="rId7" imgW="7400973" imgH="7020061" progId="Grapher.Document">
                    <p:embed/>
                  </p:oleObj>
                </mc:Choice>
                <mc:Fallback>
                  <p:oleObj name="Plot" r:id="rId7" imgW="7400973" imgH="7020061" progId="Grapher.Document">
                    <p:embed/>
                    <p:pic>
                      <p:nvPicPr>
                        <p:cNvPr id="15" name="物件 14">
                          <a:extLst>
                            <a:ext uri="{FF2B5EF4-FFF2-40B4-BE49-F238E27FC236}">
                              <a16:creationId xmlns:a16="http://schemas.microsoft.com/office/drawing/2014/main" id="{33406985-B7D0-4C67-A223-A444F9A3B690}"/>
                            </a:ext>
                          </a:extLst>
                        </p:cNvPr>
                        <p:cNvPicPr/>
                        <p:nvPr/>
                      </p:nvPicPr>
                      <p:blipFill>
                        <a:blip r:embed="rId8"/>
                        <a:stretch>
                          <a:fillRect/>
                        </a:stretch>
                      </p:blipFill>
                      <p:spPr>
                        <a:xfrm>
                          <a:off x="4835774" y="2030443"/>
                          <a:ext cx="3836816" cy="3639537"/>
                        </a:xfrm>
                        <a:prstGeom prst="rect">
                          <a:avLst/>
                        </a:prstGeom>
                        <a:solidFill>
                          <a:schemeClr val="bg1"/>
                        </a:solidFill>
                      </p:spPr>
                    </p:pic>
                  </p:oleObj>
                </mc:Fallback>
              </mc:AlternateContent>
            </a:graphicData>
          </a:graphic>
        </p:graphicFrame>
        <p:sp>
          <p:nvSpPr>
            <p:cNvPr id="47" name="矩形 46"/>
            <p:cNvSpPr/>
            <p:nvPr/>
          </p:nvSpPr>
          <p:spPr>
            <a:xfrm>
              <a:off x="7467600" y="2434371"/>
              <a:ext cx="16668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8" name="圖片 47">
            <a:extLst>
              <a:ext uri="{FF2B5EF4-FFF2-40B4-BE49-F238E27FC236}">
                <a16:creationId xmlns:a16="http://schemas.microsoft.com/office/drawing/2014/main" id="{372A0EA1-0236-4127-BEFE-D95654CB83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893" y="4529734"/>
            <a:ext cx="1194715" cy="1080000"/>
          </a:xfrm>
          <a:prstGeom prst="rect">
            <a:avLst/>
          </a:prstGeom>
        </p:spPr>
      </p:pic>
      <p:grpSp>
        <p:nvGrpSpPr>
          <p:cNvPr id="49" name="群組 48"/>
          <p:cNvGrpSpPr>
            <a:grpSpLocks noChangeAspect="1"/>
          </p:cNvGrpSpPr>
          <p:nvPr/>
        </p:nvGrpSpPr>
        <p:grpSpPr>
          <a:xfrm>
            <a:off x="1640313" y="3435912"/>
            <a:ext cx="4349707" cy="2813277"/>
            <a:chOff x="2743673" y="4492096"/>
            <a:chExt cx="7552225" cy="4884582"/>
          </a:xfrm>
        </p:grpSpPr>
        <p:graphicFrame>
          <p:nvGraphicFramePr>
            <p:cNvPr id="50" name="物件 49">
              <a:extLst>
                <a:ext uri="{FF2B5EF4-FFF2-40B4-BE49-F238E27FC236}">
                  <a16:creationId xmlns:a16="http://schemas.microsoft.com/office/drawing/2014/main" id="{0CC2E0CB-98A1-4B1D-8B10-AA91C9E9CE4E}"/>
                </a:ext>
              </a:extLst>
            </p:cNvPr>
            <p:cNvGraphicFramePr>
              <a:graphicFrameLocks noChangeAspect="1"/>
            </p:cNvGraphicFramePr>
            <p:nvPr>
              <p:extLst>
                <p:ext uri="{D42A27DB-BD31-4B8C-83A1-F6EECF244321}">
                  <p14:modId xmlns:p14="http://schemas.microsoft.com/office/powerpoint/2010/main" val="1365176362"/>
                </p:ext>
              </p:extLst>
            </p:nvPr>
          </p:nvGraphicFramePr>
          <p:xfrm>
            <a:off x="6464518" y="5751366"/>
            <a:ext cx="3831380" cy="3625312"/>
          </p:xfrm>
          <a:graphic>
            <a:graphicData uri="http://schemas.openxmlformats.org/presentationml/2006/ole">
              <mc:AlternateContent xmlns:mc="http://schemas.openxmlformats.org/markup-compatibility/2006">
                <mc:Choice xmlns:v="urn:schemas-microsoft-com:vml" Requires="v">
                  <p:oleObj spid="_x0000_s29740" name="Plot" r:id="rId10" imgW="7420170" imgH="7020061" progId="Grapher.Document">
                    <p:embed/>
                  </p:oleObj>
                </mc:Choice>
                <mc:Fallback>
                  <p:oleObj name="Plot" r:id="rId10" imgW="7420170" imgH="7020061" progId="Grapher.Document">
                    <p:embed/>
                    <p:pic>
                      <p:nvPicPr>
                        <p:cNvPr id="11" name="物件 10">
                          <a:extLst>
                            <a:ext uri="{FF2B5EF4-FFF2-40B4-BE49-F238E27FC236}">
                              <a16:creationId xmlns:a16="http://schemas.microsoft.com/office/drawing/2014/main" id="{0CC2E0CB-98A1-4B1D-8B10-AA91C9E9CE4E}"/>
                            </a:ext>
                          </a:extLst>
                        </p:cNvPr>
                        <p:cNvPicPr/>
                        <p:nvPr/>
                      </p:nvPicPr>
                      <p:blipFill>
                        <a:blip r:embed="rId11"/>
                        <a:stretch>
                          <a:fillRect/>
                        </a:stretch>
                      </p:blipFill>
                      <p:spPr>
                        <a:xfrm>
                          <a:off x="6464518" y="5751366"/>
                          <a:ext cx="3831380" cy="3625312"/>
                        </a:xfrm>
                        <a:prstGeom prst="rect">
                          <a:avLst/>
                        </a:prstGeom>
                        <a:solidFill>
                          <a:schemeClr val="bg1"/>
                        </a:solidFill>
                      </p:spPr>
                    </p:pic>
                  </p:oleObj>
                </mc:Fallback>
              </mc:AlternateContent>
            </a:graphicData>
          </a:graphic>
        </p:graphicFrame>
        <p:sp>
          <p:nvSpPr>
            <p:cNvPr id="51" name="矩形 50"/>
            <p:cNvSpPr/>
            <p:nvPr/>
          </p:nvSpPr>
          <p:spPr>
            <a:xfrm>
              <a:off x="2743673" y="4492096"/>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85803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81FB5CC4-1E10-499C-97A8-7DA050179E0E}"/>
              </a:ext>
            </a:extLst>
          </p:cNvPr>
          <p:cNvSpPr>
            <a:spLocks noGrp="1"/>
          </p:cNvSpPr>
          <p:nvPr>
            <p:ph type="dt" sz="half" idx="10"/>
          </p:nvPr>
        </p:nvSpPr>
        <p:spPr/>
        <p:txBody>
          <a:bodyPr/>
          <a:lstStyle/>
          <a:p>
            <a:pPr>
              <a:defRPr/>
            </a:pPr>
            <a:r>
              <a:rPr lang="en-US" altLang="zh-TW"/>
              <a:t>2024/07/24</a:t>
            </a:r>
            <a:endParaRPr lang="en-US" altLang="zh-TW" dirty="0"/>
          </a:p>
        </p:txBody>
      </p:sp>
      <p:sp>
        <p:nvSpPr>
          <p:cNvPr id="15" name="文字方塊 14">
            <a:extLst>
              <a:ext uri="{FF2B5EF4-FFF2-40B4-BE49-F238E27FC236}">
                <a16:creationId xmlns:a16="http://schemas.microsoft.com/office/drawing/2014/main" id="{B9BEE8FA-F7E8-47D8-86A4-1C18D5CAAA5E}"/>
              </a:ext>
            </a:extLst>
          </p:cNvPr>
          <p:cNvSpPr txBox="1"/>
          <p:nvPr/>
        </p:nvSpPr>
        <p:spPr>
          <a:xfrm>
            <a:off x="402648" y="-78712"/>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Related papers</a:t>
            </a:r>
            <a:endParaRPr kumimoji="0" lang="zh-TW" altLang="en-US" sz="4800" b="1" dirty="0">
              <a:solidFill>
                <a:schemeClr val="tx2"/>
              </a:solidFill>
              <a:latin typeface="Times New Roman"/>
              <a:ea typeface="標楷體"/>
            </a:endParaRPr>
          </a:p>
        </p:txBody>
      </p:sp>
      <p:pic>
        <p:nvPicPr>
          <p:cNvPr id="144386" name="Picture 2" descr="Issue Cover">
            <a:extLst>
              <a:ext uri="{FF2B5EF4-FFF2-40B4-BE49-F238E27FC236}">
                <a16:creationId xmlns:a16="http://schemas.microsoft.com/office/drawing/2014/main" id="{AB9E0EA8-C536-466F-9DC3-9709FBAE0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375" y="1248086"/>
            <a:ext cx="2790697" cy="3600000"/>
          </a:xfrm>
          <a:prstGeom prst="rect">
            <a:avLst/>
          </a:prstGeom>
          <a:noFill/>
          <a:ln w="38100">
            <a:solidFill>
              <a:srgbClr val="FF0000"/>
            </a:solidFill>
          </a:ln>
        </p:spPr>
      </p:pic>
      <p:sp>
        <p:nvSpPr>
          <p:cNvPr id="2" name="矩形 1">
            <a:extLst>
              <a:ext uri="{FF2B5EF4-FFF2-40B4-BE49-F238E27FC236}">
                <a16:creationId xmlns:a16="http://schemas.microsoft.com/office/drawing/2014/main" id="{E9F746D3-BF0F-446E-9ADF-2C3E1E6F5240}"/>
              </a:ext>
            </a:extLst>
          </p:cNvPr>
          <p:cNvSpPr/>
          <p:nvPr/>
        </p:nvSpPr>
        <p:spPr>
          <a:xfrm>
            <a:off x="402648" y="4931549"/>
            <a:ext cx="3712152" cy="1323439"/>
          </a:xfrm>
          <a:prstGeom prst="rect">
            <a:avLst/>
          </a:prstGeom>
        </p:spPr>
        <p:txBody>
          <a:bodyPr wrap="square">
            <a:spAutoFit/>
          </a:bodyPr>
          <a:lstStyle/>
          <a:p>
            <a:pPr algn="just"/>
            <a:r>
              <a:rPr lang="en-US" altLang="zh-TW" sz="2000" u="sng" dirty="0">
                <a:solidFill>
                  <a:srgbClr val="FF0000"/>
                </a:solidFill>
                <a:latin typeface="Times New Roman" panose="02020603050405020304" pitchFamily="18" charset="0"/>
              </a:rPr>
              <a:t>J. W. Lee*</a:t>
            </a:r>
            <a:r>
              <a:rPr lang="en-US" altLang="zh-TW" sz="2000" dirty="0">
                <a:solidFill>
                  <a:srgbClr val="FF0000"/>
                </a:solidFill>
                <a:latin typeface="Times New Roman" panose="02020603050405020304" pitchFamily="18" charset="0"/>
              </a:rPr>
              <a:t>, H. W. Yang and J. T. Chen, 2023, ASME Journal of Heat and Mass Transfer, Vol. 145 (11), p.110901.</a:t>
            </a:r>
            <a:endParaRPr lang="zh-TW" altLang="en-US" sz="2000" dirty="0">
              <a:solidFill>
                <a:srgbClr val="FF0000"/>
              </a:solidFill>
            </a:endParaRPr>
          </a:p>
        </p:txBody>
      </p:sp>
      <p:sp>
        <p:nvSpPr>
          <p:cNvPr id="3" name="矩形 2">
            <a:extLst>
              <a:ext uri="{FF2B5EF4-FFF2-40B4-BE49-F238E27FC236}">
                <a16:creationId xmlns:a16="http://schemas.microsoft.com/office/drawing/2014/main" id="{8BAF0118-01BB-4556-BA74-41036B40D37C}"/>
              </a:ext>
            </a:extLst>
          </p:cNvPr>
          <p:cNvSpPr/>
          <p:nvPr/>
        </p:nvSpPr>
        <p:spPr>
          <a:xfrm>
            <a:off x="4826967" y="4931548"/>
            <a:ext cx="3886200" cy="1323439"/>
          </a:xfrm>
          <a:prstGeom prst="rect">
            <a:avLst/>
          </a:prstGeom>
        </p:spPr>
        <p:txBody>
          <a:bodyPr wrap="square">
            <a:spAutoFit/>
          </a:bodyPr>
          <a:lstStyle/>
          <a:p>
            <a:r>
              <a:rPr lang="en-US" altLang="zh-TW" sz="2000" u="sng" dirty="0">
                <a:solidFill>
                  <a:srgbClr val="00B050"/>
                </a:solidFill>
                <a:latin typeface="Times New Roman" panose="02020603050405020304" pitchFamily="18" charset="0"/>
              </a:rPr>
              <a:t>J. W. Lee*</a:t>
            </a:r>
            <a:r>
              <a:rPr lang="en-US" altLang="zh-TW" sz="2000" dirty="0">
                <a:solidFill>
                  <a:srgbClr val="00B050"/>
                </a:solidFill>
                <a:latin typeface="Times New Roman" panose="02020603050405020304" pitchFamily="18" charset="0"/>
              </a:rPr>
              <a:t>, H. W. Yang and J. T. Chen, 2024, Engineering Analysis with Boundary Elements, Vol. 165, 105798.</a:t>
            </a:r>
            <a:endParaRPr lang="zh-TW" altLang="en-US" sz="2000" dirty="0">
              <a:solidFill>
                <a:srgbClr val="00B050"/>
              </a:solidFill>
              <a:latin typeface="Times New Roman" panose="02020603050405020304" pitchFamily="18" charset="0"/>
            </a:endParaRPr>
          </a:p>
        </p:txBody>
      </p:sp>
      <p:pic>
        <p:nvPicPr>
          <p:cNvPr id="154626" name="Picture 2" descr="Go to journal home page - Engineering Analysis with Boundary Elements">
            <a:extLst>
              <a:ext uri="{FF2B5EF4-FFF2-40B4-BE49-F238E27FC236}">
                <a16:creationId xmlns:a16="http://schemas.microsoft.com/office/drawing/2014/main" id="{49EDB946-8E0F-48A8-A453-2CEE83796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48086"/>
            <a:ext cx="2700000" cy="360000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3EEDC26-6BEB-391F-F184-0C2C3F119AC5}"/>
              </a:ext>
            </a:extLst>
          </p:cNvPr>
          <p:cNvSpPr txBox="1"/>
          <p:nvPr/>
        </p:nvSpPr>
        <p:spPr>
          <a:xfrm>
            <a:off x="152400" y="603012"/>
            <a:ext cx="8763000" cy="646331"/>
          </a:xfrm>
          <a:prstGeom prst="rect">
            <a:avLst/>
          </a:prstGeom>
          <a:noFill/>
        </p:spPr>
        <p:txBody>
          <a:bodyPr wrap="square">
            <a:spAutoFit/>
          </a:bodyPr>
          <a:lstStyle/>
          <a:p>
            <a:pPr algn="ctr"/>
            <a:r>
              <a:rPr lang="en-US" altLang="zh-TW" dirty="0">
                <a:solidFill>
                  <a:srgbClr val="000000"/>
                </a:solidFill>
              </a:rPr>
              <a:t>if anyone has interest on the BIQM, two papers are now available.</a:t>
            </a:r>
          </a:p>
          <a:p>
            <a:pPr algn="ctr"/>
            <a:r>
              <a:rPr lang="en-US" altLang="zh-TW" dirty="0">
                <a:solidFill>
                  <a:srgbClr val="000000"/>
                </a:solidFill>
              </a:rPr>
              <a:t>The pdf file is upon your request.</a:t>
            </a:r>
            <a:endParaRPr lang="zh-TW" altLang="en-US" dirty="0">
              <a:solidFill>
                <a:srgbClr val="000000"/>
              </a:solidFill>
            </a:endParaRPr>
          </a:p>
        </p:txBody>
      </p:sp>
    </p:spTree>
    <p:extLst>
      <p:ext uri="{BB962C8B-B14F-4D97-AF65-F5344CB8AC3E}">
        <p14:creationId xmlns:p14="http://schemas.microsoft.com/office/powerpoint/2010/main" val="338279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BEE0BC-12E8-0615-5564-F666B0D9E9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954" y="1226820"/>
            <a:ext cx="8805334" cy="4953000"/>
          </a:xfrm>
          <a:prstGeom prst="rect">
            <a:avLst/>
          </a:prstGeom>
        </p:spPr>
      </p:pic>
      <p:sp>
        <p:nvSpPr>
          <p:cNvPr id="52227" name="Rectangle 2">
            <a:extLst>
              <a:ext uri="{FF2B5EF4-FFF2-40B4-BE49-F238E27FC236}">
                <a16:creationId xmlns:a16="http://schemas.microsoft.com/office/drawing/2014/main" id="{AD18768B-139C-4EDF-A8A7-48216AC31328}"/>
              </a:ext>
            </a:extLst>
          </p:cNvPr>
          <p:cNvSpPr>
            <a:spLocks noGrp="1" noChangeArrowheads="1"/>
          </p:cNvSpPr>
          <p:nvPr>
            <p:ph type="title" idx="4294967295"/>
          </p:nvPr>
        </p:nvSpPr>
        <p:spPr/>
        <p:txBody>
          <a:bodyPr/>
          <a:lstStyle/>
          <a:p>
            <a:pPr eaLnBrk="1" hangingPunct="1"/>
            <a:r>
              <a:rPr lang="en-US" altLang="zh-TW" sz="6000">
                <a:solidFill>
                  <a:srgbClr val="0000FF"/>
                </a:solidFill>
              </a:rPr>
              <a:t>The end</a:t>
            </a:r>
          </a:p>
        </p:txBody>
      </p:sp>
      <p:sp>
        <p:nvSpPr>
          <p:cNvPr id="52228" name="Rectangle 3">
            <a:extLst>
              <a:ext uri="{FF2B5EF4-FFF2-40B4-BE49-F238E27FC236}">
                <a16:creationId xmlns:a16="http://schemas.microsoft.com/office/drawing/2014/main" id="{F6F42E81-7FCE-4DA6-911C-30DE062B9858}"/>
              </a:ext>
            </a:extLst>
          </p:cNvPr>
          <p:cNvSpPr>
            <a:spLocks noChangeArrowheads="1"/>
          </p:cNvSpPr>
          <p:nvPr/>
        </p:nvSpPr>
        <p:spPr bwMode="auto">
          <a:xfrm>
            <a:off x="198438" y="1257300"/>
            <a:ext cx="88328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5400" dirty="0">
                <a:solidFill>
                  <a:srgbClr val="FF4343"/>
                </a:solidFill>
              </a:rPr>
              <a:t>Thanks for your kind attentions</a:t>
            </a:r>
          </a:p>
        </p:txBody>
      </p:sp>
      <p:sp>
        <p:nvSpPr>
          <p:cNvPr id="52229" name="日期版面配置區 1">
            <a:extLst>
              <a:ext uri="{FF2B5EF4-FFF2-40B4-BE49-F238E27FC236}">
                <a16:creationId xmlns:a16="http://schemas.microsoft.com/office/drawing/2014/main" id="{AAA56BB4-6BAB-4DF0-8C77-960914D239A7}"/>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41881843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
        <p:nvSpPr>
          <p:cNvPr id="3" name="文字方塊 2">
            <a:extLst>
              <a:ext uri="{FF2B5EF4-FFF2-40B4-BE49-F238E27FC236}">
                <a16:creationId xmlns:a16="http://schemas.microsoft.com/office/drawing/2014/main" id="{CBC824A7-6834-34FA-E7C2-7515F9BF1F5B}"/>
              </a:ext>
            </a:extLst>
          </p:cNvPr>
          <p:cNvSpPr txBox="1"/>
          <p:nvPr/>
        </p:nvSpPr>
        <p:spPr>
          <a:xfrm>
            <a:off x="2133600" y="1066802"/>
            <a:ext cx="5029200" cy="830997"/>
          </a:xfrm>
          <a:prstGeom prst="rect">
            <a:avLst/>
          </a:prstGeom>
          <a:noFill/>
        </p:spPr>
        <p:txBody>
          <a:bodyPr wrap="square">
            <a:spAutoFit/>
          </a:bodyPr>
          <a:lstStyle/>
          <a:p>
            <a:pPr>
              <a:defRPr/>
            </a:pPr>
            <a:r>
              <a:rPr lang="en-US" altLang="zh-TW" sz="4800" dirty="0">
                <a:solidFill>
                  <a:srgbClr val="FF0000"/>
                </a:solidFill>
                <a:latin typeface="+mj-lt"/>
              </a:rPr>
              <a:t>Double degeneracy</a:t>
            </a:r>
          </a:p>
        </p:txBody>
      </p:sp>
      <p:pic>
        <p:nvPicPr>
          <p:cNvPr id="5" name="圖片 4">
            <a:extLst>
              <a:ext uri="{FF2B5EF4-FFF2-40B4-BE49-F238E27FC236}">
                <a16:creationId xmlns:a16="http://schemas.microsoft.com/office/drawing/2014/main" id="{84BB28C3-5BEE-D5AA-FA7C-140D1C61E6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654" y="2276593"/>
            <a:ext cx="2785492" cy="1905000"/>
          </a:xfrm>
          <a:prstGeom prst="rect">
            <a:avLst/>
          </a:prstGeom>
          <a:noFill/>
        </p:spPr>
      </p:pic>
      <p:cxnSp>
        <p:nvCxnSpPr>
          <p:cNvPr id="8" name="直線單箭頭接點 7">
            <a:extLst>
              <a:ext uri="{FF2B5EF4-FFF2-40B4-BE49-F238E27FC236}">
                <a16:creationId xmlns:a16="http://schemas.microsoft.com/office/drawing/2014/main" id="{E008B870-7672-818A-DD5F-480A454D905A}"/>
              </a:ext>
            </a:extLst>
          </p:cNvPr>
          <p:cNvCxnSpPr>
            <a:cxnSpLocks/>
          </p:cNvCxnSpPr>
          <p:nvPr/>
        </p:nvCxnSpPr>
        <p:spPr>
          <a:xfrm flipH="1" flipV="1">
            <a:off x="2480328" y="2276595"/>
            <a:ext cx="1343162" cy="872211"/>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B6584F35-F279-385B-23AA-20F04C975C7A}"/>
              </a:ext>
            </a:extLst>
          </p:cNvPr>
          <p:cNvCxnSpPr>
            <a:cxnSpLocks/>
          </p:cNvCxnSpPr>
          <p:nvPr/>
        </p:nvCxnSpPr>
        <p:spPr>
          <a:xfrm flipV="1">
            <a:off x="5088446" y="2121727"/>
            <a:ext cx="1617154" cy="459806"/>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2E90E98D-ED9B-C1AF-D6CF-563FEBED0329}"/>
              </a:ext>
            </a:extLst>
          </p:cNvPr>
          <p:cNvSpPr/>
          <p:nvPr/>
        </p:nvSpPr>
        <p:spPr>
          <a:xfrm>
            <a:off x="6440718" y="1873797"/>
            <a:ext cx="2667000" cy="1905000"/>
          </a:xfrm>
          <a:prstGeom prst="rect">
            <a:avLst/>
          </a:prstGeom>
          <a:noFill/>
          <a:ln w="19050">
            <a:noFill/>
          </a:ln>
        </p:spPr>
        <p:txBody>
          <a:bodyPr wrap="square">
            <a:noAutofit/>
          </a:bodyPr>
          <a:lstStyle/>
          <a:p>
            <a:pPr algn="ctr" eaLnBrk="1" fontAlgn="auto">
              <a:lnSpc>
                <a:spcPct val="120000"/>
              </a:lnSpc>
              <a:spcBef>
                <a:spcPts val="0"/>
              </a:spcBef>
              <a:spcAft>
                <a:spcPts val="0"/>
              </a:spcAft>
            </a:pPr>
            <a:r>
              <a:rPr kumimoji="0"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Outer boundary</a:t>
            </a:r>
          </a:p>
          <a:p>
            <a:pPr algn="ctr" eaLnBrk="1" fontAlgn="auto">
              <a:lnSpc>
                <a:spcPct val="120000"/>
              </a:lnSpc>
              <a:spcBef>
                <a:spcPts val="0"/>
              </a:spcBef>
              <a:spcAft>
                <a:spcPts val="0"/>
              </a:spcAft>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Ellipse</a:t>
            </a:r>
          </a:p>
          <a:p>
            <a:pPr algn="ctr" eaLnBrk="1" fontAlgn="auto">
              <a:lnSpc>
                <a:spcPct val="120000"/>
              </a:lnSpc>
              <a:spcBef>
                <a:spcPts val="0"/>
              </a:spcBef>
              <a:spcAft>
                <a:spcPts val="0"/>
              </a:spcAft>
            </a:pPr>
            <a:r>
              <a:rPr kumimoji="0" lang="en-US" altLang="zh-TW" sz="2400" kern="1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Degenerate scale </a:t>
            </a:r>
          </a:p>
          <a:p>
            <a:pPr algn="ctr" eaLnBrk="1" fontAlgn="auto">
              <a:lnSpc>
                <a:spcPct val="120000"/>
              </a:lnSpc>
              <a:spcBef>
                <a:spcPts val="0"/>
              </a:spcBef>
              <a:spcAft>
                <a:spcPts val="0"/>
              </a:spcAft>
            </a:pPr>
            <a:r>
              <a:rPr kumimoji="0" lang="en-US" altLang="zh-TW" sz="2400" kern="1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CLEEF &amp; Dual BIE</a:t>
            </a:r>
          </a:p>
          <a:p>
            <a:pPr algn="ctr" eaLnBrk="1" fontAlgn="auto">
              <a:lnSpc>
                <a:spcPct val="120000"/>
              </a:lnSpc>
              <a:spcBef>
                <a:spcPts val="0"/>
              </a:spcBef>
              <a:spcAft>
                <a:spcPts val="0"/>
              </a:spcAft>
            </a:pPr>
            <a:endParaRPr kumimoji="0" lang="en-US" altLang="zh-TW" sz="2400" kern="1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fontAlgn="auto">
              <a:lnSpc>
                <a:spcPct val="150000"/>
              </a:lnSpc>
              <a:spcBef>
                <a:spcPts val="0"/>
              </a:spcBef>
              <a:spcAft>
                <a:spcPts val="0"/>
              </a:spcAft>
            </a:pPr>
            <a:endParaRPr kumimoji="0" lang="zh-TW" altLang="en-US" sz="2000" dirty="0">
              <a:solidFill>
                <a:prstClr val="black"/>
              </a:solidFill>
              <a:latin typeface="Times New Roman"/>
              <a:ea typeface="標楷體"/>
            </a:endParaRPr>
          </a:p>
        </p:txBody>
      </p:sp>
      <p:sp>
        <p:nvSpPr>
          <p:cNvPr id="23" name="矩形 22">
            <a:extLst>
              <a:ext uri="{FF2B5EF4-FFF2-40B4-BE49-F238E27FC236}">
                <a16:creationId xmlns:a16="http://schemas.microsoft.com/office/drawing/2014/main" id="{F878A429-C833-87EA-2059-583B7E12A7C1}"/>
              </a:ext>
            </a:extLst>
          </p:cNvPr>
          <p:cNvSpPr/>
          <p:nvPr/>
        </p:nvSpPr>
        <p:spPr>
          <a:xfrm>
            <a:off x="-6381" y="1862037"/>
            <a:ext cx="2895600" cy="1905001"/>
          </a:xfrm>
          <a:prstGeom prst="rect">
            <a:avLst/>
          </a:prstGeom>
          <a:noFill/>
          <a:ln w="19050">
            <a:noFill/>
          </a:ln>
        </p:spPr>
        <p:txBody>
          <a:bodyPr wrap="square">
            <a:noAutofit/>
          </a:bodyPr>
          <a:lstStyle/>
          <a:p>
            <a:pPr algn="ctr" eaLnBrk="1" fontAlgn="auto">
              <a:lnSpc>
                <a:spcPct val="120000"/>
              </a:lnSpc>
              <a:spcBef>
                <a:spcPts val="0"/>
              </a:spcBef>
              <a:spcAft>
                <a:spcPts val="0"/>
              </a:spcAft>
            </a:pPr>
            <a:r>
              <a:rPr kumimoji="0"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Inner boundary</a:t>
            </a:r>
          </a:p>
          <a:p>
            <a:pPr algn="ctr" eaLnBrk="1" fontAlgn="auto">
              <a:lnSpc>
                <a:spcPct val="120000"/>
              </a:lnSpc>
              <a:spcBef>
                <a:spcPts val="0"/>
              </a:spcBef>
              <a:spcAft>
                <a:spcPts val="0"/>
              </a:spcAft>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Slit</a:t>
            </a:r>
          </a:p>
          <a:p>
            <a:pPr algn="ctr" eaLnBrk="1" fontAlgn="auto">
              <a:lnSpc>
                <a:spcPct val="120000"/>
              </a:lnSpc>
              <a:spcBef>
                <a:spcPts val="0"/>
              </a:spcBef>
              <a:spcAft>
                <a:spcPts val="0"/>
              </a:spcAft>
            </a:pPr>
            <a:r>
              <a:rPr kumimoji="0" lang="en-US" altLang="zh-TW" sz="2400" kern="1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Degenerate boundary</a:t>
            </a:r>
          </a:p>
          <a:p>
            <a:pPr algn="ctr" eaLnBrk="1" fontAlgn="auto">
              <a:lnSpc>
                <a:spcPct val="120000"/>
              </a:lnSpc>
              <a:spcBef>
                <a:spcPts val="0"/>
              </a:spcBef>
              <a:spcAft>
                <a:spcPts val="0"/>
              </a:spcAft>
            </a:pPr>
            <a:r>
              <a:rPr kumimoji="0" lang="en-US" altLang="zh-TW" sz="2400" kern="1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Dual BIE</a:t>
            </a:r>
          </a:p>
        </p:txBody>
      </p:sp>
      <p:sp>
        <p:nvSpPr>
          <p:cNvPr id="42" name="矩形 41">
            <a:extLst>
              <a:ext uri="{FF2B5EF4-FFF2-40B4-BE49-F238E27FC236}">
                <a16:creationId xmlns:a16="http://schemas.microsoft.com/office/drawing/2014/main" id="{339CD756-52EC-4C67-9649-C32D6392BC9D}"/>
              </a:ext>
            </a:extLst>
          </p:cNvPr>
          <p:cNvSpPr/>
          <p:nvPr/>
        </p:nvSpPr>
        <p:spPr>
          <a:xfrm>
            <a:off x="152400" y="4152707"/>
            <a:ext cx="8741350" cy="1058169"/>
          </a:xfrm>
          <a:prstGeom prst="rect">
            <a:avLst/>
          </a:prstGeom>
          <a:noFill/>
          <a:ln w="19050">
            <a:noFill/>
          </a:ln>
        </p:spPr>
        <p:txBody>
          <a:bodyPr wrap="square">
            <a:noAutofit/>
          </a:bodyPr>
          <a:lstStyle/>
          <a:p>
            <a:pPr algn="ctr" eaLnBrk="1" fontAlgn="auto">
              <a:lnSpc>
                <a:spcPct val="120000"/>
              </a:lnSpc>
              <a:spcBef>
                <a:spcPts val="0"/>
              </a:spcBef>
              <a:spcAft>
                <a:spcPts val="0"/>
              </a:spcAft>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Degenerate scale is dominated by the outer boundary instead of the inner boundary.</a:t>
            </a:r>
          </a:p>
          <a:p>
            <a:pPr algn="ctr" eaLnBrk="1" fontAlgn="auto">
              <a:lnSpc>
                <a:spcPct val="120000"/>
              </a:lnSpc>
              <a:spcBef>
                <a:spcPts val="0"/>
              </a:spcBef>
              <a:spcAft>
                <a:spcPts val="0"/>
              </a:spcAft>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dual BIE is the well-posed model for dealing with all degenerate problems.</a:t>
            </a:r>
          </a:p>
        </p:txBody>
      </p:sp>
      <p:pic>
        <p:nvPicPr>
          <p:cNvPr id="44" name="圖片 43">
            <a:extLst>
              <a:ext uri="{FF2B5EF4-FFF2-40B4-BE49-F238E27FC236}">
                <a16:creationId xmlns:a16="http://schemas.microsoft.com/office/drawing/2014/main" id="{CEB8A601-346D-2D9E-7B92-A67E88A47320}"/>
              </a:ext>
            </a:extLst>
          </p:cNvPr>
          <p:cNvPicPr>
            <a:picLocks noChangeAspect="1"/>
          </p:cNvPicPr>
          <p:nvPr/>
        </p:nvPicPr>
        <p:blipFill>
          <a:blip r:embed="rId4"/>
          <a:stretch>
            <a:fillRect/>
          </a:stretch>
        </p:blipFill>
        <p:spPr>
          <a:xfrm>
            <a:off x="1441421" y="5090119"/>
            <a:ext cx="6379153" cy="1003417"/>
          </a:xfrm>
          <a:prstGeom prst="rect">
            <a:avLst/>
          </a:prstGeom>
          <a:ln w="31750">
            <a:solidFill>
              <a:srgbClr val="FF0000"/>
            </a:solidFill>
          </a:ln>
        </p:spPr>
      </p:pic>
      <p:sp>
        <p:nvSpPr>
          <p:cNvPr id="2" name="橢圓 1">
            <a:extLst>
              <a:ext uri="{FF2B5EF4-FFF2-40B4-BE49-F238E27FC236}">
                <a16:creationId xmlns:a16="http://schemas.microsoft.com/office/drawing/2014/main" id="{6102530E-10D3-A7E1-70CB-30E82DF20481}"/>
              </a:ext>
            </a:extLst>
          </p:cNvPr>
          <p:cNvSpPr/>
          <p:nvPr/>
        </p:nvSpPr>
        <p:spPr>
          <a:xfrm>
            <a:off x="2992472" y="2362202"/>
            <a:ext cx="2517495" cy="1514857"/>
          </a:xfrm>
          <a:prstGeom prst="ellipse">
            <a:avLst/>
          </a:prstGeom>
          <a:noFill/>
          <a:ln w="666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a:extLst>
              <a:ext uri="{FF2B5EF4-FFF2-40B4-BE49-F238E27FC236}">
                <a16:creationId xmlns:a16="http://schemas.microsoft.com/office/drawing/2014/main" id="{8724071A-9404-88F0-0310-AD278AD51BC6}"/>
              </a:ext>
            </a:extLst>
          </p:cNvPr>
          <p:cNvCxnSpPr/>
          <p:nvPr/>
        </p:nvCxnSpPr>
        <p:spPr>
          <a:xfrm>
            <a:off x="3229470" y="3128795"/>
            <a:ext cx="1981200" cy="0"/>
          </a:xfrm>
          <a:prstGeom prst="line">
            <a:avLst/>
          </a:prstGeom>
          <a:ln w="63500">
            <a:solidFill>
              <a:srgbClr val="66F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94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81FB5CC4-1E10-499C-97A8-7DA050179E0E}"/>
              </a:ext>
            </a:extLst>
          </p:cNvPr>
          <p:cNvSpPr>
            <a:spLocks noGrp="1"/>
          </p:cNvSpPr>
          <p:nvPr>
            <p:ph type="dt" sz="half" idx="10"/>
          </p:nvPr>
        </p:nvSpPr>
        <p:spPr/>
        <p:txBody>
          <a:bodyPr/>
          <a:lstStyle/>
          <a:p>
            <a:pPr>
              <a:defRPr/>
            </a:pPr>
            <a:r>
              <a:rPr lang="en-US" altLang="zh-TW"/>
              <a:t>2024/07/24</a:t>
            </a:r>
            <a:endParaRPr lang="en-US" altLang="zh-TW" dirty="0"/>
          </a:p>
        </p:txBody>
      </p:sp>
      <p:sp>
        <p:nvSpPr>
          <p:cNvPr id="15" name="文字方塊 14">
            <a:extLst>
              <a:ext uri="{FF2B5EF4-FFF2-40B4-BE49-F238E27FC236}">
                <a16:creationId xmlns:a16="http://schemas.microsoft.com/office/drawing/2014/main" id="{B9BEE8FA-F7E8-47D8-86A4-1C18D5CAAA5E}"/>
              </a:ext>
            </a:extLst>
          </p:cNvPr>
          <p:cNvSpPr txBox="1"/>
          <p:nvPr/>
        </p:nvSpPr>
        <p:spPr>
          <a:xfrm>
            <a:off x="402648" y="-78712"/>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Related papers</a:t>
            </a:r>
            <a:endParaRPr kumimoji="0" lang="zh-TW" altLang="en-US" sz="4800" b="1" dirty="0">
              <a:solidFill>
                <a:schemeClr val="tx2"/>
              </a:solidFill>
              <a:latin typeface="Times New Roman"/>
              <a:ea typeface="標楷體"/>
            </a:endParaRPr>
          </a:p>
        </p:txBody>
      </p:sp>
      <p:pic>
        <p:nvPicPr>
          <p:cNvPr id="144386" name="Picture 2" descr="Issue Cover">
            <a:extLst>
              <a:ext uri="{FF2B5EF4-FFF2-40B4-BE49-F238E27FC236}">
                <a16:creationId xmlns:a16="http://schemas.microsoft.com/office/drawing/2014/main" id="{AB9E0EA8-C536-466F-9DC3-9709FBAE0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8" y="1214115"/>
            <a:ext cx="1674418" cy="2160000"/>
          </a:xfrm>
          <a:prstGeom prst="rect">
            <a:avLst/>
          </a:prstGeom>
          <a:noFill/>
          <a:ln w="38100">
            <a:solidFill>
              <a:srgbClr val="FF0000"/>
            </a:solidFill>
          </a:ln>
        </p:spPr>
      </p:pic>
      <p:sp>
        <p:nvSpPr>
          <p:cNvPr id="2" name="矩形 1">
            <a:extLst>
              <a:ext uri="{FF2B5EF4-FFF2-40B4-BE49-F238E27FC236}">
                <a16:creationId xmlns:a16="http://schemas.microsoft.com/office/drawing/2014/main" id="{E9F746D3-BF0F-446E-9ADF-2C3E1E6F5240}"/>
              </a:ext>
            </a:extLst>
          </p:cNvPr>
          <p:cNvSpPr/>
          <p:nvPr/>
        </p:nvSpPr>
        <p:spPr>
          <a:xfrm>
            <a:off x="1858753" y="1229271"/>
            <a:ext cx="5579486" cy="1015663"/>
          </a:xfrm>
          <a:prstGeom prst="rect">
            <a:avLst/>
          </a:prstGeom>
        </p:spPr>
        <p:txBody>
          <a:bodyPr wrap="square">
            <a:spAutoFit/>
          </a:bodyPr>
          <a:lstStyle/>
          <a:p>
            <a:pPr algn="just"/>
            <a:r>
              <a:rPr lang="en-US" altLang="zh-TW" sz="2000" u="sng" dirty="0">
                <a:solidFill>
                  <a:srgbClr val="FF0000"/>
                </a:solidFill>
                <a:latin typeface="Times New Roman" panose="02020603050405020304" pitchFamily="18" charset="0"/>
              </a:rPr>
              <a:t>J. W. Lee*</a:t>
            </a:r>
            <a:r>
              <a:rPr lang="en-US" altLang="zh-TW" sz="2000" dirty="0">
                <a:solidFill>
                  <a:srgbClr val="FF0000"/>
                </a:solidFill>
                <a:latin typeface="Times New Roman" panose="02020603050405020304" pitchFamily="18" charset="0"/>
              </a:rPr>
              <a:t>, H. W. Yang and J. T. Chen, 2023, ASME Journal of Heat and Mass Transfer, Vol. 145 (11), p.110901.</a:t>
            </a:r>
            <a:endParaRPr lang="zh-TW" altLang="en-US" sz="2000" dirty="0">
              <a:solidFill>
                <a:srgbClr val="FF0000"/>
              </a:solidFill>
            </a:endParaRPr>
          </a:p>
        </p:txBody>
      </p:sp>
      <p:pic>
        <p:nvPicPr>
          <p:cNvPr id="8" name="圖片 7">
            <a:extLst>
              <a:ext uri="{FF2B5EF4-FFF2-40B4-BE49-F238E27FC236}">
                <a16:creationId xmlns:a16="http://schemas.microsoft.com/office/drawing/2014/main" id="{DC2AD23E-4D30-4AE4-B8A6-76A238AC9ABB}"/>
              </a:ext>
            </a:extLst>
          </p:cNvPr>
          <p:cNvPicPr>
            <a:picLocks noChangeAspect="1"/>
          </p:cNvPicPr>
          <p:nvPr/>
        </p:nvPicPr>
        <p:blipFill>
          <a:blip r:embed="rId3"/>
          <a:stretch>
            <a:fillRect/>
          </a:stretch>
        </p:blipFill>
        <p:spPr>
          <a:xfrm>
            <a:off x="7490346" y="1159515"/>
            <a:ext cx="1515789" cy="2160000"/>
          </a:xfrm>
          <a:prstGeom prst="rect">
            <a:avLst/>
          </a:prstGeom>
          <a:ln w="38100">
            <a:solidFill>
              <a:srgbClr val="0000FF"/>
            </a:solidFill>
          </a:ln>
        </p:spPr>
      </p:pic>
      <p:sp>
        <p:nvSpPr>
          <p:cNvPr id="9" name="矩形 8">
            <a:extLst>
              <a:ext uri="{FF2B5EF4-FFF2-40B4-BE49-F238E27FC236}">
                <a16:creationId xmlns:a16="http://schemas.microsoft.com/office/drawing/2014/main" id="{0083A071-9434-4706-AD13-CB4F2E39FF39}"/>
              </a:ext>
            </a:extLst>
          </p:cNvPr>
          <p:cNvSpPr/>
          <p:nvPr/>
        </p:nvSpPr>
        <p:spPr>
          <a:xfrm>
            <a:off x="1920457" y="2338522"/>
            <a:ext cx="5504414" cy="1015663"/>
          </a:xfrm>
          <a:prstGeom prst="rect">
            <a:avLst/>
          </a:prstGeom>
        </p:spPr>
        <p:txBody>
          <a:bodyPr wrap="square">
            <a:spAutoFit/>
          </a:bodyPr>
          <a:lstStyle/>
          <a:p>
            <a:pPr algn="just" eaLnBrk="1" fontAlgn="auto" hangingPunct="1">
              <a:spcBef>
                <a:spcPts val="0"/>
              </a:spcBef>
              <a:spcAft>
                <a:spcPts val="0"/>
              </a:spcAft>
              <a:defRPr/>
            </a:pPr>
            <a:r>
              <a:rPr lang="en-US" altLang="zh-TW" sz="2000" dirty="0">
                <a:solidFill>
                  <a:srgbClr val="0000FF"/>
                </a:solidFill>
                <a:latin typeface="Times New Roman" panose="02020603050405020304" pitchFamily="18" charset="0"/>
              </a:rPr>
              <a:t>J. H. Kao, </a:t>
            </a:r>
            <a:r>
              <a:rPr lang="en-US" altLang="zh-TW" sz="2000" u="sng" dirty="0">
                <a:solidFill>
                  <a:srgbClr val="0000FF"/>
                </a:solidFill>
                <a:latin typeface="Times New Roman" panose="02020603050405020304" pitchFamily="18" charset="0"/>
              </a:rPr>
              <a:t>J. W. Lee*</a:t>
            </a:r>
            <a:r>
              <a:rPr lang="en-US" altLang="zh-TW" sz="2000" dirty="0">
                <a:solidFill>
                  <a:srgbClr val="0000FF"/>
                </a:solidFill>
                <a:latin typeface="Times New Roman" panose="02020603050405020304" pitchFamily="18" charset="0"/>
              </a:rPr>
              <a:t>, J. Y. Young and J. T. Chen, 2023, Numerical Heat Transfer, Part B: Fundamentals, accepted.</a:t>
            </a:r>
          </a:p>
        </p:txBody>
      </p:sp>
      <p:sp>
        <p:nvSpPr>
          <p:cNvPr id="3" name="矩形 2">
            <a:extLst>
              <a:ext uri="{FF2B5EF4-FFF2-40B4-BE49-F238E27FC236}">
                <a16:creationId xmlns:a16="http://schemas.microsoft.com/office/drawing/2014/main" id="{8BAF0118-01BB-4556-BA74-41036B40D37C}"/>
              </a:ext>
            </a:extLst>
          </p:cNvPr>
          <p:cNvSpPr/>
          <p:nvPr/>
        </p:nvSpPr>
        <p:spPr>
          <a:xfrm>
            <a:off x="1989308" y="3758768"/>
            <a:ext cx="5232022" cy="1015663"/>
          </a:xfrm>
          <a:prstGeom prst="rect">
            <a:avLst/>
          </a:prstGeom>
        </p:spPr>
        <p:txBody>
          <a:bodyPr wrap="square">
            <a:spAutoFit/>
          </a:bodyPr>
          <a:lstStyle/>
          <a:p>
            <a:r>
              <a:rPr lang="en-US" altLang="zh-TW" sz="2000" u="sng" dirty="0">
                <a:solidFill>
                  <a:srgbClr val="00B050"/>
                </a:solidFill>
                <a:latin typeface="Times New Roman" panose="02020603050405020304" pitchFamily="18" charset="0"/>
              </a:rPr>
              <a:t>J. W. Lee*</a:t>
            </a:r>
            <a:r>
              <a:rPr lang="en-US" altLang="zh-TW" sz="2000" dirty="0">
                <a:solidFill>
                  <a:srgbClr val="00B050"/>
                </a:solidFill>
                <a:latin typeface="Times New Roman" panose="02020603050405020304" pitchFamily="18" charset="0"/>
              </a:rPr>
              <a:t>, H. W. Yang and J. T. Chen, 2024, Engineering Analysis with Boundary Elements, Vol. 165, 105798.</a:t>
            </a:r>
            <a:endParaRPr lang="zh-TW" altLang="en-US" sz="2000" dirty="0">
              <a:solidFill>
                <a:srgbClr val="00B050"/>
              </a:solidFill>
              <a:latin typeface="Times New Roman" panose="02020603050405020304" pitchFamily="18" charset="0"/>
            </a:endParaRPr>
          </a:p>
        </p:txBody>
      </p:sp>
      <p:sp>
        <p:nvSpPr>
          <p:cNvPr id="5" name="矩形 4">
            <a:extLst>
              <a:ext uri="{FF2B5EF4-FFF2-40B4-BE49-F238E27FC236}">
                <a16:creationId xmlns:a16="http://schemas.microsoft.com/office/drawing/2014/main" id="{884F98BD-4DA5-4DDE-86B5-7148E7BCB13B}"/>
              </a:ext>
            </a:extLst>
          </p:cNvPr>
          <p:cNvSpPr/>
          <p:nvPr/>
        </p:nvSpPr>
        <p:spPr>
          <a:xfrm>
            <a:off x="1913152" y="4848087"/>
            <a:ext cx="5407303" cy="1015663"/>
          </a:xfrm>
          <a:prstGeom prst="rect">
            <a:avLst/>
          </a:prstGeom>
        </p:spPr>
        <p:txBody>
          <a:bodyPr wrap="square">
            <a:spAutoFit/>
          </a:bodyPr>
          <a:lstStyle/>
          <a:p>
            <a:r>
              <a:rPr lang="en-US" altLang="zh-TW" sz="2000" dirty="0">
                <a:solidFill>
                  <a:srgbClr val="0000FF"/>
                </a:solidFill>
                <a:latin typeface="Times New Roman" panose="02020603050405020304" pitchFamily="18" charset="0"/>
              </a:rPr>
              <a:t>J. H. Kao, C. Y. Yang, </a:t>
            </a:r>
            <a:r>
              <a:rPr lang="en-US" altLang="zh-TW" sz="2000" u="sng" dirty="0">
                <a:solidFill>
                  <a:srgbClr val="0000FF"/>
                </a:solidFill>
                <a:latin typeface="Times New Roman" panose="02020603050405020304" pitchFamily="18" charset="0"/>
              </a:rPr>
              <a:t>J. W. Lee*</a:t>
            </a:r>
            <a:r>
              <a:rPr lang="en-US" altLang="zh-TW" sz="2000" dirty="0">
                <a:solidFill>
                  <a:srgbClr val="0000FF"/>
                </a:solidFill>
                <a:latin typeface="Times New Roman" panose="02020603050405020304" pitchFamily="18" charset="0"/>
              </a:rPr>
              <a:t>, J. T. Chen, 2024, International Journal of Heat and Mass Transfer, Accepted.</a:t>
            </a:r>
            <a:endParaRPr lang="zh-TW" altLang="en-US" sz="2000" dirty="0">
              <a:solidFill>
                <a:srgbClr val="0000FF"/>
              </a:solidFill>
              <a:latin typeface="Times New Roman" panose="02020603050405020304" pitchFamily="18" charset="0"/>
            </a:endParaRPr>
          </a:p>
        </p:txBody>
      </p:sp>
      <p:pic>
        <p:nvPicPr>
          <p:cNvPr id="154626" name="Picture 2" descr="Go to journal home page - Engineering Analysis with Boundary Elements">
            <a:extLst>
              <a:ext uri="{FF2B5EF4-FFF2-40B4-BE49-F238E27FC236}">
                <a16:creationId xmlns:a16="http://schemas.microsoft.com/office/drawing/2014/main" id="{49EDB946-8E0F-48A8-A453-2CEE83796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94430"/>
            <a:ext cx="1620000" cy="216000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54628" name="Picture 4" descr="Go to journal home page - International Journal of Heat and Mass Transfer">
            <a:extLst>
              <a:ext uri="{FF2B5EF4-FFF2-40B4-BE49-F238E27FC236}">
                <a16:creationId xmlns:a16="http://schemas.microsoft.com/office/drawing/2014/main" id="{8AD8FE24-7049-47A5-92D5-944B1EBAC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453" y="3703748"/>
            <a:ext cx="1620000" cy="2160000"/>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3EEDC26-6BEB-391F-F184-0C2C3F119AC5}"/>
              </a:ext>
            </a:extLst>
          </p:cNvPr>
          <p:cNvSpPr txBox="1"/>
          <p:nvPr/>
        </p:nvSpPr>
        <p:spPr>
          <a:xfrm>
            <a:off x="152400" y="603014"/>
            <a:ext cx="8763000" cy="646331"/>
          </a:xfrm>
          <a:prstGeom prst="rect">
            <a:avLst/>
          </a:prstGeom>
          <a:noFill/>
        </p:spPr>
        <p:txBody>
          <a:bodyPr wrap="square">
            <a:spAutoFit/>
          </a:bodyPr>
          <a:lstStyle/>
          <a:p>
            <a:pPr algn="ctr"/>
            <a:r>
              <a:rPr lang="en-US" altLang="zh-TW" dirty="0">
                <a:solidFill>
                  <a:srgbClr val="000000"/>
                </a:solidFill>
              </a:rPr>
              <a:t>If anyone has interesting to our work. There are four related papers can be found. </a:t>
            </a:r>
          </a:p>
          <a:p>
            <a:pPr algn="ctr"/>
            <a:r>
              <a:rPr lang="en-US" altLang="zh-TW" dirty="0">
                <a:solidFill>
                  <a:srgbClr val="000000"/>
                </a:solidFill>
              </a:rPr>
              <a:t>The pdf file is upon your request.</a:t>
            </a:r>
            <a:endParaRPr lang="zh-TW" altLang="en-US" dirty="0">
              <a:solidFill>
                <a:srgbClr val="000000"/>
              </a:solidFill>
            </a:endParaRPr>
          </a:p>
        </p:txBody>
      </p:sp>
    </p:spTree>
    <p:extLst>
      <p:ext uri="{BB962C8B-B14F-4D97-AF65-F5344CB8AC3E}">
        <p14:creationId xmlns:p14="http://schemas.microsoft.com/office/powerpoint/2010/main" val="102236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E6BCCF50-E02D-4249-A4AC-8A23DAF0E541}"/>
              </a:ext>
            </a:extLst>
          </p:cNvPr>
          <p:cNvSpPr>
            <a:spLocks noGrp="1"/>
          </p:cNvSpPr>
          <p:nvPr>
            <p:ph type="dt" sz="half" idx="10"/>
          </p:nvPr>
        </p:nvSpPr>
        <p:spPr/>
        <p:txBody>
          <a:bodyPr/>
          <a:lstStyle/>
          <a:p>
            <a:pPr>
              <a:defRPr/>
            </a:pPr>
            <a:r>
              <a:rPr lang="en-US" altLang="zh-TW"/>
              <a:t>2024/07/24</a:t>
            </a:r>
            <a:endParaRPr lang="en-US" altLang="zh-TW" dirty="0"/>
          </a:p>
        </p:txBody>
      </p:sp>
      <p:sp>
        <p:nvSpPr>
          <p:cNvPr id="32" name="文字方塊 31">
            <a:extLst>
              <a:ext uri="{FF2B5EF4-FFF2-40B4-BE49-F238E27FC236}">
                <a16:creationId xmlns:a16="http://schemas.microsoft.com/office/drawing/2014/main" id="{D23BB4D8-2100-46BE-8129-B301B1B7D8F8}"/>
              </a:ext>
            </a:extLst>
          </p:cNvPr>
          <p:cNvSpPr txBox="1"/>
          <p:nvPr/>
        </p:nvSpPr>
        <p:spPr>
          <a:xfrm>
            <a:off x="2881033" y="30936"/>
            <a:ext cx="3446102"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Degenerate scale</a:t>
            </a:r>
            <a:endParaRPr kumimoji="0" lang="zh-TW" altLang="en-US" sz="3600" dirty="0">
              <a:solidFill>
                <a:schemeClr val="tx2"/>
              </a:solidFill>
              <a:latin typeface="Times New Roman"/>
              <a:ea typeface="標楷體"/>
            </a:endParaRPr>
          </a:p>
        </p:txBody>
      </p:sp>
      <p:grpSp>
        <p:nvGrpSpPr>
          <p:cNvPr id="33" name="群組 32">
            <a:extLst>
              <a:ext uri="{FF2B5EF4-FFF2-40B4-BE49-F238E27FC236}">
                <a16:creationId xmlns:a16="http://schemas.microsoft.com/office/drawing/2014/main" id="{63757D95-F24E-4D8E-850A-CF02DCCC6365}"/>
              </a:ext>
            </a:extLst>
          </p:cNvPr>
          <p:cNvGrpSpPr/>
          <p:nvPr/>
        </p:nvGrpSpPr>
        <p:grpSpPr>
          <a:xfrm>
            <a:off x="230020" y="1716828"/>
            <a:ext cx="2186820" cy="2048949"/>
            <a:chOff x="906484" y="2055571"/>
            <a:chExt cx="2002913" cy="1876636"/>
          </a:xfrm>
        </p:grpSpPr>
        <p:grpSp>
          <p:nvGrpSpPr>
            <p:cNvPr id="34" name="Group 2">
              <a:extLst>
                <a:ext uri="{FF2B5EF4-FFF2-40B4-BE49-F238E27FC236}">
                  <a16:creationId xmlns:a16="http://schemas.microsoft.com/office/drawing/2014/main" id="{FCD473B6-D1C0-4C29-9EF6-39D00A5A1CBC}"/>
                </a:ext>
              </a:extLst>
            </p:cNvPr>
            <p:cNvGrpSpPr>
              <a:grpSpLocks/>
            </p:cNvGrpSpPr>
            <p:nvPr/>
          </p:nvGrpSpPr>
          <p:grpSpPr bwMode="auto">
            <a:xfrm>
              <a:off x="906484" y="2055571"/>
              <a:ext cx="2002913" cy="1876636"/>
              <a:chOff x="4957" y="7380"/>
              <a:chExt cx="2117" cy="1984"/>
            </a:xfrm>
          </p:grpSpPr>
          <p:sp>
            <p:nvSpPr>
              <p:cNvPr id="37" name="Oval 3">
                <a:extLst>
                  <a:ext uri="{FF2B5EF4-FFF2-40B4-BE49-F238E27FC236}">
                    <a16:creationId xmlns:a16="http://schemas.microsoft.com/office/drawing/2014/main" id="{6EE0E9FB-94BA-4C34-896C-37F60F83E9C3}"/>
                  </a:ext>
                </a:extLst>
              </p:cNvPr>
              <p:cNvSpPr>
                <a:spLocks noChangeArrowheads="1"/>
              </p:cNvSpPr>
              <p:nvPr/>
            </p:nvSpPr>
            <p:spPr bwMode="auto">
              <a:xfrm>
                <a:off x="4957" y="7380"/>
                <a:ext cx="1984" cy="1984"/>
              </a:xfrm>
              <a:prstGeom prst="ellipse">
                <a:avLst/>
              </a:prstGeom>
              <a:solidFill>
                <a:srgbClr val="B0DBE8"/>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kumimoji="0" lang="zh-TW" altLang="en-US" kern="0">
                  <a:solidFill>
                    <a:prstClr val="black"/>
                  </a:solidFill>
                  <a:latin typeface="Times New Roman"/>
                  <a:ea typeface="標楷體"/>
                </a:endParaRPr>
              </a:p>
            </p:txBody>
          </p:sp>
          <p:graphicFrame>
            <p:nvGraphicFramePr>
              <p:cNvPr id="38" name="物件 37">
                <a:extLst>
                  <a:ext uri="{FF2B5EF4-FFF2-40B4-BE49-F238E27FC236}">
                    <a16:creationId xmlns:a16="http://schemas.microsoft.com/office/drawing/2014/main" id="{55A95946-0FD7-41F4-BFD2-973C7B9FC36C}"/>
                  </a:ext>
                </a:extLst>
              </p:cNvPr>
              <p:cNvGraphicFramePr>
                <a:graphicFrameLocks noChangeAspect="1"/>
              </p:cNvGraphicFramePr>
              <p:nvPr/>
            </p:nvGraphicFramePr>
            <p:xfrm>
              <a:off x="5149" y="7791"/>
              <a:ext cx="1166" cy="365"/>
            </p:xfrm>
            <a:graphic>
              <a:graphicData uri="http://schemas.openxmlformats.org/presentationml/2006/ole">
                <mc:AlternateContent xmlns:mc="http://schemas.openxmlformats.org/markup-compatibility/2006">
                  <mc:Choice xmlns:v="urn:schemas-microsoft-com:vml" Requires="v">
                    <p:oleObj spid="_x0000_s26812" name="Equation" r:id="rId3" imgW="698400" imgH="228600" progId="Equation.DSMT4">
                      <p:embed/>
                    </p:oleObj>
                  </mc:Choice>
                  <mc:Fallback>
                    <p:oleObj name="Equation" r:id="rId3" imgW="698400" imgH="228600" progId="Equation.DSMT4">
                      <p:embed/>
                      <p:pic>
                        <p:nvPicPr>
                          <p:cNvPr id="38" name="物件 37">
                            <a:extLst>
                              <a:ext uri="{FF2B5EF4-FFF2-40B4-BE49-F238E27FC236}">
                                <a16:creationId xmlns:a16="http://schemas.microsoft.com/office/drawing/2014/main" id="{55A95946-0FD7-41F4-BFD2-973C7B9FC36C}"/>
                              </a:ext>
                            </a:extLst>
                          </p:cNvPr>
                          <p:cNvPicPr>
                            <a:picLocks noChangeAspect="1" noChangeArrowheads="1"/>
                          </p:cNvPicPr>
                          <p:nvPr/>
                        </p:nvPicPr>
                        <p:blipFill>
                          <a:blip r:embed="rId4"/>
                          <a:srcRect/>
                          <a:stretch>
                            <a:fillRect/>
                          </a:stretch>
                        </p:blipFill>
                        <p:spPr bwMode="auto">
                          <a:xfrm>
                            <a:off x="5149" y="7791"/>
                            <a:ext cx="1166" cy="365"/>
                          </a:xfrm>
                          <a:prstGeom prst="rect">
                            <a:avLst/>
                          </a:prstGeom>
                          <a:noFill/>
                        </p:spPr>
                      </p:pic>
                    </p:oleObj>
                  </mc:Fallback>
                </mc:AlternateContent>
              </a:graphicData>
            </a:graphic>
          </p:graphicFrame>
          <p:graphicFrame>
            <p:nvGraphicFramePr>
              <p:cNvPr id="39" name="物件 38">
                <a:extLst>
                  <a:ext uri="{FF2B5EF4-FFF2-40B4-BE49-F238E27FC236}">
                    <a16:creationId xmlns:a16="http://schemas.microsoft.com/office/drawing/2014/main" id="{7AD845C9-C5AE-49B7-A425-D08CBC4A5CD1}"/>
                  </a:ext>
                </a:extLst>
              </p:cNvPr>
              <p:cNvGraphicFramePr>
                <a:graphicFrameLocks noChangeAspect="1"/>
              </p:cNvGraphicFramePr>
              <p:nvPr/>
            </p:nvGraphicFramePr>
            <p:xfrm>
              <a:off x="6833" y="8814"/>
              <a:ext cx="241" cy="262"/>
            </p:xfrm>
            <a:graphic>
              <a:graphicData uri="http://schemas.openxmlformats.org/presentationml/2006/ole">
                <mc:AlternateContent xmlns:mc="http://schemas.openxmlformats.org/markup-compatibility/2006">
                  <mc:Choice xmlns:v="urn:schemas-microsoft-com:vml" Requires="v">
                    <p:oleObj spid="_x0000_s26813" name="Equation" r:id="rId5" imgW="152280" imgH="164880" progId="Equation.DSMT4">
                      <p:embed/>
                    </p:oleObj>
                  </mc:Choice>
                  <mc:Fallback>
                    <p:oleObj name="Equation" r:id="rId5" imgW="152280" imgH="164880" progId="Equation.DSMT4">
                      <p:embed/>
                      <p:pic>
                        <p:nvPicPr>
                          <p:cNvPr id="39" name="物件 38">
                            <a:extLst>
                              <a:ext uri="{FF2B5EF4-FFF2-40B4-BE49-F238E27FC236}">
                                <a16:creationId xmlns:a16="http://schemas.microsoft.com/office/drawing/2014/main" id="{7AD845C9-C5AE-49B7-A425-D08CBC4A5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 y="8814"/>
                            <a:ext cx="241"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物件 39">
                <a:extLst>
                  <a:ext uri="{FF2B5EF4-FFF2-40B4-BE49-F238E27FC236}">
                    <a16:creationId xmlns:a16="http://schemas.microsoft.com/office/drawing/2014/main" id="{92C8BD35-401B-4DFC-AC7B-B6EB0C25EEA0}"/>
                  </a:ext>
                </a:extLst>
              </p:cNvPr>
              <p:cNvGraphicFramePr>
                <a:graphicFrameLocks noChangeAspect="1"/>
              </p:cNvGraphicFramePr>
              <p:nvPr/>
            </p:nvGraphicFramePr>
            <p:xfrm>
              <a:off x="6470" y="7862"/>
              <a:ext cx="231" cy="232"/>
            </p:xfrm>
            <a:graphic>
              <a:graphicData uri="http://schemas.openxmlformats.org/presentationml/2006/ole">
                <mc:AlternateContent xmlns:mc="http://schemas.openxmlformats.org/markup-compatibility/2006">
                  <mc:Choice xmlns:v="urn:schemas-microsoft-com:vml" Requires="v">
                    <p:oleObj spid="_x0000_s26814" name="Equation" r:id="rId7" imgW="164880" imgH="164880" progId="Equation.DSMT4">
                      <p:embed/>
                    </p:oleObj>
                  </mc:Choice>
                  <mc:Fallback>
                    <p:oleObj name="Equation" r:id="rId7" imgW="164880" imgH="164880" progId="Equation.DSMT4">
                      <p:embed/>
                      <p:pic>
                        <p:nvPicPr>
                          <p:cNvPr id="40" name="物件 39">
                            <a:extLst>
                              <a:ext uri="{FF2B5EF4-FFF2-40B4-BE49-F238E27FC236}">
                                <a16:creationId xmlns:a16="http://schemas.microsoft.com/office/drawing/2014/main" id="{92C8BD35-401B-4DFC-AC7B-B6EB0C25EE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0" y="7862"/>
                            <a:ext cx="231" cy="232"/>
                          </a:xfrm>
                          <a:prstGeom prst="rect">
                            <a:avLst/>
                          </a:prstGeom>
                          <a:noFill/>
                        </p:spPr>
                      </p:pic>
                    </p:oleObj>
                  </mc:Fallback>
                </mc:AlternateContent>
              </a:graphicData>
            </a:graphic>
          </p:graphicFrame>
          <p:sp>
            <p:nvSpPr>
              <p:cNvPr id="41" name="Line 8">
                <a:extLst>
                  <a:ext uri="{FF2B5EF4-FFF2-40B4-BE49-F238E27FC236}">
                    <a16:creationId xmlns:a16="http://schemas.microsoft.com/office/drawing/2014/main" id="{CCE51002-2440-4557-8500-C267E4C8956F}"/>
                  </a:ext>
                </a:extLst>
              </p:cNvPr>
              <p:cNvSpPr>
                <a:spLocks noChangeShapeType="1"/>
              </p:cNvSpPr>
              <p:nvPr/>
            </p:nvSpPr>
            <p:spPr bwMode="auto">
              <a:xfrm>
                <a:off x="5993" y="8436"/>
                <a:ext cx="94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kumimoji="0" lang="zh-TW" altLang="en-US" kern="0" dirty="0">
                  <a:solidFill>
                    <a:prstClr val="black"/>
                  </a:solidFill>
                  <a:latin typeface="Times New Roman"/>
                  <a:ea typeface="標楷體"/>
                </a:endParaRPr>
              </a:p>
            </p:txBody>
          </p:sp>
        </p:grpSp>
        <p:graphicFrame>
          <p:nvGraphicFramePr>
            <p:cNvPr id="35" name="物件 34">
              <a:extLst>
                <a:ext uri="{FF2B5EF4-FFF2-40B4-BE49-F238E27FC236}">
                  <a16:creationId xmlns:a16="http://schemas.microsoft.com/office/drawing/2014/main" id="{229F5D46-3F5C-477E-AC1F-12AFF7F29AB4}"/>
                </a:ext>
              </a:extLst>
            </p:cNvPr>
            <p:cNvGraphicFramePr>
              <a:graphicFrameLocks noChangeAspect="1"/>
            </p:cNvGraphicFramePr>
            <p:nvPr/>
          </p:nvGraphicFramePr>
          <p:xfrm>
            <a:off x="1198008" y="3104298"/>
            <a:ext cx="846869" cy="315996"/>
          </p:xfrm>
          <a:graphic>
            <a:graphicData uri="http://schemas.openxmlformats.org/presentationml/2006/ole">
              <mc:AlternateContent xmlns:mc="http://schemas.openxmlformats.org/markup-compatibility/2006">
                <mc:Choice xmlns:v="urn:schemas-microsoft-com:vml" Requires="v">
                  <p:oleObj spid="_x0000_s26815" name="Equation" r:id="rId9" imgW="634725" imgH="228501" progId="Equation.DSMT4">
                    <p:embed/>
                  </p:oleObj>
                </mc:Choice>
                <mc:Fallback>
                  <p:oleObj name="Equation" r:id="rId9" imgW="634725" imgH="228501" progId="Equation.DSMT4">
                    <p:embed/>
                    <p:pic>
                      <p:nvPicPr>
                        <p:cNvPr id="35" name="物件 34">
                          <a:extLst>
                            <a:ext uri="{FF2B5EF4-FFF2-40B4-BE49-F238E27FC236}">
                              <a16:creationId xmlns:a16="http://schemas.microsoft.com/office/drawing/2014/main" id="{229F5D46-3F5C-477E-AC1F-12AFF7F29A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8008" y="3104298"/>
                          <a:ext cx="846869" cy="315996"/>
                        </a:xfrm>
                        <a:prstGeom prst="rect">
                          <a:avLst/>
                        </a:prstGeom>
                        <a:noFill/>
                      </p:spPr>
                    </p:pic>
                  </p:oleObj>
                </mc:Fallback>
              </mc:AlternateContent>
            </a:graphicData>
          </a:graphic>
        </p:graphicFrame>
        <p:sp>
          <p:nvSpPr>
            <p:cNvPr id="36" name="橢圓 35">
              <a:extLst>
                <a:ext uri="{FF2B5EF4-FFF2-40B4-BE49-F238E27FC236}">
                  <a16:creationId xmlns:a16="http://schemas.microsoft.com/office/drawing/2014/main" id="{6FCDDF32-90C6-4BAE-BF3B-77551DAECFEF}"/>
                </a:ext>
              </a:extLst>
            </p:cNvPr>
            <p:cNvSpPr/>
            <p:nvPr/>
          </p:nvSpPr>
          <p:spPr>
            <a:xfrm>
              <a:off x="1848233" y="2993885"/>
              <a:ext cx="119416" cy="119416"/>
            </a:xfrm>
            <a:prstGeom prst="ellipse">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grpSp>
      <p:graphicFrame>
        <p:nvGraphicFramePr>
          <p:cNvPr id="42" name="物件 41">
            <a:extLst>
              <a:ext uri="{FF2B5EF4-FFF2-40B4-BE49-F238E27FC236}">
                <a16:creationId xmlns:a16="http://schemas.microsoft.com/office/drawing/2014/main" id="{EA35644B-94CE-4566-B4B6-919F36DC35E6}"/>
              </a:ext>
            </a:extLst>
          </p:cNvPr>
          <p:cNvGraphicFramePr>
            <a:graphicFrameLocks noChangeAspect="1"/>
          </p:cNvGraphicFramePr>
          <p:nvPr>
            <p:extLst/>
          </p:nvPr>
        </p:nvGraphicFramePr>
        <p:xfrm>
          <a:off x="2215130" y="2023313"/>
          <a:ext cx="1531937" cy="341312"/>
        </p:xfrm>
        <a:graphic>
          <a:graphicData uri="http://schemas.openxmlformats.org/presentationml/2006/ole">
            <mc:AlternateContent xmlns:mc="http://schemas.openxmlformats.org/markup-compatibility/2006">
              <mc:Choice xmlns:v="urn:schemas-microsoft-com:vml" Requires="v">
                <p:oleObj spid="_x0000_s26816" name="Equation" r:id="rId11" imgW="927000" imgH="203040" progId="Equation.DSMT4">
                  <p:embed/>
                </p:oleObj>
              </mc:Choice>
              <mc:Fallback>
                <p:oleObj name="Equation" r:id="rId11" imgW="927000" imgH="203040" progId="Equation.DSMT4">
                  <p:embed/>
                  <p:pic>
                    <p:nvPicPr>
                      <p:cNvPr id="42" name="物件 41">
                        <a:extLst>
                          <a:ext uri="{FF2B5EF4-FFF2-40B4-BE49-F238E27FC236}">
                            <a16:creationId xmlns:a16="http://schemas.microsoft.com/office/drawing/2014/main" id="{EA35644B-94CE-4566-B4B6-919F36DC35E6}"/>
                          </a:ext>
                        </a:extLst>
                      </p:cNvPr>
                      <p:cNvPicPr>
                        <a:picLocks noChangeAspect="1" noChangeArrowheads="1"/>
                      </p:cNvPicPr>
                      <p:nvPr/>
                    </p:nvPicPr>
                    <p:blipFill>
                      <a:blip r:embed="rId12"/>
                      <a:srcRect/>
                      <a:stretch>
                        <a:fillRect/>
                      </a:stretch>
                    </p:blipFill>
                    <p:spPr bwMode="auto">
                      <a:xfrm>
                        <a:off x="2215130" y="2023313"/>
                        <a:ext cx="1531937" cy="341312"/>
                      </a:xfrm>
                      <a:prstGeom prst="rect">
                        <a:avLst/>
                      </a:prstGeom>
                      <a:noFill/>
                    </p:spPr>
                  </p:pic>
                </p:oleObj>
              </mc:Fallback>
            </mc:AlternateContent>
          </a:graphicData>
        </a:graphic>
      </p:graphicFrame>
      <p:sp>
        <p:nvSpPr>
          <p:cNvPr id="43" name="文字方塊 42">
            <a:extLst>
              <a:ext uri="{FF2B5EF4-FFF2-40B4-BE49-F238E27FC236}">
                <a16:creationId xmlns:a16="http://schemas.microsoft.com/office/drawing/2014/main" id="{BAB3E3D7-40B6-4838-BE30-462214974E1E}"/>
              </a:ext>
            </a:extLst>
          </p:cNvPr>
          <p:cNvSpPr txBox="1"/>
          <p:nvPr/>
        </p:nvSpPr>
        <p:spPr>
          <a:xfrm>
            <a:off x="152402" y="1146897"/>
            <a:ext cx="3271521" cy="523220"/>
          </a:xfrm>
          <a:prstGeom prst="rect">
            <a:avLst/>
          </a:prstGeom>
          <a:noFill/>
        </p:spPr>
        <p:txBody>
          <a:bodyPr wrap="square" rtlCol="0">
            <a:spAutoFit/>
          </a:bodyPr>
          <a:lstStyle/>
          <a:p>
            <a:pPr eaLnBrk="1" fontAlgn="auto" hangingPunct="1">
              <a:spcBef>
                <a:spcPts val="0"/>
              </a:spcBef>
              <a:spcAft>
                <a:spcPts val="0"/>
              </a:spcAft>
            </a:pPr>
            <a:r>
              <a:rPr kumimoji="0" lang="en-US" altLang="zh-TW" sz="2800" dirty="0">
                <a:solidFill>
                  <a:srgbClr val="2A2A2A"/>
                </a:solidFill>
                <a:latin typeface="Times New Roman" panose="02020603050405020304" pitchFamily="18" charset="0"/>
                <a:ea typeface="標楷體"/>
                <a:cs typeface="Times New Roman" panose="02020603050405020304" pitchFamily="18" charset="0"/>
              </a:rPr>
              <a:t>2D Laplace problem</a:t>
            </a:r>
            <a:endParaRPr kumimoji="0" lang="zh-TW" altLang="en-US" sz="2800" dirty="0">
              <a:solidFill>
                <a:srgbClr val="2A2A2A"/>
              </a:solidFill>
              <a:latin typeface="Times New Roman" panose="02020603050405020304" pitchFamily="18" charset="0"/>
              <a:ea typeface="標楷體"/>
              <a:cs typeface="Times New Roman" panose="02020603050405020304" pitchFamily="18" charset="0"/>
            </a:endParaRPr>
          </a:p>
        </p:txBody>
      </p:sp>
      <p:sp>
        <p:nvSpPr>
          <p:cNvPr id="44" name="矩形 43">
            <a:extLst>
              <a:ext uri="{FF2B5EF4-FFF2-40B4-BE49-F238E27FC236}">
                <a16:creationId xmlns:a16="http://schemas.microsoft.com/office/drawing/2014/main" id="{CBBCFE01-3218-48C5-A509-04770AD671E3}"/>
              </a:ext>
            </a:extLst>
          </p:cNvPr>
          <p:cNvSpPr/>
          <p:nvPr/>
        </p:nvSpPr>
        <p:spPr>
          <a:xfrm>
            <a:off x="2707457" y="2823061"/>
            <a:ext cx="2331087" cy="584775"/>
          </a:xfrm>
          <a:prstGeom prst="rect">
            <a:avLst/>
          </a:prstGeom>
        </p:spPr>
        <p:txBody>
          <a:bodyPr wrap="none">
            <a:spAutoFit/>
          </a:bodyPr>
          <a:lstStyle/>
          <a:p>
            <a:pPr eaLnBrk="1" fontAlgn="auto" hangingPunct="1">
              <a:spcBef>
                <a:spcPts val="0"/>
              </a:spcBef>
              <a:spcAft>
                <a:spcPts val="0"/>
              </a:spcAft>
            </a:pPr>
            <a:r>
              <a:rPr kumimoji="0" lang="en-US" altLang="zh-TW" sz="3200" b="1" kern="100" dirty="0">
                <a:solidFill>
                  <a:srgbClr val="1F1F1F"/>
                </a:solidFill>
                <a:latin typeface="Times New Roman" panose="02020603050405020304" pitchFamily="18" charset="0"/>
                <a:cs typeface="Times New Roman" panose="02020603050405020304" pitchFamily="18" charset="0"/>
              </a:rPr>
              <a:t>BEM/BIEM</a:t>
            </a:r>
            <a:endParaRPr kumimoji="0" lang="zh-TW" altLang="en-US" sz="32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851FDAD3-4E24-4D8B-9012-40BCDEAC8933}"/>
                  </a:ext>
                </a:extLst>
              </p:cNvPr>
              <p:cNvSpPr txBox="1"/>
              <p:nvPr/>
            </p:nvSpPr>
            <p:spPr>
              <a:xfrm>
                <a:off x="2343454" y="2377108"/>
                <a:ext cx="1010726" cy="461665"/>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400" i="1">
                          <a:solidFill>
                            <a:prstClr val="black"/>
                          </a:solidFill>
                          <a:latin typeface="Cambria Math" panose="02040503050406030204" pitchFamily="18" charset="0"/>
                        </a:rPr>
                        <m:t>𝑎</m:t>
                      </m:r>
                      <m:r>
                        <a:rPr kumimoji="0" lang="en-US" altLang="zh-TW" sz="2400" i="1">
                          <a:solidFill>
                            <a:prstClr val="black"/>
                          </a:solidFill>
                          <a:latin typeface="Cambria Math" panose="02040503050406030204" pitchFamily="18" charset="0"/>
                        </a:rPr>
                        <m:t>=1</m:t>
                      </m:r>
                    </m:oMath>
                  </m:oMathPara>
                </a14:m>
                <a:endParaRPr kumimoji="0" lang="zh-TW" altLang="en-US" sz="2400" dirty="0">
                  <a:solidFill>
                    <a:prstClr val="black"/>
                  </a:solidFill>
                  <a:latin typeface="Times New Roman"/>
                  <a:ea typeface="標楷體"/>
                </a:endParaRPr>
              </a:p>
            </p:txBody>
          </p:sp>
        </mc:Choice>
        <mc:Fallback xmlns="">
          <p:sp>
            <p:nvSpPr>
              <p:cNvPr id="45" name="文字方塊 44">
                <a:extLst>
                  <a:ext uri="{FF2B5EF4-FFF2-40B4-BE49-F238E27FC236}">
                    <a16:creationId xmlns:a16="http://schemas.microsoft.com/office/drawing/2014/main" id="{851FDAD3-4E24-4D8B-9012-40BCDEAC8933}"/>
                  </a:ext>
                </a:extLst>
              </p:cNvPr>
              <p:cNvSpPr txBox="1">
                <a:spLocks noRot="1" noChangeAspect="1" noMove="1" noResize="1" noEditPoints="1" noAdjustHandles="1" noChangeArrowheads="1" noChangeShapeType="1" noTextEdit="1"/>
              </p:cNvSpPr>
              <p:nvPr/>
            </p:nvSpPr>
            <p:spPr>
              <a:xfrm>
                <a:off x="2343454" y="2377108"/>
                <a:ext cx="1010726" cy="461665"/>
              </a:xfrm>
              <a:prstGeom prst="rect">
                <a:avLst/>
              </a:prstGeom>
              <a:blipFill>
                <a:blip r:embed="rId13"/>
                <a:stretch>
                  <a:fillRect/>
                </a:stretch>
              </a:blipFill>
            </p:spPr>
            <p:txBody>
              <a:bodyPr/>
              <a:lstStyle/>
              <a:p>
                <a:r>
                  <a:rPr lang="zh-TW" altLang="en-US">
                    <a:noFill/>
                  </a:rPr>
                  <a:t> </a:t>
                </a:r>
              </a:p>
            </p:txBody>
          </p:sp>
        </mc:Fallback>
      </mc:AlternateContent>
      <p:sp>
        <p:nvSpPr>
          <p:cNvPr id="46" name="箭號: 向右 45">
            <a:extLst>
              <a:ext uri="{FF2B5EF4-FFF2-40B4-BE49-F238E27FC236}">
                <a16:creationId xmlns:a16="http://schemas.microsoft.com/office/drawing/2014/main" id="{38130FAA-A432-4B58-94F6-5D4933EBA741}"/>
              </a:ext>
            </a:extLst>
          </p:cNvPr>
          <p:cNvSpPr/>
          <p:nvPr/>
        </p:nvSpPr>
        <p:spPr>
          <a:xfrm>
            <a:off x="1926458" y="3644390"/>
            <a:ext cx="739077" cy="484632"/>
          </a:xfrm>
          <a:prstGeom prst="rightArrow">
            <a:avLst>
              <a:gd name="adj1" fmla="val 24842"/>
              <a:gd name="adj2" fmla="val 50000"/>
            </a:avLst>
          </a:prstGeom>
          <a:solidFill>
            <a:srgbClr val="FF0000"/>
          </a:solid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47" name="矩形 46">
            <a:extLst>
              <a:ext uri="{FF2B5EF4-FFF2-40B4-BE49-F238E27FC236}">
                <a16:creationId xmlns:a16="http://schemas.microsoft.com/office/drawing/2014/main" id="{1574ACB3-A183-4BBD-8896-7E64738D09D6}"/>
              </a:ext>
            </a:extLst>
          </p:cNvPr>
          <p:cNvSpPr/>
          <p:nvPr/>
        </p:nvSpPr>
        <p:spPr>
          <a:xfrm>
            <a:off x="6221389" y="3280935"/>
            <a:ext cx="2895344" cy="400110"/>
          </a:xfrm>
          <a:prstGeom prst="rect">
            <a:avLst/>
          </a:prstGeom>
        </p:spPr>
        <p:txBody>
          <a:bodyPr wrap="none">
            <a:spAutoFit/>
          </a:bodyPr>
          <a:lstStyle/>
          <a:p>
            <a:pPr eaLnBrk="1" fontAlgn="auto" hangingPunct="1">
              <a:spcBef>
                <a:spcPts val="0"/>
              </a:spcBef>
              <a:spcAft>
                <a:spcPts val="0"/>
              </a:spcAft>
            </a:pPr>
            <a:r>
              <a:rPr kumimoji="0" lang="en-US" altLang="zh-TW" sz="2000" dirty="0">
                <a:solidFill>
                  <a:srgbClr val="FF0000"/>
                </a:solidFill>
                <a:latin typeface="Times New Roman"/>
                <a:ea typeface="標楷體"/>
              </a:rPr>
              <a:t>No solution or non-unique</a:t>
            </a:r>
            <a:endParaRPr kumimoji="0" lang="zh-TW" altLang="en-US" sz="2000" dirty="0">
              <a:solidFill>
                <a:srgbClr val="FF0000"/>
              </a:solidFill>
              <a:latin typeface="Times New Roman"/>
              <a:ea typeface="標楷體"/>
            </a:endParaRPr>
          </a:p>
        </p:txBody>
      </p:sp>
      <p:sp>
        <p:nvSpPr>
          <p:cNvPr id="48" name="箭號: 向右 47">
            <a:extLst>
              <a:ext uri="{FF2B5EF4-FFF2-40B4-BE49-F238E27FC236}">
                <a16:creationId xmlns:a16="http://schemas.microsoft.com/office/drawing/2014/main" id="{6BA9F245-3AE5-48C4-A803-EE0B36A4EDB8}"/>
              </a:ext>
            </a:extLst>
          </p:cNvPr>
          <p:cNvSpPr/>
          <p:nvPr/>
        </p:nvSpPr>
        <p:spPr>
          <a:xfrm>
            <a:off x="5482143" y="3287062"/>
            <a:ext cx="677994" cy="484632"/>
          </a:xfrm>
          <a:prstGeom prst="rightArrow">
            <a:avLst>
              <a:gd name="adj1" fmla="val 24842"/>
              <a:gd name="adj2" fmla="val 50000"/>
            </a:avLst>
          </a:prstGeom>
          <a:solidFill>
            <a:srgbClr val="FF0000"/>
          </a:solid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dirty="0">
              <a:solidFill>
                <a:prstClr val="white"/>
              </a:solidFill>
              <a:latin typeface="Times New Roman"/>
              <a:ea typeface="標楷體"/>
            </a:endParaRPr>
          </a:p>
        </p:txBody>
      </p:sp>
      <p:sp>
        <p:nvSpPr>
          <p:cNvPr id="49" name="矩形 48">
            <a:extLst>
              <a:ext uri="{FF2B5EF4-FFF2-40B4-BE49-F238E27FC236}">
                <a16:creationId xmlns:a16="http://schemas.microsoft.com/office/drawing/2014/main" id="{C23C8C6E-5418-4E45-8434-014635E41E09}"/>
              </a:ext>
            </a:extLst>
          </p:cNvPr>
          <p:cNvSpPr>
            <a:spLocks noChangeAspect="1"/>
          </p:cNvSpPr>
          <p:nvPr/>
        </p:nvSpPr>
        <p:spPr>
          <a:xfrm>
            <a:off x="318683" y="4337668"/>
            <a:ext cx="1817367" cy="1817367"/>
          </a:xfrm>
          <a:prstGeom prst="rect">
            <a:avLst/>
          </a:prstGeom>
          <a:solidFill>
            <a:srgbClr val="B0DBE8"/>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CA98E7E7-8F0C-4A8C-A1E5-C85E78BD5557}"/>
                  </a:ext>
                </a:extLst>
              </p:cNvPr>
              <p:cNvSpPr/>
              <p:nvPr/>
            </p:nvSpPr>
            <p:spPr>
              <a:xfrm>
                <a:off x="1568640" y="2456650"/>
                <a:ext cx="376257" cy="369332"/>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prstClr val="black"/>
                          </a:solidFill>
                          <a:latin typeface="Cambria Math" panose="02040503050406030204" pitchFamily="18" charset="0"/>
                        </a:rPr>
                        <m:t>𝑎</m:t>
                      </m:r>
                    </m:oMath>
                  </m:oMathPara>
                </a14:m>
                <a:endParaRPr kumimoji="0" lang="zh-TW" altLang="en-US" dirty="0">
                  <a:solidFill>
                    <a:prstClr val="black"/>
                  </a:solidFill>
                  <a:latin typeface="Times New Roman"/>
                  <a:ea typeface="標楷體"/>
                </a:endParaRPr>
              </a:p>
            </p:txBody>
          </p:sp>
        </mc:Choice>
        <mc:Fallback xmlns="">
          <p:sp>
            <p:nvSpPr>
              <p:cNvPr id="50" name="矩形 49">
                <a:extLst>
                  <a:ext uri="{FF2B5EF4-FFF2-40B4-BE49-F238E27FC236}">
                    <a16:creationId xmlns:a16="http://schemas.microsoft.com/office/drawing/2014/main" id="{CA98E7E7-8F0C-4A8C-A1E5-C85E78BD5557}"/>
                  </a:ext>
                </a:extLst>
              </p:cNvPr>
              <p:cNvSpPr>
                <a:spLocks noRot="1" noChangeAspect="1" noMove="1" noResize="1" noEditPoints="1" noAdjustHandles="1" noChangeArrowheads="1" noChangeShapeType="1" noTextEdit="1"/>
              </p:cNvSpPr>
              <p:nvPr/>
            </p:nvSpPr>
            <p:spPr>
              <a:xfrm>
                <a:off x="1568640" y="2456650"/>
                <a:ext cx="376257" cy="369332"/>
              </a:xfrm>
              <a:prstGeom prst="rect">
                <a:avLst/>
              </a:prstGeom>
              <a:blipFill>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AC0AEA21-A19B-4B83-A5D6-9D58272685E7}"/>
                  </a:ext>
                </a:extLst>
              </p:cNvPr>
              <p:cNvSpPr txBox="1"/>
              <p:nvPr/>
            </p:nvSpPr>
            <p:spPr>
              <a:xfrm>
                <a:off x="599441" y="5597196"/>
                <a:ext cx="1457963" cy="461665"/>
              </a:xfrm>
              <a:prstGeom prst="rect">
                <a:avLst/>
              </a:prstGeom>
              <a:noFill/>
            </p:spPr>
            <p:txBody>
              <a:bodyPr wrap="none" rtlCol="0">
                <a:spAutoFit/>
              </a:bodyPr>
              <a:lstStyle/>
              <a:p>
                <a:pPr eaLnBrk="1" fontAlgn="auto" hangingPunct="1">
                  <a:spcBef>
                    <a:spcPts val="0"/>
                  </a:spcBef>
                  <a:spcAft>
                    <a:spcPts val="0"/>
                  </a:spcAft>
                </a:pPr>
                <a14:m>
                  <m:oMath xmlns:m="http://schemas.openxmlformats.org/officeDocument/2006/math">
                    <m:r>
                      <a:rPr kumimoji="0" lang="en-US" altLang="zh-TW" sz="2400" i="1">
                        <a:solidFill>
                          <a:prstClr val="black"/>
                        </a:solidFill>
                        <a:latin typeface="Cambria Math" panose="02040503050406030204" pitchFamily="18" charset="0"/>
                      </a:rPr>
                      <m:t>𝑎</m:t>
                    </m:r>
                    <m:r>
                      <a:rPr kumimoji="0" lang="en-US" altLang="zh-TW" sz="2400" i="1">
                        <a:solidFill>
                          <a:prstClr val="black"/>
                        </a:solidFill>
                        <a:latin typeface="Cambria Math" panose="02040503050406030204" pitchFamily="18" charset="0"/>
                      </a:rPr>
                      <m:t>=1.</m:t>
                    </m:r>
                  </m:oMath>
                </a14:m>
                <a:r>
                  <a:rPr kumimoji="0" lang="en-US" altLang="zh-TW" sz="2400" dirty="0">
                    <a:solidFill>
                      <a:prstClr val="black"/>
                    </a:solidFill>
                    <a:latin typeface="Times New Roman"/>
                    <a:ea typeface="標楷體"/>
                  </a:rPr>
                  <a:t>694</a:t>
                </a:r>
                <a:endParaRPr kumimoji="0" lang="zh-TW" altLang="en-US" sz="2400" dirty="0">
                  <a:solidFill>
                    <a:prstClr val="black"/>
                  </a:solidFill>
                  <a:latin typeface="Times New Roman"/>
                  <a:ea typeface="標楷體"/>
                </a:endParaRPr>
              </a:p>
            </p:txBody>
          </p:sp>
        </mc:Choice>
        <mc:Fallback xmlns="">
          <p:sp>
            <p:nvSpPr>
              <p:cNvPr id="51" name="文字方塊 50">
                <a:extLst>
                  <a:ext uri="{FF2B5EF4-FFF2-40B4-BE49-F238E27FC236}">
                    <a16:creationId xmlns:a16="http://schemas.microsoft.com/office/drawing/2014/main" id="{AC0AEA21-A19B-4B83-A5D6-9D58272685E7}"/>
                  </a:ext>
                </a:extLst>
              </p:cNvPr>
              <p:cNvSpPr txBox="1">
                <a:spLocks noRot="1" noChangeAspect="1" noMove="1" noResize="1" noEditPoints="1" noAdjustHandles="1" noChangeArrowheads="1" noChangeShapeType="1" noTextEdit="1"/>
              </p:cNvSpPr>
              <p:nvPr/>
            </p:nvSpPr>
            <p:spPr>
              <a:xfrm>
                <a:off x="599441" y="5597196"/>
                <a:ext cx="1457963" cy="461665"/>
              </a:xfrm>
              <a:prstGeom prst="rect">
                <a:avLst/>
              </a:prstGeom>
              <a:blipFill>
                <a:blip r:embed="rId15"/>
                <a:stretch>
                  <a:fillRect t="-10526" r="-5417"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E84A1CE6-997B-473E-8165-FD8DD0B39FC4}"/>
                  </a:ext>
                </a:extLst>
              </p:cNvPr>
              <p:cNvSpPr/>
              <p:nvPr/>
            </p:nvSpPr>
            <p:spPr>
              <a:xfrm>
                <a:off x="1096687" y="3953469"/>
                <a:ext cx="376257" cy="369332"/>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prstClr val="black"/>
                          </a:solidFill>
                          <a:latin typeface="Cambria Math" panose="02040503050406030204" pitchFamily="18" charset="0"/>
                        </a:rPr>
                        <m:t>𝑎</m:t>
                      </m:r>
                    </m:oMath>
                  </m:oMathPara>
                </a14:m>
                <a:endParaRPr kumimoji="0" lang="zh-TW" altLang="en-US" dirty="0">
                  <a:solidFill>
                    <a:prstClr val="black"/>
                  </a:solidFill>
                  <a:latin typeface="Times New Roman"/>
                  <a:ea typeface="標楷體"/>
                </a:endParaRPr>
              </a:p>
            </p:txBody>
          </p:sp>
        </mc:Choice>
        <mc:Fallback xmlns="">
          <p:sp>
            <p:nvSpPr>
              <p:cNvPr id="52" name="矩形 51">
                <a:extLst>
                  <a:ext uri="{FF2B5EF4-FFF2-40B4-BE49-F238E27FC236}">
                    <a16:creationId xmlns:a16="http://schemas.microsoft.com/office/drawing/2014/main" id="{E84A1CE6-997B-473E-8165-FD8DD0B39FC4}"/>
                  </a:ext>
                </a:extLst>
              </p:cNvPr>
              <p:cNvSpPr>
                <a:spLocks noRot="1" noChangeAspect="1" noMove="1" noResize="1" noEditPoints="1" noAdjustHandles="1" noChangeArrowheads="1" noChangeShapeType="1" noTextEdit="1"/>
              </p:cNvSpPr>
              <p:nvPr/>
            </p:nvSpPr>
            <p:spPr>
              <a:xfrm>
                <a:off x="1096687" y="3953469"/>
                <a:ext cx="376257" cy="369332"/>
              </a:xfrm>
              <a:prstGeom prst="rect">
                <a:avLst/>
              </a:prstGeom>
              <a:blipFill>
                <a:blip r:embed="rId16"/>
                <a:stretch>
                  <a:fillRect/>
                </a:stretch>
              </a:blipFill>
            </p:spPr>
            <p:txBody>
              <a:bodyPr/>
              <a:lstStyle/>
              <a:p>
                <a:r>
                  <a:rPr lang="zh-TW" altLang="en-US">
                    <a:noFill/>
                  </a:rPr>
                  <a:t> </a:t>
                </a:r>
              </a:p>
            </p:txBody>
          </p:sp>
        </mc:Fallback>
      </mc:AlternateContent>
      <p:sp>
        <p:nvSpPr>
          <p:cNvPr id="53" name="Line 8">
            <a:extLst>
              <a:ext uri="{FF2B5EF4-FFF2-40B4-BE49-F238E27FC236}">
                <a16:creationId xmlns:a16="http://schemas.microsoft.com/office/drawing/2014/main" id="{947F3FD8-9413-4F8D-BB3D-4A2227D43336}"/>
              </a:ext>
            </a:extLst>
          </p:cNvPr>
          <p:cNvSpPr>
            <a:spLocks noChangeShapeType="1"/>
          </p:cNvSpPr>
          <p:nvPr/>
        </p:nvSpPr>
        <p:spPr bwMode="auto">
          <a:xfrm>
            <a:off x="318683" y="4512343"/>
            <a:ext cx="1817367" cy="0"/>
          </a:xfrm>
          <a:prstGeom prst="line">
            <a:avLst/>
          </a:prstGeom>
          <a:noFill/>
          <a:ln w="19050">
            <a:solidFill>
              <a:srgbClr val="000000"/>
            </a:solidFill>
            <a:round/>
            <a:headEnd type="triangle"/>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kumimoji="0" lang="zh-TW" altLang="en-US"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7810F7B6-3DA8-4EC5-BA53-044B87746B2B}"/>
                  </a:ext>
                </a:extLst>
              </p:cNvPr>
              <p:cNvSpPr txBox="1"/>
              <p:nvPr/>
            </p:nvSpPr>
            <p:spPr>
              <a:xfrm>
                <a:off x="2733947" y="3325761"/>
                <a:ext cx="3381249" cy="658770"/>
              </a:xfrm>
              <a:prstGeom prst="rect">
                <a:avLst/>
              </a:prstGeom>
              <a:noFill/>
              <a:ln w="38100">
                <a:no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𝐱</m:t>
                          </m:r>
                        </m:e>
                      </m:d>
                      <m:r>
                        <a:rPr kumimoji="0" lang="en-US" altLang="zh-TW">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𝑇</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oMath>
                  </m:oMathPara>
                </a14:m>
                <a:br>
                  <a:rPr kumimoji="0" lang="en-US" altLang="zh-TW" b="1" i="1" dirty="0">
                    <a:solidFill>
                      <a:prstClr val="black"/>
                    </a:solidFill>
                    <a:latin typeface="Cambria Math" panose="02040503050406030204" pitchFamily="18" charset="0"/>
                    <a:ea typeface="標楷體"/>
                  </a:rPr>
                </a:br>
                <a:endParaRPr kumimoji="0" lang="zh-TW" altLang="en-US" dirty="0">
                  <a:solidFill>
                    <a:prstClr val="black"/>
                  </a:solidFill>
                  <a:latin typeface="Times New Roman"/>
                  <a:ea typeface="標楷體"/>
                </a:endParaRPr>
              </a:p>
            </p:txBody>
          </p:sp>
        </mc:Choice>
        <mc:Fallback xmlns="">
          <p:sp>
            <p:nvSpPr>
              <p:cNvPr id="54" name="文字方塊 53">
                <a:extLst>
                  <a:ext uri="{FF2B5EF4-FFF2-40B4-BE49-F238E27FC236}">
                    <a16:creationId xmlns:a16="http://schemas.microsoft.com/office/drawing/2014/main" id="{7810F7B6-3DA8-4EC5-BA53-044B87746B2B}"/>
                  </a:ext>
                </a:extLst>
              </p:cNvPr>
              <p:cNvSpPr txBox="1">
                <a:spLocks noRot="1" noChangeAspect="1" noMove="1" noResize="1" noEditPoints="1" noAdjustHandles="1" noChangeArrowheads="1" noChangeShapeType="1" noTextEdit="1"/>
              </p:cNvSpPr>
              <p:nvPr/>
            </p:nvSpPr>
            <p:spPr>
              <a:xfrm>
                <a:off x="2733947" y="3325761"/>
                <a:ext cx="3381249" cy="658770"/>
              </a:xfrm>
              <a:prstGeom prst="rect">
                <a:avLst/>
              </a:prstGeom>
              <a:blipFill>
                <a:blip r:embed="rId17"/>
                <a:stretch>
                  <a:fillRect/>
                </a:stretch>
              </a:blipFill>
              <a:ln w="3810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a:extLst>
                  <a:ext uri="{FF2B5EF4-FFF2-40B4-BE49-F238E27FC236}">
                    <a16:creationId xmlns:a16="http://schemas.microsoft.com/office/drawing/2014/main" id="{73A459F7-07C8-4F5C-92E8-FA59A3AEDB2E}"/>
                  </a:ext>
                </a:extLst>
              </p:cNvPr>
              <p:cNvSpPr txBox="1"/>
              <p:nvPr/>
            </p:nvSpPr>
            <p:spPr>
              <a:xfrm>
                <a:off x="2682614" y="5374561"/>
                <a:ext cx="2632002" cy="744243"/>
              </a:xfrm>
              <a:prstGeom prst="rect">
                <a:avLst/>
              </a:prstGeom>
              <a:noFill/>
              <a:ln w="19050">
                <a:no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𝑇</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i="1">
                          <a:solidFill>
                            <a:prstClr val="black"/>
                          </a:solidFill>
                          <a:latin typeface="Cambria Math" panose="02040503050406030204" pitchFamily="18" charset="0"/>
                        </a:rPr>
                        <m:t>=</m:t>
                      </m:r>
                      <m:f>
                        <m:fPr>
                          <m:ctrlPr>
                            <a:rPr kumimoji="0" lang="zh-TW" altLang="zh-TW" sz="2000" i="1">
                              <a:solidFill>
                                <a:prstClr val="black"/>
                              </a:solidFill>
                              <a:latin typeface="Cambria Math" panose="02040503050406030204" pitchFamily="18" charset="0"/>
                            </a:rPr>
                          </m:ctrlPr>
                        </m:fPr>
                        <m:num>
                          <m:r>
                            <a:rPr kumimoji="0" lang="en-US" altLang="zh-TW" sz="2000" i="1">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num>
                        <m:den>
                          <m:r>
                            <a:rPr kumimoji="0" lang="en-US" altLang="zh-TW" sz="2000" i="1">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𝑛</m:t>
                          </m:r>
                          <m:r>
                            <a:rPr kumimoji="0" lang="en-US" altLang="zh-TW" sz="2000"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r>
                            <a:rPr kumimoji="0" lang="en-US" altLang="zh-TW" sz="2000" i="1">
                              <a:solidFill>
                                <a:prstClr val="black"/>
                              </a:solidFill>
                              <a:latin typeface="Cambria Math" panose="02040503050406030204" pitchFamily="18" charset="0"/>
                            </a:rPr>
                            <m:t>)</m:t>
                          </m:r>
                        </m:den>
                      </m:f>
                    </m:oMath>
                  </m:oMathPara>
                </a14:m>
                <a:endParaRPr kumimoji="0" lang="zh-TW" altLang="en-US" sz="2000" dirty="0">
                  <a:solidFill>
                    <a:prstClr val="black"/>
                  </a:solidFill>
                  <a:latin typeface="Times New Roman"/>
                  <a:ea typeface="標楷體"/>
                </a:endParaRPr>
              </a:p>
            </p:txBody>
          </p:sp>
        </mc:Choice>
        <mc:Fallback xmlns="">
          <p:sp>
            <p:nvSpPr>
              <p:cNvPr id="55" name="文字方塊 54">
                <a:extLst>
                  <a:ext uri="{FF2B5EF4-FFF2-40B4-BE49-F238E27FC236}">
                    <a16:creationId xmlns:a16="http://schemas.microsoft.com/office/drawing/2014/main" id="{73A459F7-07C8-4F5C-92E8-FA59A3AEDB2E}"/>
                  </a:ext>
                </a:extLst>
              </p:cNvPr>
              <p:cNvSpPr txBox="1">
                <a:spLocks noRot="1" noChangeAspect="1" noMove="1" noResize="1" noEditPoints="1" noAdjustHandles="1" noChangeArrowheads="1" noChangeShapeType="1" noTextEdit="1"/>
              </p:cNvSpPr>
              <p:nvPr/>
            </p:nvSpPr>
            <p:spPr>
              <a:xfrm>
                <a:off x="2682614" y="5374561"/>
                <a:ext cx="2632002" cy="744243"/>
              </a:xfrm>
              <a:prstGeom prst="rect">
                <a:avLst/>
              </a:prstGeom>
              <a:blipFill>
                <a:blip r:embed="rId18"/>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a:extLst>
                  <a:ext uri="{FF2B5EF4-FFF2-40B4-BE49-F238E27FC236}">
                    <a16:creationId xmlns:a16="http://schemas.microsoft.com/office/drawing/2014/main" id="{DA07676A-88E8-474E-97A0-C9261E8CF300}"/>
                  </a:ext>
                </a:extLst>
              </p:cNvPr>
              <p:cNvSpPr txBox="1"/>
              <p:nvPr/>
            </p:nvSpPr>
            <p:spPr>
              <a:xfrm>
                <a:off x="2682618" y="4639207"/>
                <a:ext cx="2632003" cy="670505"/>
              </a:xfrm>
              <a:prstGeom prst="rect">
                <a:avLst/>
              </a:prstGeom>
              <a:noFill/>
              <a:ln w="19050">
                <a:noFill/>
              </a:ln>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i="1">
                          <a:solidFill>
                            <a:prstClr val="black"/>
                          </a:solidFill>
                          <a:latin typeface="Cambria Math" panose="02040503050406030204" pitchFamily="18" charset="0"/>
                        </a:rPr>
                        <m:t>=</m:t>
                      </m:r>
                      <m:f>
                        <m:fPr>
                          <m:ctrlPr>
                            <a:rPr kumimoji="0" lang="zh-TW" altLang="zh-TW" sz="2000" i="1">
                              <a:solidFill>
                                <a:prstClr val="black"/>
                              </a:solidFill>
                              <a:latin typeface="Cambria Math" panose="02040503050406030204" pitchFamily="18" charset="0"/>
                            </a:rPr>
                          </m:ctrlPr>
                        </m:fPr>
                        <m:num>
                          <m:r>
                            <a:rPr kumimoji="0" lang="en-US" altLang="zh-TW" sz="2000" i="1">
                              <a:solidFill>
                                <a:prstClr val="black"/>
                              </a:solidFill>
                              <a:latin typeface="Cambria Math" panose="02040503050406030204" pitchFamily="18" charset="0"/>
                            </a:rPr>
                            <m:t>1</m:t>
                          </m:r>
                        </m:num>
                        <m:den>
                          <m:r>
                            <a:rPr kumimoji="0" lang="en-US" altLang="zh-TW" sz="2000" i="1">
                              <a:solidFill>
                                <a:prstClr val="black"/>
                              </a:solidFill>
                              <a:latin typeface="Cambria Math" panose="02040503050406030204" pitchFamily="18" charset="0"/>
                            </a:rPr>
                            <m:t>2</m:t>
                          </m:r>
                          <m:r>
                            <a:rPr kumimoji="0" lang="en-US" altLang="zh-TW" sz="2000" i="1">
                              <a:solidFill>
                                <a:prstClr val="black"/>
                              </a:solidFill>
                              <a:latin typeface="Cambria Math" panose="02040503050406030204" pitchFamily="18" charset="0"/>
                            </a:rPr>
                            <m:t>𝜋</m:t>
                          </m:r>
                        </m:den>
                      </m:f>
                      <m:r>
                        <a:rPr kumimoji="0" lang="en-US" altLang="zh-TW" sz="2000" i="1">
                          <a:solidFill>
                            <a:prstClr val="black"/>
                          </a:solidFill>
                          <a:latin typeface="Cambria Math" panose="02040503050406030204" pitchFamily="18" charset="0"/>
                        </a:rPr>
                        <m:t>𝑙𝑛</m:t>
                      </m:r>
                      <m:d>
                        <m:dPr>
                          <m:begChr m:val="|"/>
                          <m:endChr m:val="|"/>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𝐱</m:t>
                          </m:r>
                          <m:r>
                            <a:rPr kumimoji="0" lang="en-US" altLang="zh-TW" sz="2000" b="1"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e>
                      </m:d>
                    </m:oMath>
                  </m:oMathPara>
                </a14:m>
                <a:endParaRPr kumimoji="0" lang="zh-TW" altLang="en-US" sz="2000" dirty="0">
                  <a:solidFill>
                    <a:prstClr val="black"/>
                  </a:solidFill>
                  <a:latin typeface="Times New Roman"/>
                  <a:ea typeface="標楷體"/>
                </a:endParaRPr>
              </a:p>
            </p:txBody>
          </p:sp>
        </mc:Choice>
        <mc:Fallback xmlns="">
          <p:sp>
            <p:nvSpPr>
              <p:cNvPr id="56" name="文字方塊 55">
                <a:extLst>
                  <a:ext uri="{FF2B5EF4-FFF2-40B4-BE49-F238E27FC236}">
                    <a16:creationId xmlns:a16="http://schemas.microsoft.com/office/drawing/2014/main" id="{DA07676A-88E8-474E-97A0-C9261E8CF300}"/>
                  </a:ext>
                </a:extLst>
              </p:cNvPr>
              <p:cNvSpPr txBox="1">
                <a:spLocks noRot="1" noChangeAspect="1" noMove="1" noResize="1" noEditPoints="1" noAdjustHandles="1" noChangeArrowheads="1" noChangeShapeType="1" noTextEdit="1"/>
              </p:cNvSpPr>
              <p:nvPr/>
            </p:nvSpPr>
            <p:spPr>
              <a:xfrm>
                <a:off x="2682618" y="4639207"/>
                <a:ext cx="2632003" cy="670505"/>
              </a:xfrm>
              <a:prstGeom prst="rect">
                <a:avLst/>
              </a:prstGeom>
              <a:blipFill>
                <a:blip r:embed="rId19"/>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3E2DCF8C-663A-4095-B527-FC161027A323}"/>
                  </a:ext>
                </a:extLst>
              </p:cNvPr>
              <p:cNvSpPr/>
              <p:nvPr/>
            </p:nvSpPr>
            <p:spPr>
              <a:xfrm>
                <a:off x="2545894" y="3915648"/>
                <a:ext cx="3076676" cy="658706"/>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𝑈</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𝑡</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 ,</m:t>
                      </m:r>
                      <m:r>
                        <a:rPr kumimoji="0" lang="en-US" altLang="zh-TW" b="1" i="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𝐷</m:t>
                      </m:r>
                    </m:oMath>
                  </m:oMathPara>
                </a14:m>
                <a:endParaRPr kumimoji="0" lang="zh-TW" altLang="en-US" dirty="0">
                  <a:solidFill>
                    <a:prstClr val="black"/>
                  </a:solidFill>
                  <a:latin typeface="Times New Roman"/>
                  <a:ea typeface="標楷體"/>
                </a:endParaRPr>
              </a:p>
            </p:txBody>
          </p:sp>
        </mc:Choice>
        <mc:Fallback xmlns="">
          <p:sp>
            <p:nvSpPr>
              <p:cNvPr id="57" name="矩形 56">
                <a:extLst>
                  <a:ext uri="{FF2B5EF4-FFF2-40B4-BE49-F238E27FC236}">
                    <a16:creationId xmlns:a16="http://schemas.microsoft.com/office/drawing/2014/main" id="{3E2DCF8C-663A-4095-B527-FC161027A323}"/>
                  </a:ext>
                </a:extLst>
              </p:cNvPr>
              <p:cNvSpPr>
                <a:spLocks noRot="1" noChangeAspect="1" noMove="1" noResize="1" noEditPoints="1" noAdjustHandles="1" noChangeArrowheads="1" noChangeShapeType="1" noTextEdit="1"/>
              </p:cNvSpPr>
              <p:nvPr/>
            </p:nvSpPr>
            <p:spPr>
              <a:xfrm>
                <a:off x="2545894" y="3915648"/>
                <a:ext cx="3076676" cy="658706"/>
              </a:xfrm>
              <a:prstGeom prst="rect">
                <a:avLst/>
              </a:prstGeom>
              <a:blipFill>
                <a:blip r:embed="rId20"/>
                <a:stretch>
                  <a:fillRect/>
                </a:stretch>
              </a:blipFill>
            </p:spPr>
            <p:txBody>
              <a:bodyPr/>
              <a:lstStyle/>
              <a:p>
                <a:r>
                  <a:rPr lang="zh-TW" altLang="en-US">
                    <a:noFill/>
                  </a:rPr>
                  <a:t> </a:t>
                </a:r>
              </a:p>
            </p:txBody>
          </p:sp>
        </mc:Fallback>
      </mc:AlternateContent>
      <p:graphicFrame>
        <p:nvGraphicFramePr>
          <p:cNvPr id="58" name="物件 57">
            <a:extLst>
              <a:ext uri="{FF2B5EF4-FFF2-40B4-BE49-F238E27FC236}">
                <a16:creationId xmlns:a16="http://schemas.microsoft.com/office/drawing/2014/main" id="{97D67748-7FAB-4B50-A3B6-45EE5C7E81EE}"/>
              </a:ext>
            </a:extLst>
          </p:cNvPr>
          <p:cNvGraphicFramePr>
            <a:graphicFrameLocks noChangeAspect="1"/>
          </p:cNvGraphicFramePr>
          <p:nvPr>
            <p:extLst/>
          </p:nvPr>
        </p:nvGraphicFramePr>
        <p:xfrm>
          <a:off x="2215126" y="1680358"/>
          <a:ext cx="1461668" cy="330476"/>
        </p:xfrm>
        <a:graphic>
          <a:graphicData uri="http://schemas.openxmlformats.org/presentationml/2006/ole">
            <mc:AlternateContent xmlns:mc="http://schemas.openxmlformats.org/markup-compatibility/2006">
              <mc:Choice xmlns:v="urn:schemas-microsoft-com:vml" Requires="v">
                <p:oleObj spid="_x0000_s26817" name="Equation" r:id="rId21" imgW="914400" imgH="203040" progId="Equation.DSMT4">
                  <p:embed/>
                </p:oleObj>
              </mc:Choice>
              <mc:Fallback>
                <p:oleObj name="Equation" r:id="rId21" imgW="914400" imgH="203040" progId="Equation.DSMT4">
                  <p:embed/>
                  <p:pic>
                    <p:nvPicPr>
                      <p:cNvPr id="58" name="物件 57">
                        <a:extLst>
                          <a:ext uri="{FF2B5EF4-FFF2-40B4-BE49-F238E27FC236}">
                            <a16:creationId xmlns:a16="http://schemas.microsoft.com/office/drawing/2014/main" id="{97D67748-7FAB-4B50-A3B6-45EE5C7E81EE}"/>
                          </a:ext>
                        </a:extLst>
                      </p:cNvPr>
                      <p:cNvPicPr>
                        <a:picLocks noChangeAspect="1" noChangeArrowheads="1"/>
                      </p:cNvPicPr>
                      <p:nvPr/>
                    </p:nvPicPr>
                    <p:blipFill>
                      <a:blip r:embed="rId22"/>
                      <a:srcRect/>
                      <a:stretch>
                        <a:fillRect/>
                      </a:stretch>
                    </p:blipFill>
                    <p:spPr bwMode="auto">
                      <a:xfrm>
                        <a:off x="2215126" y="1680358"/>
                        <a:ext cx="1461668" cy="330476"/>
                      </a:xfrm>
                      <a:prstGeom prst="rect">
                        <a:avLst/>
                      </a:prstGeom>
                      <a:noFill/>
                    </p:spPr>
                  </p:pic>
                </p:oleObj>
              </mc:Fallback>
            </mc:AlternateContent>
          </a:graphicData>
        </a:graphic>
      </p:graphicFrame>
      <p:pic>
        <p:nvPicPr>
          <p:cNvPr id="59" name="圖片 58">
            <a:extLst>
              <a:ext uri="{FF2B5EF4-FFF2-40B4-BE49-F238E27FC236}">
                <a16:creationId xmlns:a16="http://schemas.microsoft.com/office/drawing/2014/main" id="{1A1C19C4-0948-4475-A2AD-ADFDDFDE32C7}"/>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5520149" y="1032012"/>
            <a:ext cx="3661862" cy="1865477"/>
          </a:xfrm>
          <a:prstGeom prst="rect">
            <a:avLst/>
          </a:prstGeom>
        </p:spPr>
      </p:pic>
      <p:pic>
        <p:nvPicPr>
          <p:cNvPr id="60" name="圖片 59">
            <a:extLst>
              <a:ext uri="{FF2B5EF4-FFF2-40B4-BE49-F238E27FC236}">
                <a16:creationId xmlns:a16="http://schemas.microsoft.com/office/drawing/2014/main" id="{2B4F48AA-A596-4A38-A83F-52C32D991099}"/>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5520726" y="3992968"/>
            <a:ext cx="3661289" cy="1865477"/>
          </a:xfrm>
          <a:prstGeom prst="rect">
            <a:avLst/>
          </a:prstGeom>
        </p:spPr>
      </p:pic>
      <p:sp>
        <p:nvSpPr>
          <p:cNvPr id="3" name="文字方塊 2">
            <a:extLst>
              <a:ext uri="{FF2B5EF4-FFF2-40B4-BE49-F238E27FC236}">
                <a16:creationId xmlns:a16="http://schemas.microsoft.com/office/drawing/2014/main" id="{B84B1F3B-7AE6-30B3-EDA5-E2FA19F55F9E}"/>
              </a:ext>
            </a:extLst>
          </p:cNvPr>
          <p:cNvSpPr txBox="1"/>
          <p:nvPr/>
        </p:nvSpPr>
        <p:spPr>
          <a:xfrm>
            <a:off x="1798295" y="481462"/>
            <a:ext cx="5649387" cy="707886"/>
          </a:xfrm>
          <a:prstGeom prst="rect">
            <a:avLst/>
          </a:prstGeom>
          <a:noFill/>
        </p:spPr>
        <p:txBody>
          <a:bodyPr wrap="square">
            <a:spAutoFit/>
          </a:bodyPr>
          <a:lstStyle/>
          <a:p>
            <a:pPr eaLnBrk="1" fontAlgn="auto" hangingPunct="1">
              <a:spcBef>
                <a:spcPts val="0"/>
              </a:spcBef>
              <a:spcAft>
                <a:spcPts val="0"/>
              </a:spcAft>
            </a:pPr>
            <a:r>
              <a:rPr kumimoji="0" lang="en-US" altLang="zh-TW" sz="2000" dirty="0">
                <a:solidFill>
                  <a:srgbClr val="FF0000"/>
                </a:solidFill>
                <a:latin typeface="Times New Roman"/>
                <a:ea typeface="標楷體"/>
              </a:rPr>
              <a:t>The value of degenerate scale in the numerical result can be predicted by using the analytical derivation. </a:t>
            </a:r>
            <a:endParaRPr kumimoji="0" lang="zh-TW" altLang="en-US" sz="2000" dirty="0">
              <a:solidFill>
                <a:srgbClr val="FF0000"/>
              </a:solidFill>
              <a:latin typeface="Times New Roman"/>
              <a:ea typeface="標楷體"/>
            </a:endParaRPr>
          </a:p>
        </p:txBody>
      </p:sp>
      <p:sp>
        <p:nvSpPr>
          <p:cNvPr id="5" name="文字方塊 4">
            <a:extLst>
              <a:ext uri="{FF2B5EF4-FFF2-40B4-BE49-F238E27FC236}">
                <a16:creationId xmlns:a16="http://schemas.microsoft.com/office/drawing/2014/main" id="{BCAECBCC-39C5-836F-18E5-56B0233D441B}"/>
              </a:ext>
            </a:extLst>
          </p:cNvPr>
          <p:cNvSpPr txBox="1"/>
          <p:nvPr/>
        </p:nvSpPr>
        <p:spPr>
          <a:xfrm>
            <a:off x="3747090" y="1622744"/>
            <a:ext cx="1543929" cy="400110"/>
          </a:xfrm>
          <a:prstGeom prst="rect">
            <a:avLst/>
          </a:prstGeom>
          <a:noFill/>
        </p:spPr>
        <p:txBody>
          <a:bodyPr wrap="square">
            <a:spAutoFit/>
          </a:bodyPr>
          <a:lstStyle/>
          <a:p>
            <a:pPr eaLnBrk="1" fontAlgn="auto" hangingPunct="1">
              <a:spcBef>
                <a:spcPts val="0"/>
              </a:spcBef>
              <a:spcAft>
                <a:spcPts val="0"/>
              </a:spcAft>
            </a:pPr>
            <a:r>
              <a:rPr kumimoji="0" lang="en-US" altLang="zh-TW" sz="2000" dirty="0">
                <a:solidFill>
                  <a:srgbClr val="0000FF"/>
                </a:solidFill>
                <a:latin typeface="Times New Roman"/>
                <a:ea typeface="標楷體"/>
              </a:rPr>
              <a:t>Dirichlet BC</a:t>
            </a:r>
            <a:endParaRPr kumimoji="0" lang="zh-TW" altLang="en-US" sz="2000" dirty="0">
              <a:solidFill>
                <a:srgbClr val="0000FF"/>
              </a:solidFill>
              <a:latin typeface="Times New Roman"/>
              <a:ea typeface="標楷體"/>
            </a:endParaRPr>
          </a:p>
        </p:txBody>
      </p:sp>
    </p:spTree>
    <p:extLst>
      <p:ext uri="{BB962C8B-B14F-4D97-AF65-F5344CB8AC3E}">
        <p14:creationId xmlns:p14="http://schemas.microsoft.com/office/powerpoint/2010/main" val="2895466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7AD8BEEA-5C55-46EC-8B45-992EBCE201F8}"/>
              </a:ext>
            </a:extLst>
          </p:cNvPr>
          <p:cNvGraphicFramePr>
            <a:graphicFrameLocks noGrp="1"/>
          </p:cNvGraphicFramePr>
          <p:nvPr>
            <p:extLst/>
          </p:nvPr>
        </p:nvGraphicFramePr>
        <p:xfrm>
          <a:off x="685800" y="1092296"/>
          <a:ext cx="8305800" cy="3176513"/>
        </p:xfrm>
        <a:graphic>
          <a:graphicData uri="http://schemas.openxmlformats.org/drawingml/2006/table">
            <a:tbl>
              <a:tblPr firstRow="1" bandRow="1"/>
              <a:tblGrid>
                <a:gridCol w="4152900">
                  <a:extLst>
                    <a:ext uri="{9D8B030D-6E8A-4147-A177-3AD203B41FA5}">
                      <a16:colId xmlns:a16="http://schemas.microsoft.com/office/drawing/2014/main" val="1946792890"/>
                    </a:ext>
                  </a:extLst>
                </a:gridCol>
                <a:gridCol w="4152900">
                  <a:extLst>
                    <a:ext uri="{9D8B030D-6E8A-4147-A177-3AD203B41FA5}">
                      <a16:colId xmlns:a16="http://schemas.microsoft.com/office/drawing/2014/main" val="1693672456"/>
                    </a:ext>
                  </a:extLst>
                </a:gridCol>
              </a:tblGrid>
              <a:tr h="456912">
                <a:tc>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algn="ctr"/>
                      <a:r>
                        <a:rPr lang="en-US" altLang="zh-TW" dirty="0">
                          <a:solidFill>
                            <a:schemeClr val="tx1"/>
                          </a:solidFill>
                        </a:rPr>
                        <a:t>Method 1</a:t>
                      </a:r>
                      <a:endParaRPr lang="zh-TW" alt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dirty="0">
                          <a:solidFill>
                            <a:schemeClr val="tx1"/>
                          </a:solidFill>
                        </a:rPr>
                        <a:t>Method 2</a:t>
                      </a:r>
                      <a:endParaRPr lang="zh-TW" alt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274465"/>
                  </a:ext>
                </a:extLst>
              </a:tr>
              <a:tr h="426386">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algn="ctr"/>
                      <a:r>
                        <a:rPr lang="en-US" altLang="zh-TW" sz="1800" kern="1200" dirty="0">
                          <a:solidFill>
                            <a:schemeClr val="dk1"/>
                          </a:solidFill>
                          <a:effectLst/>
                          <a:latin typeface="+mn-lt"/>
                          <a:ea typeface="+mn-ea"/>
                          <a:cs typeface="+mn-cs"/>
                        </a:rPr>
                        <a:t>Hypersingular boundary integral equation </a:t>
                      </a:r>
                      <a:endParaRPr lang="zh-TW" alt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algn="ctr"/>
                      <a:r>
                        <a:rPr lang="en-US" altLang="zh-TW" sz="1800" kern="1200" dirty="0">
                          <a:solidFill>
                            <a:schemeClr val="dk1"/>
                          </a:solidFill>
                          <a:effectLst/>
                          <a:latin typeface="+mn-lt"/>
                          <a:ea typeface="+mn-ea"/>
                          <a:cs typeface="+mn-cs"/>
                        </a:rPr>
                        <a:t>CLEEF (UT or LM)</a:t>
                      </a:r>
                      <a:endParaRPr lang="zh-TW" altLang="en-US"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44633"/>
                  </a:ext>
                </a:extLst>
              </a:tr>
              <a:tr h="2293215">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3744664"/>
                  </a:ext>
                </a:extLst>
              </a:tr>
            </a:tbl>
          </a:graphicData>
        </a:graphic>
      </p:graphicFrame>
      <p:pic>
        <p:nvPicPr>
          <p:cNvPr id="36" name="圖片 35">
            <a:extLst>
              <a:ext uri="{FF2B5EF4-FFF2-40B4-BE49-F238E27FC236}">
                <a16:creationId xmlns:a16="http://schemas.microsoft.com/office/drawing/2014/main" id="{29407FD6-796E-466F-A24D-B4C51F6FC879}"/>
              </a:ext>
            </a:extLst>
          </p:cNvPr>
          <p:cNvPicPr>
            <a:picLocks noChangeAspect="1"/>
          </p:cNvPicPr>
          <p:nvPr/>
        </p:nvPicPr>
        <p:blipFill>
          <a:blip r:embed="rId2"/>
          <a:stretch>
            <a:fillRect/>
          </a:stretch>
        </p:blipFill>
        <p:spPr>
          <a:xfrm>
            <a:off x="1402316" y="2076083"/>
            <a:ext cx="2476243" cy="2160000"/>
          </a:xfrm>
          <a:prstGeom prst="rect">
            <a:avLst/>
          </a:prstGeom>
        </p:spPr>
      </p:pic>
      <p:sp>
        <p:nvSpPr>
          <p:cNvPr id="4" name="日期版面配置區 3">
            <a:extLst>
              <a:ext uri="{FF2B5EF4-FFF2-40B4-BE49-F238E27FC236}">
                <a16:creationId xmlns:a16="http://schemas.microsoft.com/office/drawing/2014/main" id="{67DC9ABE-5806-4264-812F-E7874519C3A2}"/>
              </a:ext>
            </a:extLst>
          </p:cNvPr>
          <p:cNvSpPr>
            <a:spLocks noGrp="1"/>
          </p:cNvSpPr>
          <p:nvPr>
            <p:ph type="dt" sz="half" idx="10"/>
          </p:nvPr>
        </p:nvSpPr>
        <p:spPr/>
        <p:txBody>
          <a:bodyPr/>
          <a:lstStyle/>
          <a:p>
            <a:pPr>
              <a:defRPr/>
            </a:pPr>
            <a:r>
              <a:rPr lang="en-US" altLang="zh-TW"/>
              <a:t>2024/07/24</a:t>
            </a:r>
            <a:endParaRPr lang="en-US" altLang="zh-TW" dirty="0"/>
          </a:p>
        </p:txBody>
      </p:sp>
      <p:sp>
        <p:nvSpPr>
          <p:cNvPr id="5" name="矩形 4">
            <a:extLst>
              <a:ext uri="{FF2B5EF4-FFF2-40B4-BE49-F238E27FC236}">
                <a16:creationId xmlns:a16="http://schemas.microsoft.com/office/drawing/2014/main" id="{A2651818-EB1A-4403-9243-FD750AA7B749}"/>
              </a:ext>
            </a:extLst>
          </p:cNvPr>
          <p:cNvSpPr/>
          <p:nvPr/>
        </p:nvSpPr>
        <p:spPr>
          <a:xfrm>
            <a:off x="1922508" y="57368"/>
            <a:ext cx="5761064" cy="742511"/>
          </a:xfrm>
          <a:prstGeom prst="rect">
            <a:avLst/>
          </a:prstGeom>
        </p:spPr>
        <p:txBody>
          <a:bodyPr wrap="none">
            <a:spAutoFit/>
          </a:bodyPr>
          <a:lstStyle/>
          <a:p>
            <a:pPr algn="just" eaLnBrk="1" fontAlgn="auto" hangingPunct="1">
              <a:lnSpc>
                <a:spcPct val="150000"/>
              </a:lnSpc>
              <a:spcBef>
                <a:spcPts val="0"/>
              </a:spcBef>
              <a:spcAft>
                <a:spcPts val="0"/>
              </a:spcAft>
              <a:tabLst>
                <a:tab pos="946150" algn="l"/>
              </a:tabLst>
            </a:pPr>
            <a:r>
              <a:rPr kumimoji="0" lang="en-US" altLang="zh-TW" sz="3200" b="1" kern="100" dirty="0">
                <a:solidFill>
                  <a:schemeClr val="tx2"/>
                </a:solidFill>
                <a:latin typeface="Times New Roman" panose="02020603050405020304" pitchFamily="18" charset="0"/>
                <a:ea typeface="標楷體" panose="03000509000000000000" pitchFamily="65" charset="-120"/>
              </a:rPr>
              <a:t>Treatments for degenerate scale</a:t>
            </a:r>
            <a:endParaRPr kumimoji="0" lang="zh-TW" altLang="zh-TW" sz="2800" kern="100" dirty="0">
              <a:solidFill>
                <a:schemeClr val="tx2"/>
              </a:solidFill>
              <a:latin typeface="Times New Roman" panose="02020603050405020304" pitchFamily="18" charset="0"/>
              <a:ea typeface="標楷體" panose="03000509000000000000" pitchFamily="65" charset="-120"/>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51A9CC77-7D5F-42A5-B125-C41304404164}"/>
                  </a:ext>
                </a:extLst>
              </p:cNvPr>
              <p:cNvSpPr/>
              <p:nvPr/>
            </p:nvSpPr>
            <p:spPr>
              <a:xfrm>
                <a:off x="2880532" y="5036205"/>
                <a:ext cx="4316566" cy="517257"/>
              </a:xfrm>
              <a:prstGeom prst="rect">
                <a:avLst/>
              </a:prstGeom>
              <a:ln w="19050">
                <a:no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p>
                        <m:sSupPr>
                          <m:ctrlPr>
                            <a:rPr kumimoji="0" lang="en-US" altLang="zh-TW" sz="2400" i="1">
                              <a:solidFill>
                                <a:prstClr val="black"/>
                              </a:solidFill>
                              <a:latin typeface="Cambria Math" panose="02040503050406030204" pitchFamily="18" charset="0"/>
                            </a:rPr>
                          </m:ctrlPr>
                        </m:sSupPr>
                        <m:e>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e>
                        <m:sup>
                          <m:r>
                            <a:rPr kumimoji="0" lang="en-US" altLang="zh-TW" sz="2400" i="1">
                              <a:solidFill>
                                <a:prstClr val="black"/>
                              </a:solidFill>
                              <a:latin typeface="Cambria Math" panose="02040503050406030204" pitchFamily="18" charset="0"/>
                            </a:rPr>
                            <m:t>𝑇</m:t>
                          </m:r>
                        </m:sup>
                      </m:sSup>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𝑡</m:t>
                              </m:r>
                            </m:e>
                            <m:sub>
                              <m:r>
                                <a:rPr kumimoji="0" lang="en-US" altLang="zh-TW" sz="2400" i="1">
                                  <a:solidFill>
                                    <a:srgbClr val="00B050"/>
                                  </a:solidFill>
                                  <a:latin typeface="Cambria Math" panose="02040503050406030204" pitchFamily="18" charset="0"/>
                                </a:rPr>
                                <m:t>𝑔</m:t>
                              </m:r>
                            </m:sub>
                          </m:sSub>
                        </m:e>
                      </m:d>
                      <m:r>
                        <a:rPr kumimoji="0" lang="zh-TW" altLang="en-US" sz="2400">
                          <a:solidFill>
                            <a:prstClr val="black"/>
                          </a:solidFill>
                          <a:latin typeface="Cambria Math" panose="02040503050406030204" pitchFamily="18" charset="0"/>
                        </a:rPr>
                        <m:t>=</m:t>
                      </m:r>
                      <m:sSup>
                        <m:sSupPr>
                          <m:ctrlPr>
                            <a:rPr kumimoji="0" lang="en-US" altLang="zh-TW" sz="2400" i="1">
                              <a:solidFill>
                                <a:prstClr val="black"/>
                              </a:solidFill>
                              <a:latin typeface="Cambria Math" panose="02040503050406030204" pitchFamily="18" charset="0"/>
                            </a:rPr>
                          </m:ctrlPr>
                        </m:sSupPr>
                        <m:e>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e>
                        <m:sup>
                          <m:r>
                            <a:rPr kumimoji="0" lang="en-US" altLang="zh-TW" sz="2400" i="1">
                              <a:solidFill>
                                <a:prstClr val="black"/>
                              </a:solidFill>
                              <a:latin typeface="Cambria Math" panose="02040503050406030204" pitchFamily="18" charset="0"/>
                            </a:rPr>
                            <m:t>𝑇</m:t>
                          </m:r>
                        </m:sup>
                      </m:sSup>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𝑇</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𝑢</m:t>
                              </m:r>
                            </m:e>
                            <m:sub>
                              <m:r>
                                <a:rPr kumimoji="0" lang="en-US" altLang="zh-TW" sz="2400" i="1">
                                  <a:solidFill>
                                    <a:srgbClr val="00B050"/>
                                  </a:solidFill>
                                  <a:latin typeface="Cambria Math" panose="02040503050406030204" pitchFamily="18" charset="0"/>
                                </a:rPr>
                                <m:t>𝑔</m:t>
                              </m:r>
                            </m:sub>
                          </m:sSub>
                        </m:e>
                      </m:d>
                    </m:oMath>
                  </m:oMathPara>
                </a14:m>
                <a:endParaRPr kumimoji="0" lang="zh-TW" altLang="en-US" sz="2400" dirty="0">
                  <a:solidFill>
                    <a:prstClr val="black"/>
                  </a:solidFill>
                  <a:latin typeface="Times New Roman"/>
                  <a:ea typeface="標楷體"/>
                </a:endParaRPr>
              </a:p>
            </p:txBody>
          </p:sp>
        </mc:Choice>
        <mc:Fallback xmlns="">
          <p:sp>
            <p:nvSpPr>
              <p:cNvPr id="10" name="矩形 9">
                <a:extLst>
                  <a:ext uri="{FF2B5EF4-FFF2-40B4-BE49-F238E27FC236}">
                    <a16:creationId xmlns:a16="http://schemas.microsoft.com/office/drawing/2014/main" id="{51A9CC77-7D5F-42A5-B125-C41304404164}"/>
                  </a:ext>
                </a:extLst>
              </p:cNvPr>
              <p:cNvSpPr>
                <a:spLocks noRot="1" noChangeAspect="1" noMove="1" noResize="1" noEditPoints="1" noAdjustHandles="1" noChangeArrowheads="1" noChangeShapeType="1" noTextEdit="1"/>
              </p:cNvSpPr>
              <p:nvPr/>
            </p:nvSpPr>
            <p:spPr>
              <a:xfrm>
                <a:off x="2880532" y="5036205"/>
                <a:ext cx="4316566" cy="517257"/>
              </a:xfrm>
              <a:prstGeom prst="rect">
                <a:avLst/>
              </a:prstGeom>
              <a:blipFill>
                <a:blip r:embed="rId3"/>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41D4B89-9029-4BBB-8B65-D49A7FCC463B}"/>
                  </a:ext>
                </a:extLst>
              </p:cNvPr>
              <p:cNvSpPr/>
              <p:nvPr/>
            </p:nvSpPr>
            <p:spPr>
              <a:xfrm>
                <a:off x="2846551" y="4276429"/>
                <a:ext cx="2845715" cy="517257"/>
              </a:xfrm>
              <a:prstGeom prst="rect">
                <a:avLst/>
              </a:prstGeom>
              <a:ln w="19050">
                <a:no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𝑈</m:t>
                              </m:r>
                            </m:e>
                            <m:sub>
                              <m:r>
                                <a:rPr kumimoji="0" lang="en-US" altLang="zh-TW" sz="2400" i="1">
                                  <a:solidFill>
                                    <a:srgbClr val="FF0000"/>
                                  </a:solidFill>
                                  <a:latin typeface="Cambria Math" panose="02040503050406030204" pitchFamily="18" charset="0"/>
                                </a:rPr>
                                <m:t>𝑟</m:t>
                              </m:r>
                            </m:sub>
                          </m:sSub>
                        </m:e>
                      </m:d>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𝑡</m:t>
                              </m:r>
                            </m:e>
                            <m:sub>
                              <m:r>
                                <a:rPr kumimoji="0" lang="en-US" altLang="zh-TW" sz="2400" i="1">
                                  <a:solidFill>
                                    <a:srgbClr val="00B050"/>
                                  </a:solidFill>
                                  <a:latin typeface="Cambria Math" panose="02040503050406030204" pitchFamily="18" charset="0"/>
                                </a:rPr>
                                <m:t>𝑔</m:t>
                              </m:r>
                            </m:sub>
                          </m:sSub>
                        </m:e>
                      </m:d>
                      <m:r>
                        <a:rPr kumimoji="0" lang="en-US" altLang="zh-TW" sz="2400" i="1">
                          <a:solidFill>
                            <a:prstClr val="black"/>
                          </a:solidFill>
                          <a:latin typeface="Cambria Math" panose="02040503050406030204" pitchFamily="18" charset="0"/>
                        </a:rPr>
                        <m:t>=</m:t>
                      </m:r>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𝑇</m:t>
                              </m:r>
                            </m:e>
                            <m:sub>
                              <m:r>
                                <a:rPr kumimoji="0" lang="en-US" altLang="zh-TW" sz="2400" i="1">
                                  <a:solidFill>
                                    <a:srgbClr val="FF0000"/>
                                  </a:solidFill>
                                  <a:latin typeface="Cambria Math" panose="02040503050406030204" pitchFamily="18" charset="0"/>
                                </a:rPr>
                                <m:t>𝑟</m:t>
                              </m:r>
                            </m:sub>
                          </m:sSub>
                        </m:e>
                      </m:d>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𝑢</m:t>
                              </m:r>
                            </m:e>
                            <m:sub>
                              <m:r>
                                <a:rPr kumimoji="0" lang="en-US" altLang="zh-TW" sz="2400" i="1">
                                  <a:solidFill>
                                    <a:srgbClr val="00B050"/>
                                  </a:solidFill>
                                  <a:latin typeface="Cambria Math" panose="02040503050406030204" pitchFamily="18" charset="0"/>
                                </a:rPr>
                                <m:t>𝑔</m:t>
                              </m:r>
                            </m:sub>
                          </m:sSub>
                        </m:e>
                      </m:d>
                    </m:oMath>
                  </m:oMathPara>
                </a14:m>
                <a:endParaRPr kumimoji="0" lang="zh-TW" altLang="en-US" sz="2400" dirty="0">
                  <a:solidFill>
                    <a:prstClr val="black"/>
                  </a:solidFill>
                  <a:latin typeface="Times New Roman"/>
                  <a:ea typeface="標楷體"/>
                </a:endParaRPr>
              </a:p>
            </p:txBody>
          </p:sp>
        </mc:Choice>
        <mc:Fallback xmlns="">
          <p:sp>
            <p:nvSpPr>
              <p:cNvPr id="11" name="矩形 10">
                <a:extLst>
                  <a:ext uri="{FF2B5EF4-FFF2-40B4-BE49-F238E27FC236}">
                    <a16:creationId xmlns:a16="http://schemas.microsoft.com/office/drawing/2014/main" id="{641D4B89-9029-4BBB-8B65-D49A7FCC463B}"/>
                  </a:ext>
                </a:extLst>
              </p:cNvPr>
              <p:cNvSpPr>
                <a:spLocks noRot="1" noChangeAspect="1" noMove="1" noResize="1" noEditPoints="1" noAdjustHandles="1" noChangeArrowheads="1" noChangeShapeType="1" noTextEdit="1"/>
              </p:cNvSpPr>
              <p:nvPr/>
            </p:nvSpPr>
            <p:spPr>
              <a:xfrm>
                <a:off x="2846551" y="4276429"/>
                <a:ext cx="2845715" cy="517257"/>
              </a:xfrm>
              <a:prstGeom prst="rect">
                <a:avLst/>
              </a:prstGeom>
              <a:blipFill>
                <a:blip r:embed="rId4"/>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CC86A94F-3E2D-4745-BEF8-FC088131748B}"/>
                  </a:ext>
                </a:extLst>
              </p:cNvPr>
              <p:cNvSpPr/>
              <p:nvPr/>
            </p:nvSpPr>
            <p:spPr>
              <a:xfrm>
                <a:off x="2956736" y="5736731"/>
                <a:ext cx="5124031" cy="517257"/>
              </a:xfrm>
              <a:prstGeom prst="rect">
                <a:avLst/>
              </a:prstGeom>
              <a:ln w="19050">
                <a:noFill/>
              </a:ln>
            </p:spPr>
            <p:txBody>
              <a:bodyPr wrap="none">
                <a:spAutoFit/>
              </a:bodyPr>
              <a:lstStyle/>
              <a:p>
                <a:pPr eaLnBrk="1" fontAlgn="auto" hangingPunct="1">
                  <a:spcBef>
                    <a:spcPts val="0"/>
                  </a:spcBef>
                  <a:spcAft>
                    <a:spcPts val="0"/>
                  </a:spcAft>
                </a:pPr>
                <a14:m>
                  <m:oMath xmlns:m="http://schemas.openxmlformats.org/officeDocument/2006/math">
                    <m:sSup>
                      <m:sSupPr>
                        <m:ctrlPr>
                          <a:rPr kumimoji="0" lang="en-US" altLang="zh-TW" sz="2400" i="1">
                            <a:solidFill>
                              <a:prstClr val="black"/>
                            </a:solidFill>
                            <a:latin typeface="Cambria Math" panose="02040503050406030204" pitchFamily="18" charset="0"/>
                          </a:rPr>
                        </m:ctrlPr>
                      </m:sSupPr>
                      <m:e>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𝑡</m:t>
                                </m:r>
                              </m:e>
                              <m:sub>
                                <m:r>
                                  <a:rPr kumimoji="0" lang="en-US" altLang="zh-TW" sz="2400" i="1">
                                    <a:solidFill>
                                      <a:srgbClr val="00B050"/>
                                    </a:solidFill>
                                    <a:latin typeface="Cambria Math" panose="02040503050406030204" pitchFamily="18" charset="0"/>
                                  </a:rPr>
                                  <m:t>𝑔</m:t>
                                </m:r>
                              </m:sub>
                            </m:sSub>
                          </m:e>
                        </m:d>
                        <m:r>
                          <a:rPr kumimoji="0" lang="en-US" altLang="zh-TW" sz="2400" i="1">
                            <a:solidFill>
                              <a:prstClr val="black"/>
                            </a:solidFill>
                            <a:latin typeface="Cambria Math" panose="02040503050406030204" pitchFamily="18" charset="0"/>
                          </a:rPr>
                          <m:t>=(</m:t>
                        </m:r>
                        <m:sSup>
                          <m:sSupPr>
                            <m:ctrlPr>
                              <a:rPr kumimoji="0" lang="en-US" altLang="zh-TW" sz="2400" i="1">
                                <a:solidFill>
                                  <a:prstClr val="black"/>
                                </a:solidFill>
                                <a:latin typeface="Cambria Math" panose="02040503050406030204" pitchFamily="18" charset="0"/>
                              </a:rPr>
                            </m:ctrlPr>
                          </m:sSupPr>
                          <m:e>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e>
                          <m:sup>
                            <m:r>
                              <a:rPr kumimoji="0" lang="en-US" altLang="zh-TW" sz="2400" i="1">
                                <a:solidFill>
                                  <a:prstClr val="black"/>
                                </a:solidFill>
                                <a:latin typeface="Cambria Math" panose="02040503050406030204" pitchFamily="18" charset="0"/>
                              </a:rPr>
                              <m:t>𝑇</m:t>
                            </m:r>
                          </m:sup>
                        </m:sSup>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r>
                          <a:rPr kumimoji="0" lang="en-US" altLang="zh-TW" sz="2400" i="1">
                            <a:solidFill>
                              <a:prstClr val="black"/>
                            </a:solidFill>
                            <a:latin typeface="Cambria Math" panose="02040503050406030204" pitchFamily="18" charset="0"/>
                          </a:rPr>
                          <m:t>)</m:t>
                        </m:r>
                      </m:e>
                      <m:sup>
                        <m:r>
                          <a:rPr kumimoji="0" lang="en-US" altLang="zh-TW" sz="2400" i="1">
                            <a:solidFill>
                              <a:prstClr val="black"/>
                            </a:solidFill>
                            <a:latin typeface="Cambria Math" panose="02040503050406030204" pitchFamily="18" charset="0"/>
                          </a:rPr>
                          <m:t>−1</m:t>
                        </m:r>
                      </m:sup>
                    </m:sSup>
                  </m:oMath>
                </a14:m>
                <a:r>
                  <a:rPr kumimoji="0" lang="en-US" altLang="zh-TW" sz="2400" dirty="0">
                    <a:solidFill>
                      <a:prstClr val="black"/>
                    </a:solidFill>
                    <a:latin typeface="Times New Roman"/>
                    <a:ea typeface="標楷體"/>
                  </a:rPr>
                  <a:t>(</a:t>
                </a:r>
                <a14:m>
                  <m:oMath xmlns:m="http://schemas.openxmlformats.org/officeDocument/2006/math">
                    <m:sSup>
                      <m:sSupPr>
                        <m:ctrlPr>
                          <a:rPr kumimoji="0" lang="en-US" altLang="zh-TW" sz="2400" i="1">
                            <a:solidFill>
                              <a:prstClr val="black"/>
                            </a:solidFill>
                            <a:latin typeface="Cambria Math" panose="02040503050406030204" pitchFamily="18" charset="0"/>
                          </a:rPr>
                        </m:ctrlPr>
                      </m:sSupPr>
                      <m:e>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𝑈</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e>
                      <m:sup>
                        <m:r>
                          <a:rPr kumimoji="0" lang="en-US" altLang="zh-TW" sz="2400" i="1">
                            <a:solidFill>
                              <a:prstClr val="black"/>
                            </a:solidFill>
                            <a:latin typeface="Cambria Math" panose="02040503050406030204" pitchFamily="18" charset="0"/>
                          </a:rPr>
                          <m:t>𝑇</m:t>
                        </m:r>
                      </m:sup>
                    </m:sSup>
                    <m:r>
                      <a:rPr kumimoji="0" lang="en-US" altLang="zh-TW" sz="2400" i="1">
                        <a:solidFill>
                          <a:prstClr val="black"/>
                        </a:solidFill>
                        <a:latin typeface="Cambria Math" panose="02040503050406030204" pitchFamily="18" charset="0"/>
                      </a:rPr>
                      <m:t> </m:t>
                    </m:r>
                    <m:d>
                      <m:dPr>
                        <m:begChr m:val="["/>
                        <m:endChr m:val="]"/>
                        <m:ctrlPr>
                          <a:rPr kumimoji="0" lang="zh-TW" altLang="en-US" sz="2400" i="1">
                            <a:solidFill>
                              <a:prstClr val="black"/>
                            </a:solidFill>
                            <a:latin typeface="Cambria Math" panose="02040503050406030204" pitchFamily="18" charset="0"/>
                          </a:rPr>
                        </m:ctrlPr>
                      </m:dPr>
                      <m:e>
                        <m:sSubSup>
                          <m:sSubSupPr>
                            <m:ctrlPr>
                              <a:rPr kumimoji="0" lang="en-US" altLang="zh-TW" sz="2400" i="1">
                                <a:solidFill>
                                  <a:prstClr val="black"/>
                                </a:solidFill>
                                <a:latin typeface="Cambria Math" panose="02040503050406030204" pitchFamily="18" charset="0"/>
                              </a:rPr>
                            </m:ctrlPr>
                          </m:sSubSupPr>
                          <m:e>
                            <m:r>
                              <a:rPr kumimoji="0" lang="en-US" altLang="zh-TW" sz="2400" i="1">
                                <a:solidFill>
                                  <a:prstClr val="black"/>
                                </a:solidFill>
                                <a:latin typeface="Cambria Math" panose="02040503050406030204" pitchFamily="18" charset="0"/>
                              </a:rPr>
                              <m:t>𝑇</m:t>
                            </m:r>
                          </m:e>
                          <m:sub>
                            <m:r>
                              <a:rPr kumimoji="0" lang="en-US" altLang="zh-TW" sz="2400" i="1">
                                <a:solidFill>
                                  <a:srgbClr val="4472C4"/>
                                </a:solidFill>
                                <a:latin typeface="Cambria Math" panose="02040503050406030204" pitchFamily="18" charset="0"/>
                              </a:rPr>
                              <m:t>𝑏</m:t>
                            </m:r>
                          </m:sub>
                          <m:sup>
                            <m:r>
                              <a:rPr kumimoji="0" lang="en-US" altLang="zh-TW" sz="2400" i="1">
                                <a:solidFill>
                                  <a:prstClr val="black"/>
                                </a:solidFill>
                                <a:latin typeface="Cambria Math" panose="02040503050406030204" pitchFamily="18" charset="0"/>
                              </a:rPr>
                              <m:t>𝑐</m:t>
                            </m:r>
                          </m:sup>
                        </m:sSubSup>
                      </m:e>
                    </m:d>
                    <m:d>
                      <m:dPr>
                        <m:begChr m:val="{"/>
                        <m:endChr m:val="}"/>
                        <m:ctrlPr>
                          <a:rPr kumimoji="0" lang="zh-TW" altLang="en-US" sz="2400" i="1">
                            <a:solidFill>
                              <a:prstClr val="black"/>
                            </a:solidFill>
                            <a:latin typeface="Cambria Math" panose="02040503050406030204" pitchFamily="18" charset="0"/>
                          </a:rPr>
                        </m:ctrlPr>
                      </m:dPr>
                      <m:e>
                        <m:sSub>
                          <m:sSubPr>
                            <m:ctrlPr>
                              <a:rPr kumimoji="0" lang="zh-TW" altLang="en-US" sz="2400" i="1">
                                <a:solidFill>
                                  <a:prstClr val="black"/>
                                </a:solidFill>
                                <a:latin typeface="Cambria Math" panose="02040503050406030204" pitchFamily="18" charset="0"/>
                              </a:rPr>
                            </m:ctrlPr>
                          </m:sSubPr>
                          <m:e>
                            <m:r>
                              <a:rPr kumimoji="0" lang="zh-TW" altLang="en-US" sz="2400" i="1">
                                <a:solidFill>
                                  <a:prstClr val="black"/>
                                </a:solidFill>
                                <a:latin typeface="Cambria Math" panose="02040503050406030204" pitchFamily="18" charset="0"/>
                              </a:rPr>
                              <m:t>𝑢</m:t>
                            </m:r>
                          </m:e>
                          <m:sub>
                            <m:r>
                              <a:rPr kumimoji="0" lang="en-US" altLang="zh-TW" sz="2400" i="1">
                                <a:solidFill>
                                  <a:srgbClr val="00B050"/>
                                </a:solidFill>
                                <a:latin typeface="Cambria Math" panose="02040503050406030204" pitchFamily="18" charset="0"/>
                              </a:rPr>
                              <m:t>𝑔</m:t>
                            </m:r>
                          </m:sub>
                        </m:sSub>
                      </m:e>
                    </m:d>
                    <m:r>
                      <a:rPr kumimoji="0" lang="en-US" altLang="zh-TW" sz="2400" i="1">
                        <a:solidFill>
                          <a:prstClr val="black"/>
                        </a:solidFill>
                        <a:latin typeface="Cambria Math" panose="02040503050406030204" pitchFamily="18" charset="0"/>
                      </a:rPr>
                      <m:t>)</m:t>
                    </m:r>
                  </m:oMath>
                </a14:m>
                <a:endParaRPr kumimoji="0" lang="zh-TW" altLang="en-US" sz="2400" dirty="0">
                  <a:solidFill>
                    <a:prstClr val="black"/>
                  </a:solidFill>
                  <a:latin typeface="Times New Roman"/>
                  <a:ea typeface="標楷體"/>
                </a:endParaRPr>
              </a:p>
            </p:txBody>
          </p:sp>
        </mc:Choice>
        <mc:Fallback xmlns="">
          <p:sp>
            <p:nvSpPr>
              <p:cNvPr id="12" name="矩形 11">
                <a:extLst>
                  <a:ext uri="{FF2B5EF4-FFF2-40B4-BE49-F238E27FC236}">
                    <a16:creationId xmlns:a16="http://schemas.microsoft.com/office/drawing/2014/main" id="{CC86A94F-3E2D-4745-BEF8-FC088131748B}"/>
                  </a:ext>
                </a:extLst>
              </p:cNvPr>
              <p:cNvSpPr>
                <a:spLocks noRot="1" noChangeAspect="1" noMove="1" noResize="1" noEditPoints="1" noAdjustHandles="1" noChangeArrowheads="1" noChangeShapeType="1" noTextEdit="1"/>
              </p:cNvSpPr>
              <p:nvPr/>
            </p:nvSpPr>
            <p:spPr>
              <a:xfrm>
                <a:off x="2956736" y="5736731"/>
                <a:ext cx="5124031" cy="517257"/>
              </a:xfrm>
              <a:prstGeom prst="rect">
                <a:avLst/>
              </a:prstGeom>
              <a:blipFill>
                <a:blip r:embed="rId5"/>
                <a:stretch>
                  <a:fillRect t="-4706" b="-20000"/>
                </a:stretch>
              </a:blipFill>
              <a:ln w="19050">
                <a:noFill/>
              </a:ln>
            </p:spPr>
            <p:txBody>
              <a:bodyPr/>
              <a:lstStyle/>
              <a:p>
                <a:r>
                  <a:rPr lang="zh-TW" altLang="en-US">
                    <a:noFill/>
                  </a:rPr>
                  <a:t> </a:t>
                </a:r>
              </a:p>
            </p:txBody>
          </p:sp>
        </mc:Fallback>
      </mc:AlternateContent>
      <p:sp>
        <p:nvSpPr>
          <p:cNvPr id="13" name="箭號: 向右 12">
            <a:extLst>
              <a:ext uri="{FF2B5EF4-FFF2-40B4-BE49-F238E27FC236}">
                <a16:creationId xmlns:a16="http://schemas.microsoft.com/office/drawing/2014/main" id="{D1842D06-26C7-46B8-8620-D08C5268BF04}"/>
              </a:ext>
            </a:extLst>
          </p:cNvPr>
          <p:cNvSpPr/>
          <p:nvPr/>
        </p:nvSpPr>
        <p:spPr>
          <a:xfrm rot="5400000">
            <a:off x="3117434" y="4841612"/>
            <a:ext cx="299567" cy="203708"/>
          </a:xfrm>
          <a:prstGeom prst="rightArrow">
            <a:avLst>
              <a:gd name="adj1" fmla="val 37781"/>
              <a:gd name="adj2" fmla="val 94377"/>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p:pic>
        <p:nvPicPr>
          <p:cNvPr id="17" name="圖片 16">
            <a:extLst>
              <a:ext uri="{FF2B5EF4-FFF2-40B4-BE49-F238E27FC236}">
                <a16:creationId xmlns:a16="http://schemas.microsoft.com/office/drawing/2014/main" id="{8B212F00-7286-4405-874C-E156455300D3}"/>
              </a:ext>
            </a:extLst>
          </p:cNvPr>
          <p:cNvPicPr>
            <a:picLocks noChangeAspect="1"/>
          </p:cNvPicPr>
          <p:nvPr/>
        </p:nvPicPr>
        <p:blipFill rotWithShape="1">
          <a:blip r:embed="rId6">
            <a:extLst>
              <a:ext uri="{28A0092B-C50C-407E-A947-70E740481C1C}">
                <a14:useLocalDpi xmlns:a14="http://schemas.microsoft.com/office/drawing/2010/main" val="0"/>
              </a:ext>
            </a:extLst>
          </a:blip>
          <a:srcRect l="76873" t="49869" r="17811" b="34658"/>
          <a:stretch/>
        </p:blipFill>
        <p:spPr bwMode="auto">
          <a:xfrm>
            <a:off x="6346622" y="4256378"/>
            <a:ext cx="214008" cy="298314"/>
          </a:xfrm>
          <a:prstGeom prst="rect">
            <a:avLst/>
          </a:prstGeom>
          <a:noFill/>
        </p:spPr>
      </p:pic>
      <p:sp>
        <p:nvSpPr>
          <p:cNvPr id="18" name="文字方塊 17">
            <a:extLst>
              <a:ext uri="{FF2B5EF4-FFF2-40B4-BE49-F238E27FC236}">
                <a16:creationId xmlns:a16="http://schemas.microsoft.com/office/drawing/2014/main" id="{870FAA3E-CB9A-472B-97F0-49E1AC6FBAF2}"/>
              </a:ext>
            </a:extLst>
          </p:cNvPr>
          <p:cNvSpPr txBox="1"/>
          <p:nvPr/>
        </p:nvSpPr>
        <p:spPr>
          <a:xfrm>
            <a:off x="6489760" y="4233298"/>
            <a:ext cx="1663640" cy="369332"/>
          </a:xfrm>
          <a:prstGeom prst="rect">
            <a:avLst/>
          </a:prstGeom>
          <a:noFill/>
        </p:spPr>
        <p:txBody>
          <a:bodyPr wrap="square" rtlCol="0">
            <a:spAutoFit/>
          </a:bodyPr>
          <a:lstStyle/>
          <a:p>
            <a:pPr eaLnBrk="1" fontAlgn="auto" hangingPunct="1">
              <a:spcBef>
                <a:spcPts val="0"/>
              </a:spcBef>
              <a:spcAft>
                <a:spcPts val="0"/>
              </a:spcAft>
            </a:pPr>
            <a:r>
              <a:rPr kumimoji="0" lang="en-US" altLang="zh-TW" dirty="0">
                <a:solidFill>
                  <a:prstClr val="black"/>
                </a:solidFill>
                <a:latin typeface="Times New Roman"/>
                <a:ea typeface="標楷體"/>
              </a:rPr>
              <a:t>=CLEEF</a:t>
            </a:r>
            <a:r>
              <a:rPr kumimoji="0" lang="zh-TW" altLang="en-US" dirty="0">
                <a:solidFill>
                  <a:prstClr val="black"/>
                </a:solidFill>
                <a:latin typeface="Times New Roman"/>
                <a:ea typeface="標楷體"/>
              </a:rPr>
              <a:t> </a:t>
            </a:r>
            <a:r>
              <a:rPr kumimoji="0" lang="en-US" altLang="zh-TW" dirty="0">
                <a:solidFill>
                  <a:prstClr val="black"/>
                </a:solidFill>
                <a:latin typeface="Times New Roman"/>
                <a:ea typeface="標楷體"/>
              </a:rPr>
              <a:t>point</a:t>
            </a:r>
            <a:endParaRPr kumimoji="0" lang="zh-TW" altLang="en-US"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9A43A1CF-41F7-4CF2-AAFA-561A3FDADCE5}"/>
                  </a:ext>
                </a:extLst>
              </p:cNvPr>
              <p:cNvSpPr txBox="1"/>
              <p:nvPr/>
            </p:nvSpPr>
            <p:spPr>
              <a:xfrm>
                <a:off x="983597" y="4736636"/>
                <a:ext cx="1283878" cy="299569"/>
              </a:xfrm>
              <a:prstGeom prst="rect">
                <a:avLst/>
              </a:prstGeom>
              <a:noFill/>
              <a:ln w="19050">
                <a:solidFill>
                  <a:srgbClr val="FF0000"/>
                </a:solidFill>
              </a:ln>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srgbClr val="FF0000"/>
                          </a:solidFill>
                          <a:latin typeface="Cambria Math" panose="02040503050406030204" pitchFamily="18" charset="0"/>
                        </a:rPr>
                        <m:t>𝑟</m:t>
                      </m:r>
                      <m:r>
                        <a:rPr kumimoji="0" lang="en-US" altLang="zh-TW" i="1">
                          <a:solidFill>
                            <a:prstClr val="black"/>
                          </a:solidFill>
                          <a:latin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𝑁</m:t>
                          </m:r>
                        </m:e>
                        <m:sub>
                          <m:r>
                            <a:rPr kumimoji="0" lang="en-US" altLang="zh-TW" i="1">
                              <a:solidFill>
                                <a:prstClr val="black"/>
                              </a:solidFill>
                              <a:latin typeface="Cambria Math" panose="02040503050406030204" pitchFamily="18" charset="0"/>
                            </a:rPr>
                            <m:t>𝑔</m:t>
                          </m:r>
                        </m:sub>
                      </m:sSub>
                      <m:r>
                        <a:rPr kumimoji="0" lang="en-US" altLang="zh-TW" i="1">
                          <a:solidFill>
                            <a:prstClr val="black"/>
                          </a:solidFill>
                          <a:latin typeface="Cambria Math" panose="02040503050406030204" pitchFamily="18" charset="0"/>
                          <a:ea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𝑁</m:t>
                          </m:r>
                        </m:e>
                        <m:sub>
                          <m:r>
                            <a:rPr kumimoji="0" lang="en-US" altLang="zh-TW" i="1">
                              <a:solidFill>
                                <a:prstClr val="black"/>
                              </a:solidFill>
                              <a:latin typeface="Cambria Math" panose="02040503050406030204" pitchFamily="18" charset="0"/>
                            </a:rPr>
                            <m:t>𝑔</m:t>
                          </m:r>
                        </m:sub>
                      </m:sSub>
                    </m:oMath>
                  </m:oMathPara>
                </a14:m>
                <a:endParaRPr kumimoji="0" lang="zh-TW" altLang="en-US" dirty="0">
                  <a:solidFill>
                    <a:prstClr val="black"/>
                  </a:solidFill>
                  <a:latin typeface="Times New Roman"/>
                  <a:ea typeface="標楷體"/>
                </a:endParaRPr>
              </a:p>
            </p:txBody>
          </p:sp>
        </mc:Choice>
        <mc:Fallback xmlns="">
          <p:sp>
            <p:nvSpPr>
              <p:cNvPr id="19" name="文字方塊 18">
                <a:extLst>
                  <a:ext uri="{FF2B5EF4-FFF2-40B4-BE49-F238E27FC236}">
                    <a16:creationId xmlns:a16="http://schemas.microsoft.com/office/drawing/2014/main" id="{9A43A1CF-41F7-4CF2-AAFA-561A3FDADCE5}"/>
                  </a:ext>
                </a:extLst>
              </p:cNvPr>
              <p:cNvSpPr txBox="1">
                <a:spLocks noRot="1" noChangeAspect="1" noMove="1" noResize="1" noEditPoints="1" noAdjustHandles="1" noChangeArrowheads="1" noChangeShapeType="1" noTextEdit="1"/>
              </p:cNvSpPr>
              <p:nvPr/>
            </p:nvSpPr>
            <p:spPr>
              <a:xfrm>
                <a:off x="983597" y="4736636"/>
                <a:ext cx="1283878" cy="299569"/>
              </a:xfrm>
              <a:prstGeom prst="rect">
                <a:avLst/>
              </a:prstGeom>
              <a:blipFill>
                <a:blip r:embed="rId7"/>
                <a:stretch>
                  <a:fillRect l="-935" b="-19231"/>
                </a:stretch>
              </a:blipFill>
              <a:ln w="19050">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805535D9-E6F4-46F5-9B02-CAF8A9D7347C}"/>
                  </a:ext>
                </a:extLst>
              </p:cNvPr>
              <p:cNvSpPr txBox="1"/>
              <p:nvPr/>
            </p:nvSpPr>
            <p:spPr>
              <a:xfrm>
                <a:off x="983601" y="5193956"/>
                <a:ext cx="1162369" cy="299569"/>
              </a:xfrm>
              <a:prstGeom prst="rect">
                <a:avLst/>
              </a:prstGeom>
              <a:noFill/>
              <a:ln w="19050">
                <a:solidFill>
                  <a:srgbClr val="00B050"/>
                </a:solidFill>
              </a:ln>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srgbClr val="00B050"/>
                          </a:solidFill>
                          <a:latin typeface="Cambria Math" panose="02040503050406030204" pitchFamily="18" charset="0"/>
                        </a:rPr>
                        <m:t>𝑔</m:t>
                      </m:r>
                      <m:r>
                        <a:rPr kumimoji="0" lang="en-US" altLang="zh-TW" i="1">
                          <a:solidFill>
                            <a:prstClr val="black"/>
                          </a:solidFill>
                          <a:latin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𝑁</m:t>
                          </m:r>
                        </m:e>
                        <m:sub>
                          <m:r>
                            <a:rPr kumimoji="0" lang="en-US" altLang="zh-TW" i="1">
                              <a:solidFill>
                                <a:prstClr val="black"/>
                              </a:solidFill>
                              <a:latin typeface="Cambria Math" panose="02040503050406030204" pitchFamily="18" charset="0"/>
                            </a:rPr>
                            <m:t>𝑔</m:t>
                          </m:r>
                        </m:sub>
                      </m:sSub>
                      <m:r>
                        <a:rPr kumimoji="0" lang="en-US" altLang="zh-TW" i="1">
                          <a:solidFill>
                            <a:prstClr val="black"/>
                          </a:solidFill>
                          <a:latin typeface="Cambria Math" panose="02040503050406030204" pitchFamily="18" charset="0"/>
                          <a:ea typeface="Cambria Math" panose="02040503050406030204" pitchFamily="18" charset="0"/>
                        </a:rPr>
                        <m:t>×</m:t>
                      </m:r>
                      <m:r>
                        <a:rPr kumimoji="0" lang="en-US" altLang="zh-TW" i="1">
                          <a:solidFill>
                            <a:prstClr val="black"/>
                          </a:solidFill>
                          <a:latin typeface="Cambria Math" panose="02040503050406030204" pitchFamily="18" charset="0"/>
                        </a:rPr>
                        <m:t>1</m:t>
                      </m:r>
                    </m:oMath>
                  </m:oMathPara>
                </a14:m>
                <a:endParaRPr kumimoji="0" lang="zh-TW" altLang="en-US" dirty="0">
                  <a:solidFill>
                    <a:prstClr val="black"/>
                  </a:solidFill>
                  <a:latin typeface="Times New Roman"/>
                  <a:ea typeface="標楷體"/>
                </a:endParaRPr>
              </a:p>
            </p:txBody>
          </p:sp>
        </mc:Choice>
        <mc:Fallback xmlns="">
          <p:sp>
            <p:nvSpPr>
              <p:cNvPr id="20" name="文字方塊 19">
                <a:extLst>
                  <a:ext uri="{FF2B5EF4-FFF2-40B4-BE49-F238E27FC236}">
                    <a16:creationId xmlns:a16="http://schemas.microsoft.com/office/drawing/2014/main" id="{805535D9-E6F4-46F5-9B02-CAF8A9D7347C}"/>
                  </a:ext>
                </a:extLst>
              </p:cNvPr>
              <p:cNvSpPr txBox="1">
                <a:spLocks noRot="1" noChangeAspect="1" noMove="1" noResize="1" noEditPoints="1" noAdjustHandles="1" noChangeArrowheads="1" noChangeShapeType="1" noTextEdit="1"/>
              </p:cNvSpPr>
              <p:nvPr/>
            </p:nvSpPr>
            <p:spPr>
              <a:xfrm>
                <a:off x="983601" y="5193956"/>
                <a:ext cx="1162369" cy="299569"/>
              </a:xfrm>
              <a:prstGeom prst="rect">
                <a:avLst/>
              </a:prstGeom>
              <a:blipFill>
                <a:blip r:embed="rId8"/>
                <a:stretch>
                  <a:fillRect l="-3608" r="-3093" b="-19231"/>
                </a:stretch>
              </a:blipFill>
              <a:ln w="19050">
                <a:solidFill>
                  <a:srgbClr val="00B05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E28A0BAC-D048-4C60-BAE5-56653BDA3202}"/>
                  </a:ext>
                </a:extLst>
              </p:cNvPr>
              <p:cNvSpPr txBox="1"/>
              <p:nvPr/>
            </p:nvSpPr>
            <p:spPr>
              <a:xfrm>
                <a:off x="983597" y="5651277"/>
                <a:ext cx="1877822" cy="299569"/>
              </a:xfrm>
              <a:prstGeom prst="rect">
                <a:avLst/>
              </a:prstGeom>
              <a:noFill/>
              <a:ln w="19050">
                <a:solidFill>
                  <a:srgbClr val="0070C0"/>
                </a:solidFill>
              </a:ln>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srgbClr val="4472C4"/>
                          </a:solidFill>
                          <a:latin typeface="Cambria Math" panose="02040503050406030204" pitchFamily="18" charset="0"/>
                        </a:rPr>
                        <m:t>𝑏</m:t>
                      </m:r>
                      <m:r>
                        <a:rPr kumimoji="0" lang="en-US" altLang="zh-TW" i="1">
                          <a:solidFill>
                            <a:prstClr val="black"/>
                          </a:solidFill>
                          <a:latin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𝑁</m:t>
                          </m:r>
                        </m:e>
                        <m:sub>
                          <m:r>
                            <a:rPr kumimoji="0" lang="en-US" altLang="zh-TW" i="1">
                              <a:solidFill>
                                <a:prstClr val="black"/>
                              </a:solidFill>
                              <a:latin typeface="Cambria Math" panose="02040503050406030204" pitchFamily="18" charset="0"/>
                            </a:rPr>
                            <m:t>𝑔</m:t>
                          </m:r>
                        </m:sub>
                      </m:sSub>
                      <m:r>
                        <a:rPr kumimoji="0" lang="en-US" altLang="zh-TW" i="1">
                          <a:solidFill>
                            <a:prstClr val="black"/>
                          </a:solidFill>
                          <a:latin typeface="Cambria Math" panose="02040503050406030204" pitchFamily="18" charset="0"/>
                        </a:rPr>
                        <m:t>+1)</m:t>
                      </m:r>
                      <m:r>
                        <a:rPr kumimoji="0" lang="en-US" altLang="zh-TW" i="1">
                          <a:solidFill>
                            <a:prstClr val="black"/>
                          </a:solidFill>
                          <a:latin typeface="Cambria Math" panose="02040503050406030204" pitchFamily="18" charset="0"/>
                          <a:ea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𝑁</m:t>
                          </m:r>
                        </m:e>
                        <m:sub>
                          <m:r>
                            <a:rPr kumimoji="0" lang="en-US" altLang="zh-TW" i="1">
                              <a:solidFill>
                                <a:prstClr val="black"/>
                              </a:solidFill>
                              <a:latin typeface="Cambria Math" panose="02040503050406030204" pitchFamily="18" charset="0"/>
                            </a:rPr>
                            <m:t>𝑔</m:t>
                          </m:r>
                        </m:sub>
                      </m:sSub>
                    </m:oMath>
                  </m:oMathPara>
                </a14:m>
                <a:endParaRPr kumimoji="0" lang="zh-TW" altLang="en-US" dirty="0">
                  <a:solidFill>
                    <a:prstClr val="black"/>
                  </a:solidFill>
                  <a:latin typeface="Times New Roman"/>
                  <a:ea typeface="標楷體"/>
                </a:endParaRPr>
              </a:p>
            </p:txBody>
          </p:sp>
        </mc:Choice>
        <mc:Fallback xmlns="">
          <p:sp>
            <p:nvSpPr>
              <p:cNvPr id="21" name="文字方塊 20">
                <a:extLst>
                  <a:ext uri="{FF2B5EF4-FFF2-40B4-BE49-F238E27FC236}">
                    <a16:creationId xmlns:a16="http://schemas.microsoft.com/office/drawing/2014/main" id="{E28A0BAC-D048-4C60-BAE5-56653BDA3202}"/>
                  </a:ext>
                </a:extLst>
              </p:cNvPr>
              <p:cNvSpPr txBox="1">
                <a:spLocks noRot="1" noChangeAspect="1" noMove="1" noResize="1" noEditPoints="1" noAdjustHandles="1" noChangeArrowheads="1" noChangeShapeType="1" noTextEdit="1"/>
              </p:cNvSpPr>
              <p:nvPr/>
            </p:nvSpPr>
            <p:spPr>
              <a:xfrm>
                <a:off x="983597" y="5651277"/>
                <a:ext cx="1877822" cy="299569"/>
              </a:xfrm>
              <a:prstGeom prst="rect">
                <a:avLst/>
              </a:prstGeom>
              <a:blipFill>
                <a:blip r:embed="rId9"/>
                <a:stretch>
                  <a:fillRect l="-2251" r="-322" b="-21154"/>
                </a:stretch>
              </a:blipFill>
              <a:ln w="19050">
                <a:solidFill>
                  <a:srgbClr val="0070C0"/>
                </a:solidFill>
              </a:ln>
            </p:spPr>
            <p:txBody>
              <a:bodyPr/>
              <a:lstStyle/>
              <a:p>
                <a:r>
                  <a:rPr lang="zh-TW" altLang="en-US">
                    <a:noFill/>
                  </a:rPr>
                  <a:t> </a:t>
                </a:r>
              </a:p>
            </p:txBody>
          </p:sp>
        </mc:Fallback>
      </mc:AlternateContent>
      <p:sp>
        <p:nvSpPr>
          <p:cNvPr id="22" name="箭號: 向右 21">
            <a:extLst>
              <a:ext uri="{FF2B5EF4-FFF2-40B4-BE49-F238E27FC236}">
                <a16:creationId xmlns:a16="http://schemas.microsoft.com/office/drawing/2014/main" id="{9056C1D2-F502-446B-9E2F-8710FFF78786}"/>
              </a:ext>
            </a:extLst>
          </p:cNvPr>
          <p:cNvSpPr/>
          <p:nvPr/>
        </p:nvSpPr>
        <p:spPr>
          <a:xfrm rot="5400000">
            <a:off x="3117433" y="5541451"/>
            <a:ext cx="299567" cy="203708"/>
          </a:xfrm>
          <a:prstGeom prst="rightArrow">
            <a:avLst>
              <a:gd name="adj1" fmla="val 37781"/>
              <a:gd name="adj2" fmla="val 94377"/>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F2B0555D-C8C8-42F2-9964-E3C7843E9646}"/>
                  </a:ext>
                </a:extLst>
              </p:cNvPr>
              <p:cNvSpPr txBox="1"/>
              <p:nvPr/>
            </p:nvSpPr>
            <p:spPr>
              <a:xfrm>
                <a:off x="891214" y="2035498"/>
                <a:ext cx="10222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𝑈𝑇</m:t>
                      </m:r>
                      <m:r>
                        <a:rPr lang="en-US" altLang="zh-TW" b="0" i="1" smtClean="0">
                          <a:solidFill>
                            <a:srgbClr val="FF0000"/>
                          </a:solidFill>
                          <a:latin typeface="Cambria Math" panose="02040503050406030204" pitchFamily="18" charset="0"/>
                          <a:ea typeface="Cambria Math" panose="02040503050406030204" pitchFamily="18" charset="0"/>
                        </a:rPr>
                        <m:t>→</m:t>
                      </m:r>
                      <m:r>
                        <a:rPr lang="en-US" altLang="zh-TW" b="0" i="1" smtClean="0">
                          <a:solidFill>
                            <a:srgbClr val="FF0000"/>
                          </a:solidFill>
                          <a:latin typeface="Cambria Math" panose="02040503050406030204" pitchFamily="18" charset="0"/>
                          <a:ea typeface="Cambria Math" panose="02040503050406030204" pitchFamily="18" charset="0"/>
                        </a:rPr>
                        <m:t>𝐿𝑀</m:t>
                      </m:r>
                    </m:oMath>
                  </m:oMathPara>
                </a14:m>
                <a:endParaRPr lang="zh-TW" altLang="en-US" dirty="0">
                  <a:solidFill>
                    <a:srgbClr val="FF0000"/>
                  </a:solidFill>
                </a:endParaRPr>
              </a:p>
            </p:txBody>
          </p:sp>
        </mc:Choice>
        <mc:Fallback xmlns="">
          <p:sp>
            <p:nvSpPr>
              <p:cNvPr id="2" name="文字方塊 1">
                <a:extLst>
                  <a:ext uri="{FF2B5EF4-FFF2-40B4-BE49-F238E27FC236}">
                    <a16:creationId xmlns:a16="http://schemas.microsoft.com/office/drawing/2014/main" id="{F2B0555D-C8C8-42F2-9964-E3C7843E9646}"/>
                  </a:ext>
                </a:extLst>
              </p:cNvPr>
              <p:cNvSpPr txBox="1">
                <a:spLocks noRot="1" noChangeAspect="1" noMove="1" noResize="1" noEditPoints="1" noAdjustHandles="1" noChangeArrowheads="1" noChangeShapeType="1" noTextEdit="1"/>
              </p:cNvSpPr>
              <p:nvPr/>
            </p:nvSpPr>
            <p:spPr>
              <a:xfrm>
                <a:off x="891214" y="2035498"/>
                <a:ext cx="1022203" cy="276999"/>
              </a:xfrm>
              <a:prstGeom prst="rect">
                <a:avLst/>
              </a:prstGeom>
              <a:blipFill>
                <a:blip r:embed="rId10"/>
                <a:stretch>
                  <a:fillRect l="-3571" r="-3571"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29E44676-1D6F-4DE6-B735-4A818610456D}"/>
                  </a:ext>
                </a:extLst>
              </p:cNvPr>
              <p:cNvSpPr txBox="1"/>
              <p:nvPr/>
            </p:nvSpPr>
            <p:spPr>
              <a:xfrm>
                <a:off x="6946713" y="2062160"/>
                <a:ext cx="3737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𝑈𝑇</m:t>
                      </m:r>
                    </m:oMath>
                  </m:oMathPara>
                </a14:m>
                <a:endParaRPr lang="zh-TW" altLang="en-US" dirty="0">
                  <a:solidFill>
                    <a:srgbClr val="FF0000"/>
                  </a:solidFill>
                </a:endParaRPr>
              </a:p>
            </p:txBody>
          </p:sp>
        </mc:Choice>
        <mc:Fallback xmlns="">
          <p:sp>
            <p:nvSpPr>
              <p:cNvPr id="30" name="文字方塊 29">
                <a:extLst>
                  <a:ext uri="{FF2B5EF4-FFF2-40B4-BE49-F238E27FC236}">
                    <a16:creationId xmlns:a16="http://schemas.microsoft.com/office/drawing/2014/main" id="{29E44676-1D6F-4DE6-B735-4A818610456D}"/>
                  </a:ext>
                </a:extLst>
              </p:cNvPr>
              <p:cNvSpPr txBox="1">
                <a:spLocks noRot="1" noChangeAspect="1" noMove="1" noResize="1" noEditPoints="1" noAdjustHandles="1" noChangeArrowheads="1" noChangeShapeType="1" noTextEdit="1"/>
              </p:cNvSpPr>
              <p:nvPr/>
            </p:nvSpPr>
            <p:spPr>
              <a:xfrm>
                <a:off x="6946713" y="2062160"/>
                <a:ext cx="373756" cy="276999"/>
              </a:xfrm>
              <a:prstGeom prst="rect">
                <a:avLst/>
              </a:prstGeom>
              <a:blipFill>
                <a:blip r:embed="rId11"/>
                <a:stretch>
                  <a:fillRect l="-13115" r="-11475" b="-10870"/>
                </a:stretch>
              </a:blipFill>
            </p:spPr>
            <p:txBody>
              <a:bodyPr/>
              <a:lstStyle/>
              <a:p>
                <a:r>
                  <a:rPr lang="zh-TW" altLang="en-US">
                    <a:noFill/>
                  </a:rPr>
                  <a:t> </a:t>
                </a:r>
              </a:p>
            </p:txBody>
          </p:sp>
        </mc:Fallback>
      </mc:AlternateContent>
      <p:pic>
        <p:nvPicPr>
          <p:cNvPr id="32" name="圖片 31">
            <a:extLst>
              <a:ext uri="{FF2B5EF4-FFF2-40B4-BE49-F238E27FC236}">
                <a16:creationId xmlns:a16="http://schemas.microsoft.com/office/drawing/2014/main" id="{EBCB1079-571B-4D49-9F59-4FCC2652BF03}"/>
              </a:ext>
            </a:extLst>
          </p:cNvPr>
          <p:cNvPicPr>
            <a:picLocks noChangeAspect="1"/>
          </p:cNvPicPr>
          <p:nvPr/>
        </p:nvPicPr>
        <p:blipFill rotWithShape="1">
          <a:blip r:embed="rId6">
            <a:extLst>
              <a:ext uri="{28A0092B-C50C-407E-A947-70E740481C1C}">
                <a14:useLocalDpi xmlns:a14="http://schemas.microsoft.com/office/drawing/2010/main" val="0"/>
              </a:ext>
            </a:extLst>
          </a:blip>
          <a:srcRect l="76873" t="49869" r="17811" b="34658"/>
          <a:stretch/>
        </p:blipFill>
        <p:spPr bwMode="auto">
          <a:xfrm>
            <a:off x="7973761" y="2549250"/>
            <a:ext cx="214008" cy="298314"/>
          </a:xfrm>
          <a:prstGeom prst="rect">
            <a:avLst/>
          </a:prstGeom>
          <a:noFill/>
        </p:spPr>
      </p:pic>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45185D52-54A0-4054-90D9-884FCDA4C00A}"/>
                  </a:ext>
                </a:extLst>
              </p:cNvPr>
              <p:cNvSpPr txBox="1"/>
              <p:nvPr/>
            </p:nvSpPr>
            <p:spPr>
              <a:xfrm>
                <a:off x="7938154" y="3147120"/>
                <a:ext cx="104009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𝑈𝑇</m:t>
                      </m:r>
                      <m:r>
                        <a:rPr lang="en-US" altLang="zh-TW" b="0" i="1" smtClean="0">
                          <a:solidFill>
                            <a:srgbClr val="FF0000"/>
                          </a:solidFill>
                          <a:latin typeface="Cambria Math" panose="02040503050406030204" pitchFamily="18" charset="0"/>
                        </a:rPr>
                        <m:t> </m:t>
                      </m:r>
                      <m:r>
                        <a:rPr lang="en-US" altLang="zh-TW" b="0" i="1" smtClean="0">
                          <a:solidFill>
                            <a:srgbClr val="FF0000"/>
                          </a:solidFill>
                          <a:latin typeface="Cambria Math" panose="02040503050406030204" pitchFamily="18" charset="0"/>
                        </a:rPr>
                        <m:t>𝑜𝑟</m:t>
                      </m:r>
                      <m:r>
                        <a:rPr lang="en-US" altLang="zh-TW" b="0" i="1" smtClean="0">
                          <a:solidFill>
                            <a:srgbClr val="FF0000"/>
                          </a:solidFill>
                          <a:latin typeface="Cambria Math" panose="02040503050406030204" pitchFamily="18" charset="0"/>
                        </a:rPr>
                        <m:t> </m:t>
                      </m:r>
                      <m:r>
                        <a:rPr lang="en-US" altLang="zh-TW" b="0" i="1" smtClean="0">
                          <a:solidFill>
                            <a:srgbClr val="FF0000"/>
                          </a:solidFill>
                          <a:latin typeface="Cambria Math" panose="02040503050406030204" pitchFamily="18" charset="0"/>
                        </a:rPr>
                        <m:t>𝐿𝑀</m:t>
                      </m:r>
                    </m:oMath>
                    <m:oMath xmlns:m="http://schemas.openxmlformats.org/officeDocument/2006/math">
                      <m:r>
                        <a:rPr lang="en-US" altLang="zh-TW" b="0" i="1" smtClean="0">
                          <a:solidFill>
                            <a:srgbClr val="FF0000"/>
                          </a:solidFill>
                          <a:latin typeface="Cambria Math" panose="02040503050406030204" pitchFamily="18" charset="0"/>
                        </a:rPr>
                        <m:t>𝑒𝑞𝑢𝑎𝑡𝑖𝑜𝑛</m:t>
                      </m:r>
                    </m:oMath>
                  </m:oMathPara>
                </a14:m>
                <a:endParaRPr lang="zh-TW" altLang="en-US" dirty="0">
                  <a:solidFill>
                    <a:srgbClr val="FF0000"/>
                  </a:solidFill>
                </a:endParaRPr>
              </a:p>
            </p:txBody>
          </p:sp>
        </mc:Choice>
        <mc:Fallback xmlns="">
          <p:sp>
            <p:nvSpPr>
              <p:cNvPr id="33" name="文字方塊 32">
                <a:extLst>
                  <a:ext uri="{FF2B5EF4-FFF2-40B4-BE49-F238E27FC236}">
                    <a16:creationId xmlns:a16="http://schemas.microsoft.com/office/drawing/2014/main" id="{45185D52-54A0-4054-90D9-884FCDA4C00A}"/>
                  </a:ext>
                </a:extLst>
              </p:cNvPr>
              <p:cNvSpPr txBox="1">
                <a:spLocks noRot="1" noChangeAspect="1" noMove="1" noResize="1" noEditPoints="1" noAdjustHandles="1" noChangeArrowheads="1" noChangeShapeType="1" noTextEdit="1"/>
              </p:cNvSpPr>
              <p:nvPr/>
            </p:nvSpPr>
            <p:spPr>
              <a:xfrm>
                <a:off x="7938154" y="3147120"/>
                <a:ext cx="1040092" cy="553998"/>
              </a:xfrm>
              <a:prstGeom prst="rect">
                <a:avLst/>
              </a:prstGeom>
              <a:blipFill>
                <a:blip r:embed="rId12"/>
                <a:stretch>
                  <a:fillRect l="-6433" r="-3509" b="-18681"/>
                </a:stretch>
              </a:blipFill>
            </p:spPr>
            <p:txBody>
              <a:bodyPr/>
              <a:lstStyle/>
              <a:p>
                <a:r>
                  <a:rPr lang="zh-TW" altLang="en-US">
                    <a:noFill/>
                  </a:rPr>
                  <a:t> </a:t>
                </a:r>
              </a:p>
            </p:txBody>
          </p:sp>
        </mc:Fallback>
      </mc:AlternateContent>
      <p:cxnSp>
        <p:nvCxnSpPr>
          <p:cNvPr id="9" name="直線單箭頭接點 8">
            <a:extLst>
              <a:ext uri="{FF2B5EF4-FFF2-40B4-BE49-F238E27FC236}">
                <a16:creationId xmlns:a16="http://schemas.microsoft.com/office/drawing/2014/main" id="{E5D6B74B-C914-4A7A-B9E9-342F81D46644}"/>
              </a:ext>
            </a:extLst>
          </p:cNvPr>
          <p:cNvCxnSpPr>
            <a:cxnSpLocks/>
            <a:stCxn id="32" idx="3"/>
          </p:cNvCxnSpPr>
          <p:nvPr/>
        </p:nvCxnSpPr>
        <p:spPr>
          <a:xfrm>
            <a:off x="8187769" y="2698407"/>
            <a:ext cx="194880" cy="40426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37" name="圖片 36">
            <a:extLst>
              <a:ext uri="{FF2B5EF4-FFF2-40B4-BE49-F238E27FC236}">
                <a16:creationId xmlns:a16="http://schemas.microsoft.com/office/drawing/2014/main" id="{DA1EBD10-6D4D-44A0-A441-8C32BA6B8B22}"/>
              </a:ext>
            </a:extLst>
          </p:cNvPr>
          <p:cNvPicPr>
            <a:picLocks noChangeAspect="1"/>
          </p:cNvPicPr>
          <p:nvPr/>
        </p:nvPicPr>
        <p:blipFill>
          <a:blip r:embed="rId2"/>
          <a:stretch>
            <a:fillRect/>
          </a:stretch>
        </p:blipFill>
        <p:spPr>
          <a:xfrm>
            <a:off x="5251640" y="2133148"/>
            <a:ext cx="2476243" cy="2160000"/>
          </a:xfrm>
          <a:prstGeom prst="rect">
            <a:avLst/>
          </a:prstGeom>
        </p:spPr>
      </p:pic>
      <p:sp>
        <p:nvSpPr>
          <p:cNvPr id="3" name="橢圓 2">
            <a:extLst>
              <a:ext uri="{FF2B5EF4-FFF2-40B4-BE49-F238E27FC236}">
                <a16:creationId xmlns:a16="http://schemas.microsoft.com/office/drawing/2014/main" id="{631FD00C-D9AD-C39A-4582-410E91CD4913}"/>
              </a:ext>
            </a:extLst>
          </p:cNvPr>
          <p:cNvSpPr/>
          <p:nvPr/>
        </p:nvSpPr>
        <p:spPr>
          <a:xfrm>
            <a:off x="1425310" y="2178375"/>
            <a:ext cx="2183180" cy="1720756"/>
          </a:xfrm>
          <a:prstGeom prst="ellipse">
            <a:avLst/>
          </a:prstGeom>
          <a:noFill/>
          <a:ln w="666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04478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6" name="矩形 5">
            <a:extLst>
              <a:ext uri="{FF2B5EF4-FFF2-40B4-BE49-F238E27FC236}">
                <a16:creationId xmlns:a16="http://schemas.microsoft.com/office/drawing/2014/main" id="{829C1D6C-DF4C-4E53-8F8C-79B034BD5CE9}"/>
              </a:ext>
            </a:extLst>
          </p:cNvPr>
          <p:cNvSpPr/>
          <p:nvPr/>
        </p:nvSpPr>
        <p:spPr>
          <a:xfrm>
            <a:off x="-114300" y="1082259"/>
            <a:ext cx="5410200" cy="5394743"/>
          </a:xfrm>
          <a:prstGeom prst="rect">
            <a:avLst/>
          </a:prstGeom>
          <a:noFill/>
          <a:ln w="19050">
            <a:noFill/>
          </a:ln>
        </p:spPr>
        <p:txBody>
          <a:bodyPr wrap="square">
            <a:noAutofit/>
          </a:bodyPr>
          <a:lstStyle/>
          <a:p>
            <a:pPr marL="457200" indent="-288000" algn="just" eaLnBrk="1" fontAlgn="auto">
              <a:lnSpc>
                <a:spcPct val="120000"/>
              </a:lnSpc>
              <a:spcBef>
                <a:spcPts val="0"/>
              </a:spcBef>
              <a:spcAft>
                <a:spcPts val="0"/>
              </a:spcAft>
              <a:buFont typeface="+mj-lt"/>
              <a:buAutoNum type="arabicPeriod"/>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meshfree boundary integral method was successfully applied to solve the two-dimensional steady-state heat conduction problem of heat exchanger tubes containing slits.</a:t>
            </a:r>
          </a:p>
          <a:p>
            <a:pPr marL="457200" indent="-288000" algn="just" eaLnBrk="1" fontAlgn="auto">
              <a:lnSpc>
                <a:spcPct val="120000"/>
              </a:lnSpc>
              <a:spcBef>
                <a:spcPts val="0"/>
              </a:spcBef>
              <a:spcAft>
                <a:spcPts val="0"/>
              </a:spcAft>
              <a:buFont typeface="+mj-lt"/>
              <a:buAutoNum type="arabicPeriod"/>
            </a:pPr>
            <a:r>
              <a:rPr kumimoji="0" lang="en-GB"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generation of the mesh on the boundary was not required in the model preparation.</a:t>
            </a:r>
          </a:p>
          <a:p>
            <a:pPr marL="457200" indent="-288000" algn="just" eaLnBrk="1" fontAlgn="auto">
              <a:lnSpc>
                <a:spcPct val="120000"/>
              </a:lnSpc>
              <a:spcBef>
                <a:spcPts val="0"/>
              </a:spcBef>
              <a:spcAft>
                <a:spcPts val="0"/>
              </a:spcAft>
              <a:buFont typeface="+mj-lt"/>
              <a:buAutoNum type="arabicPeriod"/>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proper local exact solution for a problem containing a degenerate boundary was constructed by using the harmonic basis in elliptical coordinates.</a:t>
            </a:r>
            <a:r>
              <a:rPr kumimoji="0" lang="en-US" altLang="zh-TW" sz="2000" dirty="0">
                <a:solidFill>
                  <a:srgbClr val="0000FF"/>
                </a:solidFill>
                <a:latin typeface="Times New Roman"/>
                <a:ea typeface="標楷體"/>
              </a:rPr>
              <a:t> </a:t>
            </a:r>
          </a:p>
          <a:p>
            <a:pPr marL="457200" indent="-288000" algn="just" eaLnBrk="1" fontAlgn="auto">
              <a:lnSpc>
                <a:spcPct val="120000"/>
              </a:lnSpc>
              <a:spcBef>
                <a:spcPts val="0"/>
              </a:spcBef>
              <a:spcAft>
                <a:spcPts val="0"/>
              </a:spcAft>
              <a:buFont typeface="+mj-lt"/>
              <a:buAutoNum type="arabicPeriod"/>
            </a:pPr>
            <a:r>
              <a:rPr kumimoji="0" lang="en-US" altLang="zh-TW" sz="2000" dirty="0">
                <a:solidFill>
                  <a:srgbClr val="0000FF"/>
                </a:solidFill>
                <a:latin typeface="Times New Roman"/>
                <a:ea typeface="標楷體"/>
              </a:rPr>
              <a:t>The CLEEF idea can be employed to effectively suppress the numerical instability due to a degenerate scale. </a:t>
            </a:r>
          </a:p>
          <a:p>
            <a:pPr marL="457200" indent="-457200" algn="just" eaLnBrk="1" fontAlgn="auto">
              <a:lnSpc>
                <a:spcPct val="120000"/>
              </a:lnSpc>
              <a:spcBef>
                <a:spcPts val="0"/>
              </a:spcBef>
              <a:spcAft>
                <a:spcPts val="0"/>
              </a:spcAft>
              <a:buFont typeface="+mj-lt"/>
              <a:buAutoNum type="arabicPeriod"/>
            </a:pPr>
            <a:endPar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fontAlgn="auto">
              <a:lnSpc>
                <a:spcPct val="150000"/>
              </a:lnSpc>
              <a:spcBef>
                <a:spcPts val="0"/>
              </a:spcBef>
              <a:spcAft>
                <a:spcPts val="0"/>
              </a:spcAft>
            </a:pPr>
            <a:endParaRPr kumimoji="0" lang="zh-TW" altLang="en-US" sz="2000" dirty="0">
              <a:solidFill>
                <a:prstClr val="black"/>
              </a:solidFill>
              <a:latin typeface="Times New Roman"/>
              <a:ea typeface="標楷體"/>
            </a:endParaRPr>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graphicFrame>
        <p:nvGraphicFramePr>
          <p:cNvPr id="12" name="物件 11">
            <a:extLst>
              <a:ext uri="{FF2B5EF4-FFF2-40B4-BE49-F238E27FC236}">
                <a16:creationId xmlns:a16="http://schemas.microsoft.com/office/drawing/2014/main" id="{5B504B31-1C21-4062-9AC6-8773F8DAC5CE}"/>
              </a:ext>
            </a:extLst>
          </p:cNvPr>
          <p:cNvGraphicFramePr>
            <a:graphicFrameLocks noChangeAspect="1"/>
          </p:cNvGraphicFramePr>
          <p:nvPr/>
        </p:nvGraphicFramePr>
        <p:xfrm>
          <a:off x="5410200" y="1405943"/>
          <a:ext cx="1676400" cy="1401942"/>
        </p:xfrm>
        <a:graphic>
          <a:graphicData uri="http://schemas.openxmlformats.org/presentationml/2006/ole">
            <mc:AlternateContent xmlns:mc="http://schemas.openxmlformats.org/markup-compatibility/2006">
              <mc:Choice xmlns:v="urn:schemas-microsoft-com:vml" Requires="v">
                <p:oleObj spid="_x0000_s5254" name="Plot" r:id="rId3" imgW="9865453" imgH="8229600" progId="Grapher.Document">
                  <p:embed/>
                </p:oleObj>
              </mc:Choice>
              <mc:Fallback>
                <p:oleObj name="Plot" r:id="rId3" imgW="9865453" imgH="8229600" progId="Grapher.Document">
                  <p:embed/>
                  <p:pic>
                    <p:nvPicPr>
                      <p:cNvPr id="12" name="物件 11">
                        <a:extLst>
                          <a:ext uri="{FF2B5EF4-FFF2-40B4-BE49-F238E27FC236}">
                            <a16:creationId xmlns:a16="http://schemas.microsoft.com/office/drawing/2014/main" id="{5B504B31-1C21-4062-9AC6-8773F8DAC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05943"/>
                        <a:ext cx="1676400" cy="1401942"/>
                      </a:xfrm>
                      <a:prstGeom prst="rect">
                        <a:avLst/>
                      </a:prstGeom>
                      <a:solidFill>
                        <a:schemeClr val="bg1"/>
                      </a:solidFill>
                    </p:spPr>
                  </p:pic>
                </p:oleObj>
              </mc:Fallback>
            </mc:AlternateContent>
          </a:graphicData>
        </a:graphic>
      </p:graphicFrame>
      <p:graphicFrame>
        <p:nvGraphicFramePr>
          <p:cNvPr id="13" name="物件 12">
            <a:extLst>
              <a:ext uri="{FF2B5EF4-FFF2-40B4-BE49-F238E27FC236}">
                <a16:creationId xmlns:a16="http://schemas.microsoft.com/office/drawing/2014/main" id="{C3873C9D-E86F-4F5C-BB0C-860B6F942F95}"/>
              </a:ext>
            </a:extLst>
          </p:cNvPr>
          <p:cNvGraphicFramePr>
            <a:graphicFrameLocks noChangeAspect="1"/>
          </p:cNvGraphicFramePr>
          <p:nvPr/>
        </p:nvGraphicFramePr>
        <p:xfrm>
          <a:off x="7315202" y="1403261"/>
          <a:ext cx="1682813" cy="1407309"/>
        </p:xfrm>
        <a:graphic>
          <a:graphicData uri="http://schemas.openxmlformats.org/presentationml/2006/ole">
            <mc:AlternateContent xmlns:mc="http://schemas.openxmlformats.org/markup-compatibility/2006">
              <mc:Choice xmlns:v="urn:schemas-microsoft-com:vml" Requires="v">
                <p:oleObj spid="_x0000_s5255" name="Plot" r:id="rId5" imgW="9865453" imgH="8229600" progId="Grapher.Document">
                  <p:embed/>
                </p:oleObj>
              </mc:Choice>
              <mc:Fallback>
                <p:oleObj name="Plot" r:id="rId5" imgW="9865453" imgH="8229600" progId="Grapher.Document">
                  <p:embed/>
                  <p:pic>
                    <p:nvPicPr>
                      <p:cNvPr id="13" name="物件 12">
                        <a:extLst>
                          <a:ext uri="{FF2B5EF4-FFF2-40B4-BE49-F238E27FC236}">
                            <a16:creationId xmlns:a16="http://schemas.microsoft.com/office/drawing/2014/main" id="{C3873C9D-E86F-4F5C-BB0C-860B6F942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2" y="1403261"/>
                        <a:ext cx="1682813" cy="1407309"/>
                      </a:xfrm>
                      <a:prstGeom prst="rect">
                        <a:avLst/>
                      </a:prstGeom>
                      <a:solidFill>
                        <a:schemeClr val="bg1"/>
                      </a:solidFill>
                    </p:spPr>
                  </p:pic>
                </p:oleObj>
              </mc:Fallback>
            </mc:AlternateContent>
          </a:graphicData>
        </a:graphic>
      </p:graphicFrame>
      <p:graphicFrame>
        <p:nvGraphicFramePr>
          <p:cNvPr id="2" name="物件 1">
            <a:extLst>
              <a:ext uri="{FF2B5EF4-FFF2-40B4-BE49-F238E27FC236}">
                <a16:creationId xmlns:a16="http://schemas.microsoft.com/office/drawing/2014/main" id="{4D51C476-38B3-0A45-52BD-6713040551D8}"/>
              </a:ext>
            </a:extLst>
          </p:cNvPr>
          <p:cNvGraphicFramePr>
            <a:graphicFrameLocks noChangeAspect="1"/>
          </p:cNvGraphicFramePr>
          <p:nvPr/>
        </p:nvGraphicFramePr>
        <p:xfrm>
          <a:off x="5520983" y="3276600"/>
          <a:ext cx="3054439" cy="2852394"/>
        </p:xfrm>
        <a:graphic>
          <a:graphicData uri="http://schemas.openxmlformats.org/presentationml/2006/ole">
            <mc:AlternateContent xmlns:mc="http://schemas.openxmlformats.org/markup-compatibility/2006">
              <mc:Choice xmlns:v="urn:schemas-microsoft-com:vml" Requires="v">
                <p:oleObj spid="_x0000_s5256" name="Plot" r:id="rId7" imgW="6962862" imgH="6467912" progId="Grapher.Document">
                  <p:embed/>
                </p:oleObj>
              </mc:Choice>
              <mc:Fallback>
                <p:oleObj name="Plot" r:id="rId7" imgW="6962862" imgH="6467912" progId="Grapher.Document">
                  <p:embed/>
                  <p:pic>
                    <p:nvPicPr>
                      <p:cNvPr id="2" name="物件 1">
                        <a:extLst>
                          <a:ext uri="{FF2B5EF4-FFF2-40B4-BE49-F238E27FC236}">
                            <a16:creationId xmlns:a16="http://schemas.microsoft.com/office/drawing/2014/main" id="{4D51C476-38B3-0A45-52BD-6713040551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0983" y="3276600"/>
                        <a:ext cx="3054439" cy="2852394"/>
                      </a:xfrm>
                      <a:prstGeom prst="rect">
                        <a:avLst/>
                      </a:prstGeom>
                      <a:noFill/>
                    </p:spPr>
                  </p:pic>
                </p:oleObj>
              </mc:Fallback>
            </mc:AlternateContent>
          </a:graphicData>
        </a:graphic>
      </p:graphicFrame>
    </p:spTree>
    <p:extLst>
      <p:ext uri="{BB962C8B-B14F-4D97-AF65-F5344CB8AC3E}">
        <p14:creationId xmlns:p14="http://schemas.microsoft.com/office/powerpoint/2010/main" val="2004219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96DBE681-C325-428B-8E97-61F4BDA52BC1}"/>
              </a:ext>
            </a:extLst>
          </p:cNvPr>
          <p:cNvSpPr>
            <a:spLocks noGrp="1"/>
          </p:cNvSpPr>
          <p:nvPr>
            <p:ph type="dt" sz="half" idx="10"/>
          </p:nvPr>
        </p:nvSpPr>
        <p:spPr/>
        <p:txBody>
          <a:bodyPr/>
          <a:lstStyle/>
          <a:p>
            <a:pPr>
              <a:defRPr/>
            </a:pPr>
            <a:r>
              <a:rPr lang="en-US" altLang="zh-TW"/>
              <a:t>2024/07/24</a:t>
            </a:r>
            <a:endParaRPr lang="en-US" altLang="zh-TW" dirty="0"/>
          </a:p>
        </p:txBody>
      </p:sp>
      <p:sp>
        <p:nvSpPr>
          <p:cNvPr id="7" name="文字方塊 6">
            <a:extLst>
              <a:ext uri="{FF2B5EF4-FFF2-40B4-BE49-F238E27FC236}">
                <a16:creationId xmlns:a16="http://schemas.microsoft.com/office/drawing/2014/main" id="{C062EC5C-6255-48EC-8250-105044AD44D9}"/>
              </a:ext>
            </a:extLst>
          </p:cNvPr>
          <p:cNvSpPr txBox="1"/>
          <p:nvPr/>
        </p:nvSpPr>
        <p:spPr>
          <a:xfrm>
            <a:off x="0" y="152404"/>
            <a:ext cx="9220200"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Heat transfer Problem: Conduction shape factor </a:t>
            </a:r>
          </a:p>
        </p:txBody>
      </p:sp>
      <p:pic>
        <p:nvPicPr>
          <p:cNvPr id="9" name="圖片 8">
            <a:extLst>
              <a:ext uri="{FF2B5EF4-FFF2-40B4-BE49-F238E27FC236}">
                <a16:creationId xmlns:a16="http://schemas.microsoft.com/office/drawing/2014/main" id="{F3D48564-C6A9-4D27-9CB7-07E5C200F594}"/>
              </a:ext>
            </a:extLst>
          </p:cNvPr>
          <p:cNvPicPr>
            <a:picLocks noChangeAspect="1"/>
          </p:cNvPicPr>
          <p:nvPr/>
        </p:nvPicPr>
        <p:blipFill>
          <a:blip r:embed="rId2"/>
          <a:stretch>
            <a:fillRect/>
          </a:stretch>
        </p:blipFill>
        <p:spPr>
          <a:xfrm>
            <a:off x="152400" y="1143004"/>
            <a:ext cx="2010310" cy="2658635"/>
          </a:xfrm>
          <a:prstGeom prst="rect">
            <a:avLst/>
          </a:prstGeom>
        </p:spPr>
      </p:pic>
      <p:sp>
        <p:nvSpPr>
          <p:cNvPr id="10" name="文字方塊 9">
            <a:extLst>
              <a:ext uri="{FF2B5EF4-FFF2-40B4-BE49-F238E27FC236}">
                <a16:creationId xmlns:a16="http://schemas.microsoft.com/office/drawing/2014/main" id="{C2E1EFD9-95BD-4C8E-BB42-7842D433C497}"/>
              </a:ext>
            </a:extLst>
          </p:cNvPr>
          <p:cNvSpPr txBox="1"/>
          <p:nvPr/>
        </p:nvSpPr>
        <p:spPr>
          <a:xfrm>
            <a:off x="-17929" y="4062922"/>
            <a:ext cx="2627320" cy="1993303"/>
          </a:xfrm>
          <a:prstGeom prst="rect">
            <a:avLst/>
          </a:prstGeom>
          <a:noFill/>
        </p:spPr>
        <p:txBody>
          <a:bodyPr wrap="square" rtlCol="0">
            <a:spAutoFit/>
          </a:bodyPr>
          <a:lstStyle/>
          <a:p>
            <a:pPr>
              <a:lnSpc>
                <a:spcPct val="15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Fellow of the American Academy of Arts and Sciences (1918)</a:t>
            </a:r>
          </a:p>
          <a:p>
            <a:pPr>
              <a:lnSpc>
                <a:spcPct val="15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Perkin Medal (1928)</a:t>
            </a:r>
          </a:p>
          <a:p>
            <a:pPr>
              <a:lnSpc>
                <a:spcPct val="15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Nobel Prize in Chemistry (1932)</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Franklin Medal (1934)</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Faraday Medal (1944)</a:t>
            </a:r>
          </a:p>
        </p:txBody>
      </p:sp>
      <p:sp>
        <p:nvSpPr>
          <p:cNvPr id="11" name="文字方塊 10">
            <a:extLst>
              <a:ext uri="{FF2B5EF4-FFF2-40B4-BE49-F238E27FC236}">
                <a16:creationId xmlns:a16="http://schemas.microsoft.com/office/drawing/2014/main" id="{4A5DE526-4335-4AAC-ACD9-C1C021C48C92}"/>
              </a:ext>
            </a:extLst>
          </p:cNvPr>
          <p:cNvSpPr txBox="1"/>
          <p:nvPr/>
        </p:nvSpPr>
        <p:spPr>
          <a:xfrm>
            <a:off x="39684" y="3755740"/>
            <a:ext cx="1740149" cy="338554"/>
          </a:xfrm>
          <a:prstGeom prst="rect">
            <a:avLst/>
          </a:prstGeom>
          <a:noFill/>
        </p:spPr>
        <p:txBody>
          <a:bodyPr wrap="square" rtlCol="0">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Irving Langmuir</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DC304A21-2F96-4291-91A6-C7F12AE6199E}"/>
              </a:ext>
            </a:extLst>
          </p:cNvPr>
          <p:cNvGraphicFramePr>
            <a:graphicFrameLocks noGrp="1"/>
          </p:cNvGraphicFramePr>
          <p:nvPr/>
        </p:nvGraphicFramePr>
        <p:xfrm>
          <a:off x="2494767" y="917169"/>
          <a:ext cx="6589720" cy="5178172"/>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251249828"/>
                    </a:ext>
                  </a:extLst>
                </a:gridCol>
                <a:gridCol w="3389320">
                  <a:extLst>
                    <a:ext uri="{9D8B030D-6E8A-4147-A177-3AD203B41FA5}">
                      <a16:colId xmlns:a16="http://schemas.microsoft.com/office/drawing/2014/main" val="2654704164"/>
                    </a:ext>
                  </a:extLst>
                </a:gridCol>
              </a:tblGrid>
              <a:tr h="370138">
                <a:tc>
                  <a:txBody>
                    <a:bodyPr/>
                    <a:lstStyle/>
                    <a:p>
                      <a:pPr algn="ctr"/>
                      <a:r>
                        <a:rPr lang="en-US" altLang="zh-TW"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1913</a:t>
                      </a:r>
                      <a:r>
                        <a:rPr lang="zh-TW" altLang="en-US"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p>
                  </a:txBody>
                  <a:tcPr/>
                </a:tc>
                <a:tc>
                  <a:txBody>
                    <a:bodyPr/>
                    <a:lstStyle/>
                    <a:p>
                      <a:pPr algn="ctr"/>
                      <a:r>
                        <a:rPr lang="en-US" altLang="zh-TW"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1961</a:t>
                      </a:r>
                      <a:r>
                        <a:rPr lang="zh-TW" altLang="en-US"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p>
                  </a:txBody>
                  <a:tcPr/>
                </a:tc>
                <a:extLst>
                  <a:ext uri="{0D108BD9-81ED-4DB2-BD59-A6C34878D82A}">
                    <a16:rowId xmlns:a16="http://schemas.microsoft.com/office/drawing/2014/main" val="703124499"/>
                  </a:ext>
                </a:extLst>
              </a:tr>
              <a:tr h="1149602">
                <a:tc>
                  <a:txBody>
                    <a:bodyPr/>
                    <a:lstStyle/>
                    <a:p>
                      <a:pPr algn="l"/>
                      <a:r>
                        <a:rPr lang="en-US" altLang="zh-TW" sz="18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Convection and radiation of heat</a:t>
                      </a: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l"/>
                      <a:r>
                        <a:rPr lang="en-US" altLang="zh-TW" sz="18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Steady state temperature distribution and heat flow in prismatic bars with isothermal boundary conditions</a:t>
                      </a: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920873256"/>
                  </a:ext>
                </a:extLst>
              </a:tr>
              <a:tr h="370138">
                <a:tc>
                  <a: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Irving Langmuir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M.J.Balcerzak</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S.Raynor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539558770"/>
                  </a:ext>
                </a:extLst>
              </a:tr>
              <a:tr h="586052">
                <a:tc>
                  <a:txBody>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Trans. Am. </a:t>
                      </a:r>
                      <a:r>
                        <a:rPr lang="en-US" altLang="zh-TW" sz="1600" dirty="0" err="1">
                          <a:latin typeface="Times New Roman" panose="02020603050405020304" pitchFamily="18" charset="0"/>
                          <a:ea typeface="標楷體" panose="03000509000000000000" pitchFamily="65" charset="-120"/>
                          <a:cs typeface="Times New Roman" panose="02020603050405020304" pitchFamily="18" charset="0"/>
                        </a:rPr>
                        <a:t>Electrochem</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Soc. 23,299–332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en-US" altLang="zh-TW" sz="1600" i="1"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International Journal of Heat and Mass Transfer</a:t>
                      </a:r>
                      <a:r>
                        <a:rPr lang="en-US" altLang="zh-TW" sz="16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3, 113-125</a:t>
                      </a:r>
                      <a:endParaRPr lang="en-US" altLang="zh-TW" sz="1400" b="0" i="0" u="none" strike="noStrike" kern="120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3478624601"/>
                  </a:ext>
                </a:extLst>
              </a:tr>
              <a:tr h="2663124">
                <a:tc>
                  <a:txBody>
                    <a:bodyPr/>
                    <a:lstStyle/>
                    <a:p>
                      <a:pPr>
                        <a:lnSpc>
                          <a:spcPct val="150000"/>
                        </a:lnSpc>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He was the first to propose the concept of conduction shape factor. </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nSpc>
                          <a:spcPct val="1000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Conformal mapping was used to calculate the temperature distribution, and exact solution for the conduction shape factor was derived.</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649418013"/>
                  </a:ext>
                </a:extLst>
              </a:tr>
            </a:tbl>
          </a:graphicData>
        </a:graphic>
      </p:graphicFrame>
      <p:pic>
        <p:nvPicPr>
          <p:cNvPr id="13" name="圖片 12">
            <a:extLst>
              <a:ext uri="{FF2B5EF4-FFF2-40B4-BE49-F238E27FC236}">
                <a16:creationId xmlns:a16="http://schemas.microsoft.com/office/drawing/2014/main" id="{7D418DEA-8FF1-47C1-825D-591697ADD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2" y="5030344"/>
            <a:ext cx="2749873" cy="766866"/>
          </a:xfrm>
          <a:prstGeom prst="rect">
            <a:avLst/>
          </a:prstGeom>
        </p:spPr>
      </p:pic>
      <p:pic>
        <p:nvPicPr>
          <p:cNvPr id="14" name="圖片 13">
            <a:extLst>
              <a:ext uri="{FF2B5EF4-FFF2-40B4-BE49-F238E27FC236}">
                <a16:creationId xmlns:a16="http://schemas.microsoft.com/office/drawing/2014/main" id="{84DB8577-D9FB-4EFC-8B15-179CB5817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081" y="4759439"/>
            <a:ext cx="3223888" cy="1181392"/>
          </a:xfrm>
          <a:prstGeom prst="rect">
            <a:avLst/>
          </a:prstGeom>
        </p:spPr>
      </p:pic>
    </p:spTree>
    <p:extLst>
      <p:ext uri="{BB962C8B-B14F-4D97-AF65-F5344CB8AC3E}">
        <p14:creationId xmlns:p14="http://schemas.microsoft.com/office/powerpoint/2010/main" val="711013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FF0000"/>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338692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a:extLst>
              <a:ext uri="{FF2B5EF4-FFF2-40B4-BE49-F238E27FC236}">
                <a16:creationId xmlns:a16="http://schemas.microsoft.com/office/drawing/2014/main" id="{2286C02C-DC51-44EC-AEA0-5D5C46467281}"/>
              </a:ext>
            </a:extLst>
          </p:cNvPr>
          <p:cNvGraphicFramePr>
            <a:graphicFrameLocks noGrp="1"/>
          </p:cNvGraphicFramePr>
          <p:nvPr/>
        </p:nvGraphicFramePr>
        <p:xfrm>
          <a:off x="1601790" y="1402095"/>
          <a:ext cx="5922965" cy="4124914"/>
        </p:xfrm>
        <a:graphic>
          <a:graphicData uri="http://schemas.openxmlformats.org/drawingml/2006/table">
            <a:tbl>
              <a:tblPr firstRow="1" bandRow="1">
                <a:tableStyleId>{5C22544A-7EE6-4342-B048-85BDC9FD1C3A}</a:tableStyleId>
              </a:tblPr>
              <a:tblGrid>
                <a:gridCol w="684213">
                  <a:extLst>
                    <a:ext uri="{9D8B030D-6E8A-4147-A177-3AD203B41FA5}">
                      <a16:colId xmlns:a16="http://schemas.microsoft.com/office/drawing/2014/main" val="2434774638"/>
                    </a:ext>
                  </a:extLst>
                </a:gridCol>
                <a:gridCol w="3124200">
                  <a:extLst>
                    <a:ext uri="{9D8B030D-6E8A-4147-A177-3AD203B41FA5}">
                      <a16:colId xmlns:a16="http://schemas.microsoft.com/office/drawing/2014/main" val="4184636841"/>
                    </a:ext>
                  </a:extLst>
                </a:gridCol>
                <a:gridCol w="2114552">
                  <a:extLst>
                    <a:ext uri="{9D8B030D-6E8A-4147-A177-3AD203B41FA5}">
                      <a16:colId xmlns:a16="http://schemas.microsoft.com/office/drawing/2014/main" val="421574004"/>
                    </a:ext>
                  </a:extLst>
                </a:gridCol>
              </a:tblGrid>
              <a:tr h="94899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zh-TW" sz="1800" dirty="0">
                        <a:latin typeface="標楷體" panose="03000509000000000000" pitchFamily="65" charset="-120"/>
                        <a:ea typeface="標楷體" panose="03000509000000000000" pitchFamily="65" charset="-120"/>
                      </a:endParaRP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Null-field BIEM</a:t>
                      </a:r>
                    </a:p>
                  </a:txBody>
                  <a:tcPr marL="91418" marR="91418" marT="45708" marB="45708" anchor="ctr"/>
                </a:tc>
                <a:tc>
                  <a:txBody>
                    <a:bodyPr/>
                    <a:lstStyle/>
                    <a:p>
                      <a:pPr algn="ct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Conventional BEM</a:t>
                      </a:r>
                      <a:endParaRPr lang="zh-TW" altLang="en-US"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18" marR="91418" marT="45708" marB="45708" anchor="ctr"/>
                </a:tc>
                <a:extLst>
                  <a:ext uri="{0D108BD9-81ED-4DB2-BD59-A6C34878D82A}">
                    <a16:rowId xmlns:a16="http://schemas.microsoft.com/office/drawing/2014/main" val="1097767171"/>
                  </a:ext>
                </a:extLst>
              </a:tr>
              <a:tr h="167074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Pros</a:t>
                      </a:r>
                      <a:endParaRPr lang="zh-TW" altLang="en-US" sz="1800" dirty="0">
                        <a:solidFill>
                          <a:srgbClr val="0000FF"/>
                        </a:solidFill>
                        <a:latin typeface="+mj-lt"/>
                        <a:ea typeface="標楷體" panose="03000509000000000000" pitchFamily="65" charset="-120"/>
                      </a:endParaRPr>
                    </a:p>
                  </a:txBody>
                  <a:tcPr marL="91418" marR="91418" marT="45708" marB="45708" vert="vert" anchor="ctr"/>
                </a:tc>
                <a:tc>
                  <a:txBody>
                    <a:bodyPr/>
                    <a:lstStyle/>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Meshless</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Well-posed</a:t>
                      </a:r>
                    </a:p>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Free of boundary layer effect</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Exponential rate convergence</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Free of principal values</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Arbitrary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geometry</a:t>
                      </a:r>
                    </a:p>
                  </a:txBody>
                  <a:tcPr marL="91418" marR="91418" marT="45708" marB="45708" anchor="ctr"/>
                </a:tc>
                <a:extLst>
                  <a:ext uri="{0D108BD9-81ED-4DB2-BD59-A6C34878D82A}">
                    <a16:rowId xmlns:a16="http://schemas.microsoft.com/office/drawing/2014/main" val="2697656245"/>
                  </a:ext>
                </a:extLst>
              </a:tr>
              <a:tr h="150517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Cons</a:t>
                      </a:r>
                    </a:p>
                  </a:txBody>
                  <a:tcPr marL="91418" marR="91418" marT="45708" marB="45708" vert="vert"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Only special any</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(circle or ellipse)</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Need mesh generation</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in model preparation</a:t>
                      </a:r>
                      <a:endParaRPr lang="zh-TW" altLang="en-US" sz="1600" dirty="0">
                        <a:solidFill>
                          <a:srgbClr val="0000FF"/>
                        </a:solidFill>
                        <a:latin typeface="+mj-lt"/>
                        <a:ea typeface="標楷體" panose="03000509000000000000" pitchFamily="65" charset="-120"/>
                      </a:endParaRPr>
                    </a:p>
                  </a:txBody>
                  <a:tcPr marL="91418" marR="91418" marT="45708" marB="45708" anchor="ctr"/>
                </a:tc>
                <a:extLst>
                  <a:ext uri="{0D108BD9-81ED-4DB2-BD59-A6C34878D82A}">
                    <a16:rowId xmlns:a16="http://schemas.microsoft.com/office/drawing/2014/main" val="1957094323"/>
                  </a:ext>
                </a:extLst>
              </a:tr>
            </a:tbl>
          </a:graphicData>
        </a:graphic>
      </p:graphicFrame>
      <p:sp>
        <p:nvSpPr>
          <p:cNvPr id="10" name="文字方塊 9">
            <a:extLst>
              <a:ext uri="{FF2B5EF4-FFF2-40B4-BE49-F238E27FC236}">
                <a16:creationId xmlns:a16="http://schemas.microsoft.com/office/drawing/2014/main" id="{74BB1402-CE76-49F4-B1F3-73834BADC295}"/>
              </a:ext>
            </a:extLst>
          </p:cNvPr>
          <p:cNvSpPr txBox="1"/>
          <p:nvPr/>
        </p:nvSpPr>
        <p:spPr>
          <a:xfrm>
            <a:off x="139700" y="5721354"/>
            <a:ext cx="8212138" cy="4603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latinLnBrk="1" hangingPunct="1">
              <a:spcBef>
                <a:spcPts val="0"/>
              </a:spcBef>
              <a:spcAft>
                <a:spcPts val="0"/>
              </a:spcAft>
              <a:defRPr/>
            </a:pPr>
            <a:r>
              <a:rPr lang="en-US" altLang="zh-TW" sz="2400" dirty="0">
                <a:solidFill>
                  <a:srgbClr val="0000FF"/>
                </a:solidFill>
                <a:ea typeface="標楷體" panose="03000509000000000000" pitchFamily="65" charset="-120"/>
                <a:cs typeface="Times New Roman" panose="02020603050405020304" pitchFamily="18" charset="0"/>
              </a:rPr>
              <a:t>To develop a BIEM </a:t>
            </a:r>
            <a:r>
              <a:rPr lang="en-US" altLang="zh-TW" sz="2400" dirty="0">
                <a:solidFill>
                  <a:srgbClr val="FF0000"/>
                </a:solidFill>
                <a:ea typeface="標楷體" panose="03000509000000000000" pitchFamily="65" charset="-120"/>
                <a:cs typeface="Times New Roman" panose="02020603050405020304" pitchFamily="18" charset="0"/>
              </a:rPr>
              <a:t>with</a:t>
            </a:r>
            <a:r>
              <a:rPr lang="en-US" altLang="zh-TW" sz="2400" dirty="0">
                <a:solidFill>
                  <a:srgbClr val="0000FF"/>
                </a:solidFill>
                <a:ea typeface="標楷體" panose="03000509000000000000" pitchFamily="65" charset="-120"/>
                <a:cs typeface="Times New Roman" panose="02020603050405020304" pitchFamily="18" charset="0"/>
              </a:rPr>
              <a:t> </a:t>
            </a:r>
            <a:r>
              <a:rPr lang="en-US" altLang="zh-TW" sz="2400" b="1" dirty="0">
                <a:solidFill>
                  <a:srgbClr val="FF4343"/>
                </a:solidFill>
              </a:rPr>
              <a:t>Meshfree</a:t>
            </a:r>
            <a:r>
              <a:rPr lang="zh-TW" altLang="en-US" sz="2400" b="1" dirty="0">
                <a:solidFill>
                  <a:srgbClr val="FF4343"/>
                </a:solidFill>
              </a:rPr>
              <a:t> </a:t>
            </a:r>
            <a:r>
              <a:rPr lang="en-US" altLang="zh-TW" sz="2400" b="1" dirty="0">
                <a:solidFill>
                  <a:srgbClr val="FF4343"/>
                </a:solidFill>
              </a:rPr>
              <a:t>&amp;</a:t>
            </a:r>
            <a:r>
              <a:rPr lang="zh-TW" altLang="en-US" sz="2400" b="1" dirty="0">
                <a:solidFill>
                  <a:srgbClr val="FF4343"/>
                </a:solidFill>
              </a:rPr>
              <a:t> </a:t>
            </a:r>
            <a:r>
              <a:rPr lang="en-US" altLang="zh-TW" sz="2400" b="1" dirty="0">
                <a:solidFill>
                  <a:srgbClr val="FF4343"/>
                </a:solidFill>
              </a:rPr>
              <a:t>for </a:t>
            </a:r>
            <a:r>
              <a:rPr lang="en-US" altLang="zh-TW" sz="2400" b="1" dirty="0">
                <a:solidFill>
                  <a:srgbClr val="FF4343"/>
                </a:solidFill>
                <a:ea typeface="標楷體" panose="03000509000000000000" pitchFamily="65" charset="-120"/>
              </a:rPr>
              <a:t>Arbitrary</a:t>
            </a:r>
            <a:r>
              <a:rPr lang="zh-TW" altLang="en-US" sz="2400" b="1" dirty="0">
                <a:solidFill>
                  <a:srgbClr val="FF4343"/>
                </a:solidFill>
                <a:ea typeface="標楷體" panose="03000509000000000000" pitchFamily="65" charset="-120"/>
              </a:rPr>
              <a:t> </a:t>
            </a:r>
            <a:r>
              <a:rPr lang="en-US" altLang="zh-TW" sz="2400" b="1" dirty="0">
                <a:solidFill>
                  <a:srgbClr val="FF4343"/>
                </a:solidFill>
                <a:ea typeface="標楷體" panose="03000509000000000000" pitchFamily="65" charset="-120"/>
              </a:rPr>
              <a:t>Geometry</a:t>
            </a:r>
            <a:endParaRPr lang="zh-TW" altLang="en-US" sz="2400" dirty="0">
              <a:latin typeface="標楷體" panose="03000509000000000000" pitchFamily="65" charset="-120"/>
              <a:ea typeface="標楷體" panose="03000509000000000000" pitchFamily="65" charset="-120"/>
            </a:endParaRPr>
          </a:p>
        </p:txBody>
      </p:sp>
      <p:grpSp>
        <p:nvGrpSpPr>
          <p:cNvPr id="19460" name="群組 80">
            <a:extLst>
              <a:ext uri="{FF2B5EF4-FFF2-40B4-BE49-F238E27FC236}">
                <a16:creationId xmlns:a16="http://schemas.microsoft.com/office/drawing/2014/main" id="{C4F3786F-34BE-4402-8997-18E8E70EAA45}"/>
              </a:ext>
            </a:extLst>
          </p:cNvPr>
          <p:cNvGrpSpPr>
            <a:grpSpLocks noChangeAspect="1"/>
          </p:cNvGrpSpPr>
          <p:nvPr/>
        </p:nvGrpSpPr>
        <p:grpSpPr bwMode="auto">
          <a:xfrm>
            <a:off x="7589842" y="1600204"/>
            <a:ext cx="1366837" cy="1368425"/>
            <a:chOff x="6093298" y="2223194"/>
            <a:chExt cx="1440000" cy="1440000"/>
          </a:xfrm>
        </p:grpSpPr>
        <p:sp>
          <p:nvSpPr>
            <p:cNvPr id="7" name="橢圓 6">
              <a:extLst>
                <a:ext uri="{FF2B5EF4-FFF2-40B4-BE49-F238E27FC236}">
                  <a16:creationId xmlns:a16="http://schemas.microsoft.com/office/drawing/2014/main" id="{1B5ACA56-CDBF-4034-976A-15D9EC6A1401}"/>
                </a:ext>
              </a:extLst>
            </p:cNvPr>
            <p:cNvSpPr/>
            <p:nvPr/>
          </p:nvSpPr>
          <p:spPr>
            <a:xfrm>
              <a:off x="6093298" y="2223194"/>
              <a:ext cx="1440000" cy="144000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 name="八邊形 7">
              <a:extLst>
                <a:ext uri="{FF2B5EF4-FFF2-40B4-BE49-F238E27FC236}">
                  <a16:creationId xmlns:a16="http://schemas.microsoft.com/office/drawing/2014/main" id="{65E80D4C-596B-4C90-88B2-8F74173BB5AA}"/>
                </a:ext>
              </a:extLst>
            </p:cNvPr>
            <p:cNvSpPr>
              <a:spLocks noChangeAspect="1"/>
            </p:cNvSpPr>
            <p:nvPr/>
          </p:nvSpPr>
          <p:spPr>
            <a:xfrm>
              <a:off x="6168559" y="2296697"/>
              <a:ext cx="1296168" cy="1298005"/>
            </a:xfrm>
            <a:prstGeom prst="octagon">
              <a:avLst/>
            </a:prstGeom>
            <a:no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19461" name="群組 2">
            <a:extLst>
              <a:ext uri="{FF2B5EF4-FFF2-40B4-BE49-F238E27FC236}">
                <a16:creationId xmlns:a16="http://schemas.microsoft.com/office/drawing/2014/main" id="{027BF433-D763-4DE7-9A7D-229FDDE2E93E}"/>
              </a:ext>
            </a:extLst>
          </p:cNvPr>
          <p:cNvGrpSpPr>
            <a:grpSpLocks/>
          </p:cNvGrpSpPr>
          <p:nvPr/>
        </p:nvGrpSpPr>
        <p:grpSpPr bwMode="auto">
          <a:xfrm>
            <a:off x="187325" y="1600200"/>
            <a:ext cx="1403350" cy="1403350"/>
            <a:chOff x="77924" y="1593736"/>
            <a:chExt cx="1505410" cy="1511871"/>
          </a:xfrm>
        </p:grpSpPr>
        <p:sp>
          <p:nvSpPr>
            <p:cNvPr id="12" name="橢圓 11">
              <a:extLst>
                <a:ext uri="{FF2B5EF4-FFF2-40B4-BE49-F238E27FC236}">
                  <a16:creationId xmlns:a16="http://schemas.microsoft.com/office/drawing/2014/main" id="{65D9A4F8-D9D8-4077-91BA-BEE3AF1CC3A6}"/>
                </a:ext>
              </a:extLst>
            </p:cNvPr>
            <p:cNvSpPr/>
            <p:nvPr/>
          </p:nvSpPr>
          <p:spPr bwMode="auto">
            <a:xfrm>
              <a:off x="110281" y="1629652"/>
              <a:ext cx="1440698" cy="144004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橢圓 1">
              <a:extLst>
                <a:ext uri="{FF2B5EF4-FFF2-40B4-BE49-F238E27FC236}">
                  <a16:creationId xmlns:a16="http://schemas.microsoft.com/office/drawing/2014/main" id="{8DC1BD36-ED53-4911-B12F-254EC9FD8B76}"/>
                </a:ext>
              </a:extLst>
            </p:cNvPr>
            <p:cNvSpPr/>
            <p:nvPr/>
          </p:nvSpPr>
          <p:spPr>
            <a:xfrm>
              <a:off x="77924"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a:extLst>
                <a:ext uri="{FF2B5EF4-FFF2-40B4-BE49-F238E27FC236}">
                  <a16:creationId xmlns:a16="http://schemas.microsoft.com/office/drawing/2014/main" id="{B8C19AC2-3793-4230-891B-4811375395A6}"/>
                </a:ext>
              </a:extLst>
            </p:cNvPr>
            <p:cNvSpPr/>
            <p:nvPr/>
          </p:nvSpPr>
          <p:spPr>
            <a:xfrm>
              <a:off x="1511810"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721C662A-F4EC-46E1-AE14-F0DB753B4B2C}"/>
                </a:ext>
              </a:extLst>
            </p:cNvPr>
            <p:cNvSpPr/>
            <p:nvPr/>
          </p:nvSpPr>
          <p:spPr>
            <a:xfrm>
              <a:off x="791462" y="303377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0F0D90E0-E67C-468A-96C4-987E18D0C224}"/>
                </a:ext>
              </a:extLst>
            </p:cNvPr>
            <p:cNvSpPr/>
            <p:nvPr/>
          </p:nvSpPr>
          <p:spPr>
            <a:xfrm>
              <a:off x="1331297"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0B55B3B1-AF25-4200-BE6A-EDF3572FB255}"/>
                </a:ext>
              </a:extLst>
            </p:cNvPr>
            <p:cNvSpPr/>
            <p:nvPr/>
          </p:nvSpPr>
          <p:spPr>
            <a:xfrm>
              <a:off x="791462" y="159373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A215BFF6-C436-4B61-885B-1B6F02CEAF1F}"/>
                </a:ext>
              </a:extLst>
            </p:cNvPr>
            <p:cNvSpPr/>
            <p:nvPr/>
          </p:nvSpPr>
          <p:spPr>
            <a:xfrm>
              <a:off x="251625"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6CB15D5F-6BA7-4F7C-B781-882012DBD59F}"/>
                </a:ext>
              </a:extLst>
            </p:cNvPr>
            <p:cNvSpPr/>
            <p:nvPr/>
          </p:nvSpPr>
          <p:spPr>
            <a:xfrm>
              <a:off x="1331297"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BA7AFC86-A9DB-49BA-AA59-C9EC1360EA39}"/>
                </a:ext>
              </a:extLst>
            </p:cNvPr>
            <p:cNvSpPr/>
            <p:nvPr/>
          </p:nvSpPr>
          <p:spPr>
            <a:xfrm>
              <a:off x="249923"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9462" name="文字方塊 3">
            <a:extLst>
              <a:ext uri="{FF2B5EF4-FFF2-40B4-BE49-F238E27FC236}">
                <a16:creationId xmlns:a16="http://schemas.microsoft.com/office/drawing/2014/main" id="{57D691EA-27AE-4605-81F1-263D1DA2365E}"/>
              </a:ext>
            </a:extLst>
          </p:cNvPr>
          <p:cNvSpPr txBox="1">
            <a:spLocks noChangeArrowheads="1"/>
          </p:cNvSpPr>
          <p:nvPr/>
        </p:nvSpPr>
        <p:spPr bwMode="auto">
          <a:xfrm>
            <a:off x="76204" y="3049592"/>
            <a:ext cx="1514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Nodes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Degenerate kernel </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Fourier series</a:t>
            </a:r>
          </a:p>
        </p:txBody>
      </p:sp>
      <p:sp>
        <p:nvSpPr>
          <p:cNvPr id="19463" name="文字方塊 20">
            <a:extLst>
              <a:ext uri="{FF2B5EF4-FFF2-40B4-BE49-F238E27FC236}">
                <a16:creationId xmlns:a16="http://schemas.microsoft.com/office/drawing/2014/main" id="{518AF53A-9511-4631-97B4-2206CCC863E2}"/>
              </a:ext>
            </a:extLst>
          </p:cNvPr>
          <p:cNvSpPr txBox="1">
            <a:spLocks noChangeArrowheads="1"/>
          </p:cNvSpPr>
          <p:nvPr/>
        </p:nvSpPr>
        <p:spPr bwMode="auto">
          <a:xfrm>
            <a:off x="7542217" y="3008317"/>
            <a:ext cx="1500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 elements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Closed-form fundamental solution</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Interpolation function</a:t>
            </a:r>
            <a:endParaRPr lang="zh-TW" altLang="en-US" sz="1800">
              <a:ea typeface="標楷體" panose="03000509000000000000" pitchFamily="65" charset="-120"/>
              <a:cs typeface="Times New Roman" panose="02020603050405020304" pitchFamily="18" charset="0"/>
            </a:endParaRPr>
          </a:p>
        </p:txBody>
      </p:sp>
      <p:sp>
        <p:nvSpPr>
          <p:cNvPr id="19464" name="標題 10">
            <a:extLst>
              <a:ext uri="{FF2B5EF4-FFF2-40B4-BE49-F238E27FC236}">
                <a16:creationId xmlns:a16="http://schemas.microsoft.com/office/drawing/2014/main" id="{FBFA8505-3627-45F3-B7D5-3CC5D2337CA3}"/>
              </a:ext>
            </a:extLst>
          </p:cNvPr>
          <p:cNvSpPr>
            <a:spLocks noGrp="1" noChangeArrowheads="1"/>
          </p:cNvSpPr>
          <p:nvPr>
            <p:ph type="title"/>
          </p:nvPr>
        </p:nvSpPr>
        <p:spPr/>
        <p:txBody>
          <a:bodyPr/>
          <a:lstStyle/>
          <a:p>
            <a:r>
              <a:rPr lang="en-US" altLang="zh-TW" dirty="0"/>
              <a:t>Motivation</a:t>
            </a:r>
            <a:endParaRPr lang="zh-TW" altLang="en-US" dirty="0"/>
          </a:p>
        </p:txBody>
      </p:sp>
      <p:sp>
        <p:nvSpPr>
          <p:cNvPr id="19465" name="日期版面配置區 12">
            <a:extLst>
              <a:ext uri="{FF2B5EF4-FFF2-40B4-BE49-F238E27FC236}">
                <a16:creationId xmlns:a16="http://schemas.microsoft.com/office/drawing/2014/main" id="{CC1B2AAF-1A81-4288-AB48-E8B43E90A061}"/>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1833646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6C36AA4-A6E0-484D-909C-7884F847AD1A}"/>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5" name="文字方塊 4">
            <a:extLst>
              <a:ext uri="{FF2B5EF4-FFF2-40B4-BE49-F238E27FC236}">
                <a16:creationId xmlns:a16="http://schemas.microsoft.com/office/drawing/2014/main" id="{9469D07E-E904-4AB2-BDDC-BA2D29A22229}"/>
              </a:ext>
            </a:extLst>
          </p:cNvPr>
          <p:cNvSpPr txBox="1"/>
          <p:nvPr/>
        </p:nvSpPr>
        <p:spPr>
          <a:xfrm>
            <a:off x="1232360" y="28377"/>
            <a:ext cx="7239001" cy="707886"/>
          </a:xfrm>
          <a:prstGeom prst="rect">
            <a:avLst/>
          </a:prstGeom>
          <a:noFill/>
        </p:spPr>
        <p:txBody>
          <a:bodyPr wrap="square" rtlCol="0">
            <a:spAutoFit/>
          </a:bodyPr>
          <a:lstStyle/>
          <a:p>
            <a:r>
              <a:rPr lang="en-US" altLang="zh-TW" sz="40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Development of meshfree BIEM</a:t>
            </a:r>
          </a:p>
        </p:txBody>
      </p:sp>
      <p:graphicFrame>
        <p:nvGraphicFramePr>
          <p:cNvPr id="6" name="表格 5">
            <a:extLst>
              <a:ext uri="{FF2B5EF4-FFF2-40B4-BE49-F238E27FC236}">
                <a16:creationId xmlns:a16="http://schemas.microsoft.com/office/drawing/2014/main" id="{B56D8885-6619-4B45-9A00-8915C9A13E92}"/>
              </a:ext>
            </a:extLst>
          </p:cNvPr>
          <p:cNvGraphicFramePr>
            <a:graphicFrameLocks noGrp="1"/>
          </p:cNvGraphicFramePr>
          <p:nvPr/>
        </p:nvGraphicFramePr>
        <p:xfrm>
          <a:off x="2" y="651098"/>
          <a:ext cx="9144003" cy="3972560"/>
        </p:xfrm>
        <a:graphic>
          <a:graphicData uri="http://schemas.openxmlformats.org/drawingml/2006/table">
            <a:tbl>
              <a:tblPr firstRow="1" bandRow="1">
                <a:tableStyleId>{5C22544A-7EE6-4342-B048-85BDC9FD1C3A}</a:tableStyleId>
              </a:tblPr>
              <a:tblGrid>
                <a:gridCol w="2046221">
                  <a:extLst>
                    <a:ext uri="{9D8B030D-6E8A-4147-A177-3AD203B41FA5}">
                      <a16:colId xmlns:a16="http://schemas.microsoft.com/office/drawing/2014/main" val="3914609225"/>
                    </a:ext>
                  </a:extLst>
                </a:gridCol>
                <a:gridCol w="2144780">
                  <a:extLst>
                    <a:ext uri="{9D8B030D-6E8A-4147-A177-3AD203B41FA5}">
                      <a16:colId xmlns:a16="http://schemas.microsoft.com/office/drawing/2014/main" val="3255540464"/>
                    </a:ext>
                  </a:extLst>
                </a:gridCol>
                <a:gridCol w="4953002">
                  <a:extLst>
                    <a:ext uri="{9D8B030D-6E8A-4147-A177-3AD203B41FA5}">
                      <a16:colId xmlns:a16="http://schemas.microsoft.com/office/drawing/2014/main" val="2404600110"/>
                    </a:ext>
                  </a:extLst>
                </a:gridCol>
              </a:tblGrid>
              <a:tr h="370840">
                <a:tc gridSpan="2">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Since 2021</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hMerge="1">
                  <a:txBody>
                    <a:bodyPr/>
                    <a:lstStyle/>
                    <a:p>
                      <a:endParaRPr lang="zh-TW" altLang="en-US"/>
                    </a:p>
                  </a:txBody>
                  <a:tcPr/>
                </a:tc>
                <a:tc>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669723342"/>
                  </a:ext>
                </a:extLst>
              </a:tr>
              <a:tr h="370840">
                <a:tc>
                  <a:txBody>
                    <a:bodyPr/>
                    <a:lstStyle/>
                    <a:p>
                      <a:pPr algn="ctr"/>
                      <a:r>
                        <a:rPr lang="en-US" altLang="zh-TW" sz="1800" b="0" i="0" kern="1200" dirty="0">
                          <a:solidFill>
                            <a:schemeClr val="dk1"/>
                          </a:solidFill>
                          <a:effectLst/>
                          <a:latin typeface="+mn-lt"/>
                          <a:ea typeface="+mn-ea"/>
                          <a:cs typeface="+mn-cs"/>
                        </a:rPr>
                        <a:t>Interior potential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fontAlgn="t"/>
                      <a:r>
                        <a:rPr lang="en-US" altLang="zh-TW" sz="1800" b="0" i="0" kern="1200" dirty="0">
                          <a:solidFill>
                            <a:schemeClr val="dk1"/>
                          </a:solidFill>
                          <a:effectLst/>
                          <a:latin typeface="+mn-lt"/>
                          <a:ea typeface="+mn-ea"/>
                          <a:cs typeface="+mn-cs"/>
                        </a:rPr>
                        <a:t>Membrane free vibration problem</a:t>
                      </a:r>
                      <a:endParaRPr lang="en-US" u="none" strike="noStrike" dirty="0">
                        <a:effectLst/>
                      </a:endParaRPr>
                    </a:p>
                  </a:txBody>
                  <a:tcPr marL="76200" marR="38100" marT="38100" marB="38100"/>
                </a:tc>
                <a:tc rowSpan="2">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Steady state heat conduction problem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154734701"/>
                  </a:ext>
                </a:extLst>
              </a:tr>
              <a:tr h="370840">
                <a:tc>
                  <a:txBody>
                    <a:bodyPr/>
                    <a:lstStyle/>
                    <a:p>
                      <a:pPr algn="ctr"/>
                      <a:r>
                        <a:rPr lang="en-US" altLang="zh-TW" sz="1800" b="0" i="0" kern="1200" dirty="0">
                          <a:solidFill>
                            <a:schemeClr val="dk1"/>
                          </a:solidFill>
                          <a:effectLst/>
                          <a:latin typeface="+mn-lt"/>
                          <a:ea typeface="+mn-ea"/>
                          <a:cs typeface="+mn-cs"/>
                        </a:rPr>
                        <a:t>Exterior anti-plane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800" b="0" i="0" kern="1200" dirty="0">
                          <a:solidFill>
                            <a:schemeClr val="dk1"/>
                          </a:solidFill>
                          <a:effectLst/>
                          <a:latin typeface="+mn-lt"/>
                          <a:ea typeface="+mn-ea"/>
                          <a:cs typeface="+mn-cs"/>
                        </a:rPr>
                        <a:t>SH-wave scattering problem</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vMerge="1">
                  <a:txBody>
                    <a:bodyPr/>
                    <a:lstStyle/>
                    <a:p>
                      <a:pPr algn="ctr"/>
                      <a:endParaRPr lang="zh-TW" altLang="en-US" dirty="0"/>
                    </a:p>
                  </a:txBody>
                  <a:tcPr/>
                </a:tc>
                <a:extLst>
                  <a:ext uri="{0D108BD9-81ED-4DB2-BD59-A6C34878D82A}">
                    <a16:rowId xmlns:a16="http://schemas.microsoft.com/office/drawing/2014/main" val="3260705877"/>
                  </a:ext>
                </a:extLst>
              </a:tr>
              <a:tr h="370840">
                <a:tc gridSpan="2">
                  <a:txBody>
                    <a:bodyPr/>
                    <a:lstStyle/>
                    <a:p>
                      <a:pPr algn="ctr"/>
                      <a:r>
                        <a:rPr lang="en-US" altLang="zh-TW" sz="1800" b="0" i="0" kern="1200" dirty="0">
                          <a:solidFill>
                            <a:schemeClr val="dk1"/>
                          </a:solidFill>
                          <a:effectLst/>
                          <a:latin typeface="+mn-lt"/>
                          <a:ea typeface="+mn-ea"/>
                          <a:cs typeface="+mn-cs"/>
                        </a:rPr>
                        <a:t>Simply-connected domain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hMerge="1">
                  <a:txBody>
                    <a:bodyPr/>
                    <a:lstStyle/>
                    <a:p>
                      <a:endParaRPr lang="zh-TW" altLang="en-US"/>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dk1"/>
                          </a:solidFill>
                          <a:effectLst/>
                          <a:latin typeface="+mn-lt"/>
                          <a:ea typeface="+mn-ea"/>
                          <a:cs typeface="+mn-cs"/>
                        </a:rPr>
                        <a:t>Multiply-connected domain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451118824"/>
                  </a:ext>
                </a:extLst>
              </a:tr>
              <a:tr h="370840">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Helmholtz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21046286"/>
                  </a:ext>
                </a:extLst>
              </a:tr>
              <a:tr h="11125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h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Degenerate scale (CHEEF)</a:t>
                      </a:r>
                      <a:b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Degenerate boundary (Dual BIEM)</a:t>
                      </a:r>
                      <a:b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b="0" i="0" kern="1200" dirty="0">
                          <a:solidFill>
                            <a:srgbClr val="FF0000"/>
                          </a:solidFill>
                          <a:effectLst/>
                          <a:latin typeface="+mn-lt"/>
                          <a:ea typeface="+mn-ea"/>
                          <a:cs typeface="+mn-cs"/>
                        </a:rPr>
                        <a:t>Singular integral on slit </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 for slit</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290320376"/>
                  </a:ext>
                </a:extLst>
              </a:tr>
            </a:tbl>
          </a:graphicData>
        </a:graphic>
      </p:graphicFrame>
      <p:pic>
        <p:nvPicPr>
          <p:cNvPr id="7" name="圖片 6">
            <a:extLst>
              <a:ext uri="{FF2B5EF4-FFF2-40B4-BE49-F238E27FC236}">
                <a16:creationId xmlns:a16="http://schemas.microsoft.com/office/drawing/2014/main" id="{A979B6A0-9D3E-45A8-B0F1-BFF59A743E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16" y="4436379"/>
            <a:ext cx="2042809" cy="1620000"/>
          </a:xfrm>
          <a:prstGeom prst="rect">
            <a:avLst/>
          </a:prstGeom>
          <a:solidFill>
            <a:schemeClr val="bg1"/>
          </a:solidFill>
          <a:ln>
            <a:noFill/>
          </a:ln>
        </p:spPr>
      </p:pic>
      <p:graphicFrame>
        <p:nvGraphicFramePr>
          <p:cNvPr id="11" name="物件 10">
            <a:extLst>
              <a:ext uri="{FF2B5EF4-FFF2-40B4-BE49-F238E27FC236}">
                <a16:creationId xmlns:a16="http://schemas.microsoft.com/office/drawing/2014/main" id="{B0B5F44B-AF72-45DE-870C-247D9D15194C}"/>
              </a:ext>
            </a:extLst>
          </p:cNvPr>
          <p:cNvGraphicFramePr>
            <a:graphicFrameLocks noChangeAspect="1"/>
          </p:cNvGraphicFramePr>
          <p:nvPr/>
        </p:nvGraphicFramePr>
        <p:xfrm>
          <a:off x="4957551" y="4566869"/>
          <a:ext cx="2381535" cy="2300656"/>
        </p:xfrm>
        <a:graphic>
          <a:graphicData uri="http://schemas.openxmlformats.org/presentationml/2006/ole">
            <mc:AlternateContent xmlns:mc="http://schemas.openxmlformats.org/markup-compatibility/2006">
              <mc:Choice xmlns:v="urn:schemas-microsoft-com:vml" Requires="v">
                <p:oleObj spid="_x0000_s6190" name="Plot" r:id="rId4" imgW="6996418" imgH="6820250" progId="Grapher.Document">
                  <p:embed/>
                </p:oleObj>
              </mc:Choice>
              <mc:Fallback>
                <p:oleObj name="Plot" r:id="rId4" imgW="6996418" imgH="6820250" progId="Grapher.Document">
                  <p:embed/>
                  <p:pic>
                    <p:nvPicPr>
                      <p:cNvPr id="11" name="物件 10">
                        <a:extLst>
                          <a:ext uri="{FF2B5EF4-FFF2-40B4-BE49-F238E27FC236}">
                            <a16:creationId xmlns:a16="http://schemas.microsoft.com/office/drawing/2014/main" id="{B0B5F44B-AF72-45DE-870C-247D9D151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551" y="4566869"/>
                        <a:ext cx="2381535" cy="2300656"/>
                      </a:xfrm>
                      <a:prstGeom prst="rect">
                        <a:avLst/>
                      </a:prstGeom>
                      <a:solidFill>
                        <a:schemeClr val="bg1"/>
                      </a:solidFill>
                    </p:spPr>
                  </p:pic>
                </p:oleObj>
              </mc:Fallback>
            </mc:AlternateContent>
          </a:graphicData>
        </a:graphic>
      </p:graphicFrame>
      <p:pic>
        <p:nvPicPr>
          <p:cNvPr id="12" name="圖片 11">
            <a:extLst>
              <a:ext uri="{FF2B5EF4-FFF2-40B4-BE49-F238E27FC236}">
                <a16:creationId xmlns:a16="http://schemas.microsoft.com/office/drawing/2014/main" id="{58015E70-86CE-4E93-A926-1873415D75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0051" y="5504179"/>
            <a:ext cx="936560" cy="864000"/>
          </a:xfrm>
          <a:prstGeom prst="rect">
            <a:avLst/>
          </a:prstGeom>
          <a:noFill/>
        </p:spPr>
      </p:pic>
      <p:pic>
        <p:nvPicPr>
          <p:cNvPr id="13" name="圖片 12">
            <a:extLst>
              <a:ext uri="{FF2B5EF4-FFF2-40B4-BE49-F238E27FC236}">
                <a16:creationId xmlns:a16="http://schemas.microsoft.com/office/drawing/2014/main" id="{39B134C4-D305-4955-822C-53EB574AE6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38402" y="4436379"/>
            <a:ext cx="1651457" cy="1620000"/>
          </a:xfrm>
          <a:prstGeom prst="rect">
            <a:avLst/>
          </a:prstGeom>
        </p:spPr>
      </p:pic>
    </p:spTree>
    <p:extLst>
      <p:ext uri="{BB962C8B-B14F-4D97-AF65-F5344CB8AC3E}">
        <p14:creationId xmlns:p14="http://schemas.microsoft.com/office/powerpoint/2010/main" val="3282109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B9686F-CB96-455F-B203-BC815715B083}"/>
              </a:ext>
            </a:extLst>
          </p:cNvPr>
          <p:cNvSpPr>
            <a:spLocks noGrp="1"/>
          </p:cNvSpPr>
          <p:nvPr>
            <p:ph type="dt" sz="half" idx="10"/>
          </p:nvPr>
        </p:nvSpPr>
        <p:spPr/>
        <p:txBody>
          <a:bodyPr/>
          <a:lstStyle/>
          <a:p>
            <a:pPr>
              <a:defRPr/>
            </a:pPr>
            <a:r>
              <a:rPr lang="en-US" altLang="zh-TW"/>
              <a:t>2024/07/24</a:t>
            </a:r>
            <a:endParaRPr lang="en-US" altLang="zh-TW" dirty="0"/>
          </a:p>
        </p:txBody>
      </p:sp>
      <p:sp>
        <p:nvSpPr>
          <p:cNvPr id="78" name="文字方塊 77">
            <a:extLst>
              <a:ext uri="{FF2B5EF4-FFF2-40B4-BE49-F238E27FC236}">
                <a16:creationId xmlns:a16="http://schemas.microsoft.com/office/drawing/2014/main" id="{4D61E109-0C43-443D-A712-E9515D8A45E4}"/>
              </a:ext>
            </a:extLst>
          </p:cNvPr>
          <p:cNvSpPr txBox="1"/>
          <p:nvPr/>
        </p:nvSpPr>
        <p:spPr>
          <a:xfrm>
            <a:off x="1241120" y="160632"/>
            <a:ext cx="6836080" cy="584775"/>
          </a:xfrm>
          <a:prstGeom prst="rect">
            <a:avLst/>
          </a:prstGeom>
          <a:noFill/>
        </p:spPr>
        <p:txBody>
          <a:bodyPr wrap="square" rtlCol="0">
            <a:spAutoFit/>
          </a:bodyPr>
          <a:lstStyle/>
          <a:p>
            <a:pPr eaLnBrk="1" fontAlgn="auto" hangingPunct="1">
              <a:spcBef>
                <a:spcPts val="0"/>
              </a:spcBef>
              <a:spcAft>
                <a:spcPts val="0"/>
              </a:spcAft>
            </a:pPr>
            <a:r>
              <a:rPr kumimoji="0" lang="en-US" altLang="zh-TW" sz="3200" dirty="0">
                <a:solidFill>
                  <a:schemeClr val="tx2"/>
                </a:solidFill>
                <a:latin typeface="Times New Roman"/>
                <a:ea typeface="標楷體"/>
              </a:rPr>
              <a:t>An elliptical tube containing a focal slit </a:t>
            </a:r>
          </a:p>
        </p:txBody>
      </p:sp>
      <p:sp>
        <p:nvSpPr>
          <p:cNvPr id="79" name="文字方塊 78">
            <a:extLst>
              <a:ext uri="{FF2B5EF4-FFF2-40B4-BE49-F238E27FC236}">
                <a16:creationId xmlns:a16="http://schemas.microsoft.com/office/drawing/2014/main" id="{A2908C08-9555-4A02-90A5-761DD7257850}"/>
              </a:ext>
            </a:extLst>
          </p:cNvPr>
          <p:cNvSpPr txBox="1"/>
          <p:nvPr/>
        </p:nvSpPr>
        <p:spPr>
          <a:xfrm>
            <a:off x="3682659" y="1818518"/>
            <a:ext cx="5315913"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 Governing equation: Laplace equation</a:t>
            </a:r>
            <a:endParaRPr kumimoji="0" lang="zh-TW" altLang="en-US" sz="28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80" name="文字方塊 79">
                <a:extLst>
                  <a:ext uri="{FF2B5EF4-FFF2-40B4-BE49-F238E27FC236}">
                    <a16:creationId xmlns:a16="http://schemas.microsoft.com/office/drawing/2014/main" id="{96AAE582-FAA9-4AD5-A983-68F133525CD6}"/>
                  </a:ext>
                </a:extLst>
              </p:cNvPr>
              <p:cNvSpPr txBox="1"/>
              <p:nvPr/>
            </p:nvSpPr>
            <p:spPr>
              <a:xfrm>
                <a:off x="4419602" y="2356196"/>
                <a:ext cx="3340017" cy="762516"/>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en-US" altLang="zh-TW" sz="2000" i="1">
                              <a:solidFill>
                                <a:prstClr val="black"/>
                              </a:solidFill>
                              <a:latin typeface="Cambria Math" panose="02040503050406030204" pitchFamily="18" charset="0"/>
                            </a:rPr>
                          </m:ctrlPr>
                        </m:fPr>
                        <m:num>
                          <m:sSup>
                            <m:sSupPr>
                              <m:ctrlPr>
                                <a:rPr kumimoji="0" lang="en-US" altLang="zh-TW" sz="2000" i="1">
                                  <a:solidFill>
                                    <a:prstClr val="black"/>
                                  </a:solidFill>
                                  <a:latin typeface="Cambria Math" panose="02040503050406030204" pitchFamily="18" charset="0"/>
                                </a:rPr>
                              </m:ctrlPr>
                            </m:sSupPr>
                            <m:e>
                              <m:r>
                                <a:rPr kumimoji="0" lang="zh-TW" altLang="en-US" sz="2000" i="1">
                                  <a:solidFill>
                                    <a:prstClr val="black"/>
                                  </a:solidFill>
                                  <a:latin typeface="Cambria Math" panose="02040503050406030204" pitchFamily="18" charset="0"/>
                                </a:rPr>
                                <m:t>𝜕</m:t>
                              </m:r>
                            </m:e>
                            <m:sup>
                              <m:r>
                                <a:rPr kumimoji="0" lang="en-US" altLang="zh-TW" sz="2000" i="1">
                                  <a:solidFill>
                                    <a:prstClr val="black"/>
                                  </a:solidFill>
                                  <a:latin typeface="Cambria Math" panose="02040503050406030204" pitchFamily="18" charset="0"/>
                                </a:rPr>
                                <m:t>2</m:t>
                              </m:r>
                            </m:sup>
                          </m:sSup>
                          <m:r>
                            <a:rPr kumimoji="0" lang="en-US" altLang="zh-TW" sz="2000" i="1">
                              <a:solidFill>
                                <a:prstClr val="black"/>
                              </a:solidFill>
                              <a:latin typeface="Cambria Math" panose="02040503050406030204" pitchFamily="18" charset="0"/>
                            </a:rPr>
                            <m:t>𝑢</m:t>
                          </m:r>
                          <m:r>
                            <a:rPr kumimoji="0" lang="en-US" altLang="zh-TW" sz="2000">
                              <a:solidFill>
                                <a:prstClr val="black"/>
                              </a:solidFill>
                              <a:latin typeface="Cambria Math" panose="02040503050406030204" pitchFamily="18" charset="0"/>
                            </a:rPr>
                            <m:t>(</m:t>
                          </m:r>
                          <m:r>
                            <a:rPr kumimoji="0" lang="en-US" altLang="zh-TW" sz="2000" b="1">
                              <a:solidFill>
                                <a:prstClr val="black"/>
                              </a:solidFill>
                              <a:latin typeface="Cambria Math" panose="02040503050406030204" pitchFamily="18" charset="0"/>
                            </a:rPr>
                            <m:t>𝐱</m:t>
                          </m:r>
                          <m:r>
                            <a:rPr kumimoji="0" lang="en-US" altLang="zh-TW" sz="2000">
                              <a:solidFill>
                                <a:prstClr val="black"/>
                              </a:solidFill>
                              <a:latin typeface="Cambria Math" panose="02040503050406030204" pitchFamily="18" charset="0"/>
                            </a:rPr>
                            <m:t>)</m:t>
                          </m:r>
                        </m:num>
                        <m:den>
                          <m:r>
                            <a:rPr kumimoji="0" lang="zh-TW" altLang="en-US" sz="2000" i="1">
                              <a:solidFill>
                                <a:prstClr val="black"/>
                              </a:solidFill>
                              <a:latin typeface="Cambria Math" panose="02040503050406030204" pitchFamily="18" charset="0"/>
                            </a:rPr>
                            <m:t>𝜕</m:t>
                          </m:r>
                          <m:sSup>
                            <m:sSupPr>
                              <m:ctrlPr>
                                <a:rPr kumimoji="0" lang="en-US" altLang="zh-TW" sz="2000" i="1">
                                  <a:solidFill>
                                    <a:prstClr val="black"/>
                                  </a:solidFill>
                                  <a:latin typeface="Cambria Math" panose="02040503050406030204" pitchFamily="18" charset="0"/>
                                </a:rPr>
                              </m:ctrlPr>
                            </m:sSupPr>
                            <m:e>
                              <m:r>
                                <a:rPr kumimoji="0" lang="en-US" altLang="zh-TW" sz="2000" i="1">
                                  <a:solidFill>
                                    <a:prstClr val="black"/>
                                  </a:solidFill>
                                  <a:latin typeface="Cambria Math" panose="02040503050406030204" pitchFamily="18" charset="0"/>
                                </a:rPr>
                                <m:t>𝑥</m:t>
                              </m:r>
                            </m:e>
                            <m:sup>
                              <m:r>
                                <a:rPr kumimoji="0" lang="en-US" altLang="zh-TW" sz="2000" i="1">
                                  <a:solidFill>
                                    <a:prstClr val="black"/>
                                  </a:solidFill>
                                  <a:latin typeface="Cambria Math" panose="02040503050406030204" pitchFamily="18" charset="0"/>
                                </a:rPr>
                                <m:t>2</m:t>
                              </m:r>
                            </m:sup>
                          </m:sSup>
                        </m:den>
                      </m:f>
                      <m:r>
                        <a:rPr kumimoji="0" lang="en-US" altLang="zh-TW" sz="2000" i="1">
                          <a:solidFill>
                            <a:prstClr val="black"/>
                          </a:solidFill>
                          <a:latin typeface="Cambria Math" panose="02040503050406030204" pitchFamily="18" charset="0"/>
                        </a:rPr>
                        <m:t>+</m:t>
                      </m:r>
                      <m:f>
                        <m:fPr>
                          <m:ctrlPr>
                            <a:rPr kumimoji="0" lang="en-US" altLang="zh-TW" sz="2000" i="1">
                              <a:solidFill>
                                <a:prstClr val="black"/>
                              </a:solidFill>
                              <a:latin typeface="Cambria Math" panose="02040503050406030204" pitchFamily="18" charset="0"/>
                            </a:rPr>
                          </m:ctrlPr>
                        </m:fPr>
                        <m:num>
                          <m:sSup>
                            <m:sSupPr>
                              <m:ctrlPr>
                                <a:rPr kumimoji="0" lang="en-US" altLang="zh-TW" sz="2000" i="1">
                                  <a:solidFill>
                                    <a:prstClr val="black"/>
                                  </a:solidFill>
                                  <a:latin typeface="Cambria Math" panose="02040503050406030204" pitchFamily="18" charset="0"/>
                                </a:rPr>
                              </m:ctrlPr>
                            </m:sSupPr>
                            <m:e>
                              <m:r>
                                <a:rPr kumimoji="0" lang="zh-TW" altLang="en-US" sz="2000" i="1">
                                  <a:solidFill>
                                    <a:prstClr val="black"/>
                                  </a:solidFill>
                                  <a:latin typeface="Cambria Math" panose="02040503050406030204" pitchFamily="18" charset="0"/>
                                </a:rPr>
                                <m:t>𝜕</m:t>
                              </m:r>
                            </m:e>
                            <m:sup>
                              <m:r>
                                <a:rPr kumimoji="0" lang="en-US" altLang="zh-TW" sz="2000" i="1">
                                  <a:solidFill>
                                    <a:prstClr val="black"/>
                                  </a:solidFill>
                                  <a:latin typeface="Cambria Math" panose="02040503050406030204" pitchFamily="18" charset="0"/>
                                </a:rPr>
                                <m:t>2</m:t>
                              </m:r>
                            </m:sup>
                          </m:sSup>
                          <m:r>
                            <a:rPr kumimoji="0" lang="en-US" altLang="zh-TW" sz="2000" i="1">
                              <a:solidFill>
                                <a:prstClr val="black"/>
                              </a:solidFill>
                              <a:latin typeface="Cambria Math" panose="02040503050406030204" pitchFamily="18" charset="0"/>
                            </a:rPr>
                            <m:t>𝑢</m:t>
                          </m:r>
                          <m:r>
                            <a:rPr kumimoji="0" lang="en-US" altLang="zh-TW" sz="2000">
                              <a:solidFill>
                                <a:prstClr val="black"/>
                              </a:solidFill>
                              <a:latin typeface="Cambria Math" panose="02040503050406030204" pitchFamily="18" charset="0"/>
                            </a:rPr>
                            <m:t>(</m:t>
                          </m:r>
                          <m:r>
                            <a:rPr kumimoji="0" lang="en-US" altLang="zh-TW" sz="2000" b="1">
                              <a:solidFill>
                                <a:prstClr val="black"/>
                              </a:solidFill>
                              <a:latin typeface="Cambria Math" panose="02040503050406030204" pitchFamily="18" charset="0"/>
                            </a:rPr>
                            <m:t>𝐱</m:t>
                          </m:r>
                          <m:r>
                            <a:rPr kumimoji="0" lang="en-US" altLang="zh-TW" sz="2000">
                              <a:solidFill>
                                <a:prstClr val="black"/>
                              </a:solidFill>
                              <a:latin typeface="Cambria Math" panose="02040503050406030204" pitchFamily="18" charset="0"/>
                            </a:rPr>
                            <m:t>)</m:t>
                          </m:r>
                        </m:num>
                        <m:den>
                          <m:r>
                            <a:rPr kumimoji="0" lang="zh-TW" altLang="en-US" sz="2000" i="1">
                              <a:solidFill>
                                <a:prstClr val="black"/>
                              </a:solidFill>
                              <a:latin typeface="Cambria Math" panose="02040503050406030204" pitchFamily="18" charset="0"/>
                            </a:rPr>
                            <m:t>𝜕</m:t>
                          </m:r>
                          <m:sSup>
                            <m:sSupPr>
                              <m:ctrlPr>
                                <a:rPr kumimoji="0" lang="en-US" altLang="zh-TW" sz="2000" i="1">
                                  <a:solidFill>
                                    <a:prstClr val="black"/>
                                  </a:solidFill>
                                  <a:latin typeface="Cambria Math" panose="02040503050406030204" pitchFamily="18" charset="0"/>
                                </a:rPr>
                              </m:ctrlPr>
                            </m:sSupPr>
                            <m:e>
                              <m:r>
                                <a:rPr kumimoji="0" lang="en-US" altLang="zh-TW" sz="2000" i="1">
                                  <a:solidFill>
                                    <a:prstClr val="black"/>
                                  </a:solidFill>
                                  <a:latin typeface="Cambria Math" panose="02040503050406030204" pitchFamily="18" charset="0"/>
                                </a:rPr>
                                <m:t>𝑦</m:t>
                              </m:r>
                            </m:e>
                            <m:sup>
                              <m:r>
                                <a:rPr kumimoji="0" lang="en-US" altLang="zh-TW" sz="2000" i="1">
                                  <a:solidFill>
                                    <a:prstClr val="black"/>
                                  </a:solidFill>
                                  <a:latin typeface="Cambria Math" panose="02040503050406030204" pitchFamily="18" charset="0"/>
                                </a:rPr>
                                <m:t>2</m:t>
                              </m:r>
                            </m:sup>
                          </m:sSup>
                        </m:den>
                      </m:f>
                      <m:r>
                        <a:rPr kumimoji="0" lang="en-US" altLang="zh-TW" sz="2000" i="1">
                          <a:solidFill>
                            <a:prstClr val="black"/>
                          </a:solidFill>
                          <a:latin typeface="Cambria Math" panose="02040503050406030204" pitchFamily="18" charset="0"/>
                        </a:rPr>
                        <m:t>=0 ,</m:t>
                      </m:r>
                      <m:r>
                        <a:rPr kumimoji="0" lang="en-US" altLang="zh-TW" sz="2000" b="1">
                          <a:solidFill>
                            <a:prstClr val="black"/>
                          </a:solidFill>
                          <a:latin typeface="Cambria Math" panose="02040503050406030204" pitchFamily="18" charset="0"/>
                        </a:rPr>
                        <m:t>𝐱</m:t>
                      </m:r>
                      <m:r>
                        <a:rPr kumimoji="0" lang="en-US" altLang="zh-TW" sz="2000" b="1">
                          <a:solidFill>
                            <a:prstClr val="black"/>
                          </a:solidFill>
                          <a:latin typeface="Cambria Math" panose="02040503050406030204" pitchFamily="18" charset="0"/>
                          <a:ea typeface="Cambria Math" panose="02040503050406030204" pitchFamily="18" charset="0"/>
                        </a:rPr>
                        <m:t>∈</m:t>
                      </m:r>
                      <m:r>
                        <m:rPr>
                          <m:sty m:val="p"/>
                        </m:rPr>
                        <a:rPr kumimoji="0" lang="en-US" altLang="zh-TW" sz="2000">
                          <a:solidFill>
                            <a:prstClr val="black"/>
                          </a:solidFill>
                          <a:latin typeface="Cambria Math" panose="02040503050406030204" pitchFamily="18" charset="0"/>
                          <a:ea typeface="Cambria Math" panose="02040503050406030204" pitchFamily="18" charset="0"/>
                        </a:rPr>
                        <m:t>D</m:t>
                      </m:r>
                    </m:oMath>
                  </m:oMathPara>
                </a14:m>
                <a:endParaRPr kumimoji="0" lang="zh-TW" altLang="en-US" sz="2000" dirty="0">
                  <a:solidFill>
                    <a:prstClr val="black"/>
                  </a:solidFill>
                  <a:latin typeface="Times New Roman"/>
                  <a:ea typeface="標楷體"/>
                </a:endParaRPr>
              </a:p>
            </p:txBody>
          </p:sp>
        </mc:Choice>
        <mc:Fallback xmlns="">
          <p:sp>
            <p:nvSpPr>
              <p:cNvPr id="80" name="文字方塊 79">
                <a:extLst>
                  <a:ext uri="{FF2B5EF4-FFF2-40B4-BE49-F238E27FC236}">
                    <a16:creationId xmlns:a16="http://schemas.microsoft.com/office/drawing/2014/main" id="{96AAE582-FAA9-4AD5-A983-68F133525CD6}"/>
                  </a:ext>
                </a:extLst>
              </p:cNvPr>
              <p:cNvSpPr txBox="1">
                <a:spLocks noRot="1" noChangeAspect="1" noMove="1" noResize="1" noEditPoints="1" noAdjustHandles="1" noChangeArrowheads="1" noChangeShapeType="1" noTextEdit="1"/>
              </p:cNvSpPr>
              <p:nvPr/>
            </p:nvSpPr>
            <p:spPr>
              <a:xfrm>
                <a:off x="4419602" y="2356196"/>
                <a:ext cx="3340017" cy="762516"/>
              </a:xfrm>
              <a:prstGeom prst="rect">
                <a:avLst/>
              </a:prstGeom>
              <a:blipFill>
                <a:blip r:embed="rId2"/>
                <a:stretch>
                  <a:fillRect/>
                </a:stretch>
              </a:blipFill>
            </p:spPr>
            <p:txBody>
              <a:bodyPr/>
              <a:lstStyle/>
              <a:p>
                <a:r>
                  <a:rPr lang="zh-TW" altLang="en-US">
                    <a:noFill/>
                  </a:rPr>
                  <a:t> </a:t>
                </a:r>
              </a:p>
            </p:txBody>
          </p:sp>
        </mc:Fallback>
      </mc:AlternateContent>
      <p:sp>
        <p:nvSpPr>
          <p:cNvPr id="81" name="文字方塊 80">
            <a:extLst>
              <a:ext uri="{FF2B5EF4-FFF2-40B4-BE49-F238E27FC236}">
                <a16:creationId xmlns:a16="http://schemas.microsoft.com/office/drawing/2014/main" id="{6CDD49CB-463F-4826-9732-0DE7FBA3C0B1}"/>
              </a:ext>
            </a:extLst>
          </p:cNvPr>
          <p:cNvSpPr txBox="1"/>
          <p:nvPr/>
        </p:nvSpPr>
        <p:spPr>
          <a:xfrm>
            <a:off x="4495802" y="3733802"/>
            <a:ext cx="2816043"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Boundary condition</a:t>
            </a:r>
            <a:endParaRPr kumimoji="0" lang="zh-TW" altLang="en-US" sz="24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1D7E9C12-08E5-4BE2-9C88-7720B070834C}"/>
                  </a:ext>
                </a:extLst>
              </p:cNvPr>
              <p:cNvSpPr txBox="1"/>
              <p:nvPr/>
            </p:nvSpPr>
            <p:spPr>
              <a:xfrm>
                <a:off x="4495800" y="4856030"/>
                <a:ext cx="2251508" cy="710194"/>
              </a:xfrm>
              <a:prstGeom prst="rect">
                <a:avLst/>
              </a:prstGeom>
              <a:noFill/>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prstClr val="black"/>
                              </a:solidFill>
                              <a:latin typeface="Cambria Math" panose="02040503050406030204" pitchFamily="18" charset="0"/>
                            </a:rPr>
                          </m:ctrlPr>
                        </m:dPr>
                        <m:e>
                          <m:eqArr>
                            <m:eqArrPr>
                              <m:ctrlPr>
                                <a:rPr kumimoji="0" lang="en-US" altLang="zh-TW" i="1" smtClean="0">
                                  <a:solidFill>
                                    <a:prstClr val="black"/>
                                  </a:solidFill>
                                  <a:latin typeface="Cambria Math" panose="02040503050406030204" pitchFamily="18" charset="0"/>
                                </a:rPr>
                              </m:ctrlPr>
                            </m:eqArrPr>
                            <m:e>
                              <m:r>
                                <a:rPr kumimoji="0" lang="en-US" altLang="zh-TW" i="1">
                                  <a:solidFill>
                                    <a:prstClr val="black"/>
                                  </a:solidFill>
                                  <a:latin typeface="Cambria Math" panose="02040503050406030204" pitchFamily="18" charset="0"/>
                                </a:rPr>
                                <m:t>𝑢</m:t>
                              </m:r>
                              <m:d>
                                <m:dPr>
                                  <m:ctrlPr>
                                    <a:rPr kumimoji="0" lang="en-US" altLang="zh-TW" i="1">
                                      <a:solidFill>
                                        <a:prstClr val="black"/>
                                      </a:solidFill>
                                      <a:latin typeface="Cambria Math" panose="02040503050406030204" pitchFamily="18" charset="0"/>
                                    </a:rPr>
                                  </m:ctrlPr>
                                </m:dPr>
                                <m:e>
                                  <m:r>
                                    <a:rPr kumimoji="0" lang="en-US" altLang="zh-TW" b="1">
                                      <a:solidFill>
                                        <a:prstClr val="black"/>
                                      </a:solidFill>
                                      <a:latin typeface="Cambria Math" panose="02040503050406030204" pitchFamily="18" charset="0"/>
                                    </a:rPr>
                                    <m:t>𝐱</m:t>
                                  </m:r>
                                </m:e>
                              </m:d>
                              <m:r>
                                <a:rPr kumimoji="0" lang="en-US" altLang="zh-TW" i="1" smtClean="0">
                                  <a:solidFill>
                                    <a:prstClr val="black"/>
                                  </a:solidFill>
                                  <a:latin typeface="Cambria Math" panose="02040503050406030204" pitchFamily="18" charset="0"/>
                                </a:rPr>
                                <m:t>=</m:t>
                              </m:r>
                              <m:sSub>
                                <m:sSubPr>
                                  <m:ctrlPr>
                                    <a:rPr kumimoji="0" lang="en-US" altLang="zh-TW" i="1" smtClean="0">
                                      <a:solidFill>
                                        <a:prstClr val="black"/>
                                      </a:solidFill>
                                      <a:latin typeface="Cambria Math" panose="02040503050406030204" pitchFamily="18" charset="0"/>
                                    </a:rPr>
                                  </m:ctrlPr>
                                </m:sSubPr>
                                <m:e>
                                  <m:r>
                                    <a:rPr kumimoji="0" lang="en-US" altLang="zh-TW" i="1" smtClean="0">
                                      <a:solidFill>
                                        <a:prstClr val="black"/>
                                      </a:solidFill>
                                      <a:latin typeface="Cambria Math" panose="02040503050406030204" pitchFamily="18" charset="0"/>
                                    </a:rPr>
                                    <m:t>𝑢</m:t>
                                  </m:r>
                                </m:e>
                                <m:sub>
                                  <m:r>
                                    <a:rPr kumimoji="0" lang="en-US" altLang="zh-TW" i="1">
                                      <a:solidFill>
                                        <a:prstClr val="black"/>
                                      </a:solidFill>
                                      <a:latin typeface="Cambria Math" panose="02040503050406030204" pitchFamily="18" charset="0"/>
                                    </a:rPr>
                                    <m:t>1</m:t>
                                  </m:r>
                                </m:sub>
                              </m:sSub>
                              <m:r>
                                <a:rPr kumimoji="0" lang="en-US" altLang="zh-TW" i="1" smtClean="0">
                                  <a:solidFill>
                                    <a:prstClr val="black"/>
                                  </a:solidFill>
                                  <a:latin typeface="Cambria Math" panose="02040503050406030204" pitchFamily="18" charset="0"/>
                                </a:rPr>
                                <m:t>=400</m:t>
                              </m:r>
                              <m:r>
                                <m:rPr>
                                  <m:sty m:val="p"/>
                                </m:rPr>
                                <a:rPr kumimoji="0" lang="en-US" altLang="zh-TW" smtClean="0">
                                  <a:solidFill>
                                    <a:prstClr val="black"/>
                                  </a:solidFill>
                                  <a:latin typeface="Cambria Math" panose="02040503050406030204" pitchFamily="18" charset="0"/>
                                </a:rPr>
                                <m:t>K</m:t>
                              </m:r>
                              <m:r>
                                <a:rPr kumimoji="0" lang="en-US" altLang="zh-TW" i="1">
                                  <a:solidFill>
                                    <a:prstClr val="black"/>
                                  </a:solidFill>
                                  <a:latin typeface="Cambria Math" panose="02040503050406030204" pitchFamily="18" charset="0"/>
                                </a:rPr>
                                <m:t>,</m:t>
                              </m:r>
                              <m:r>
                                <a:rPr kumimoji="0" lang="en-US" altLang="zh-TW" i="1" smtClean="0">
                                  <a:solidFill>
                                    <a:prstClr val="black"/>
                                  </a:solidFill>
                                  <a:latin typeface="Cambria Math" panose="02040503050406030204" pitchFamily="18" charset="0"/>
                                </a:rPr>
                                <m:t> </m:t>
                              </m:r>
                            </m:e>
                            <m:e>
                              <m:r>
                                <a:rPr kumimoji="0" lang="en-US" altLang="zh-TW" i="1">
                                  <a:solidFill>
                                    <a:prstClr val="black"/>
                                  </a:solidFill>
                                  <a:latin typeface="Cambria Math" panose="02040503050406030204" pitchFamily="18" charset="0"/>
                                </a:rPr>
                                <m:t>𝑢</m:t>
                              </m:r>
                              <m:d>
                                <m:dPr>
                                  <m:ctrlPr>
                                    <a:rPr kumimoji="0" lang="en-US" altLang="zh-TW" i="1">
                                      <a:solidFill>
                                        <a:prstClr val="black"/>
                                      </a:solidFill>
                                      <a:latin typeface="Cambria Math" panose="02040503050406030204" pitchFamily="18" charset="0"/>
                                    </a:rPr>
                                  </m:ctrlPr>
                                </m:dPr>
                                <m:e>
                                  <m:r>
                                    <a:rPr kumimoji="0" lang="en-US" altLang="zh-TW" b="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m:t>
                              </m:r>
                              <m:sSub>
                                <m:sSubPr>
                                  <m:ctrlPr>
                                    <a:rPr kumimoji="0" lang="en-US" altLang="zh-TW" i="1">
                                      <a:solidFill>
                                        <a:prstClr val="black"/>
                                      </a:solidFill>
                                      <a:latin typeface="Cambria Math" panose="02040503050406030204" pitchFamily="18" charset="0"/>
                                    </a:rPr>
                                  </m:ctrlPr>
                                </m:sSubPr>
                                <m:e>
                                  <m:r>
                                    <a:rPr kumimoji="0" lang="en-US" altLang="zh-TW" i="1">
                                      <a:solidFill>
                                        <a:prstClr val="black"/>
                                      </a:solidFill>
                                      <a:latin typeface="Cambria Math" panose="02040503050406030204" pitchFamily="18" charset="0"/>
                                    </a:rPr>
                                    <m:t>𝑢</m:t>
                                  </m:r>
                                </m:e>
                                <m:sub>
                                  <m:r>
                                    <a:rPr kumimoji="0" lang="en-US" altLang="zh-TW" i="1">
                                      <a:solidFill>
                                        <a:prstClr val="black"/>
                                      </a:solidFill>
                                      <a:latin typeface="Cambria Math" panose="02040503050406030204" pitchFamily="18" charset="0"/>
                                    </a:rPr>
                                    <m:t>0</m:t>
                                  </m:r>
                                </m:sub>
                              </m:sSub>
                              <m:r>
                                <a:rPr kumimoji="0" lang="en-US" altLang="zh-TW" i="1" smtClean="0">
                                  <a:solidFill>
                                    <a:prstClr val="black"/>
                                  </a:solidFill>
                                  <a:latin typeface="Cambria Math" panose="02040503050406030204" pitchFamily="18" charset="0"/>
                                </a:rPr>
                                <m:t>=300</m:t>
                              </m:r>
                              <m:r>
                                <m:rPr>
                                  <m:sty m:val="p"/>
                                </m:rPr>
                                <a:rPr kumimoji="0" lang="en-US" altLang="zh-TW" smtClean="0">
                                  <a:solidFill>
                                    <a:prstClr val="black"/>
                                  </a:solidFill>
                                  <a:latin typeface="Cambria Math" panose="02040503050406030204" pitchFamily="18" charset="0"/>
                                </a:rPr>
                                <m:t>K</m:t>
                              </m:r>
                              <m:r>
                                <a:rPr kumimoji="0" lang="en-US" altLang="zh-TW" i="1">
                                  <a:solidFill>
                                    <a:prstClr val="black"/>
                                  </a:solidFill>
                                  <a:latin typeface="Cambria Math" panose="02040503050406030204" pitchFamily="18" charset="0"/>
                                </a:rPr>
                                <m:t>,</m:t>
                              </m:r>
                              <m:r>
                                <a:rPr kumimoji="0" lang="en-US" altLang="zh-TW" b="1" smtClean="0">
                                  <a:solidFill>
                                    <a:prstClr val="black"/>
                                  </a:solidFill>
                                  <a:latin typeface="Cambria Math" panose="02040503050406030204" pitchFamily="18" charset="0"/>
                                </a:rPr>
                                <m:t> </m:t>
                              </m:r>
                            </m:e>
                          </m:eqArr>
                        </m:e>
                      </m:d>
                    </m:oMath>
                  </m:oMathPara>
                </a14:m>
                <a:endParaRPr kumimoji="0" lang="en-US" altLang="zh-TW" dirty="0">
                  <a:solidFill>
                    <a:prstClr val="black"/>
                  </a:solidFill>
                  <a:latin typeface="Times New Roman"/>
                  <a:ea typeface="標楷體"/>
                </a:endParaRPr>
              </a:p>
            </p:txBody>
          </p:sp>
        </mc:Choice>
        <mc:Fallback xmlns="">
          <p:sp>
            <p:nvSpPr>
              <p:cNvPr id="82" name="文字方塊 81">
                <a:extLst>
                  <a:ext uri="{FF2B5EF4-FFF2-40B4-BE49-F238E27FC236}">
                    <a16:creationId xmlns:a16="http://schemas.microsoft.com/office/drawing/2014/main" id="{1D7E9C12-08E5-4BE2-9C88-7720B070834C}"/>
                  </a:ext>
                </a:extLst>
              </p:cNvPr>
              <p:cNvSpPr txBox="1">
                <a:spLocks noRot="1" noChangeAspect="1" noMove="1" noResize="1" noEditPoints="1" noAdjustHandles="1" noChangeArrowheads="1" noChangeShapeType="1" noTextEdit="1"/>
              </p:cNvSpPr>
              <p:nvPr/>
            </p:nvSpPr>
            <p:spPr>
              <a:xfrm>
                <a:off x="4495800" y="4856030"/>
                <a:ext cx="2251508" cy="710194"/>
              </a:xfrm>
              <a:prstGeom prst="rect">
                <a:avLst/>
              </a:prstGeom>
              <a:blipFill>
                <a:blip r:embed="rId3"/>
                <a:stretch>
                  <a:fillRect/>
                </a:stretch>
              </a:blipFill>
            </p:spPr>
            <p:txBody>
              <a:bodyPr/>
              <a:lstStyle/>
              <a:p>
                <a:r>
                  <a:rPr lang="zh-TW" altLang="en-US">
                    <a:noFill/>
                  </a:rPr>
                  <a:t> </a:t>
                </a:r>
              </a:p>
            </p:txBody>
          </p:sp>
        </mc:Fallback>
      </mc:AlternateContent>
      <p:sp>
        <p:nvSpPr>
          <p:cNvPr id="84" name="文字方塊 83">
            <a:extLst>
              <a:ext uri="{FF2B5EF4-FFF2-40B4-BE49-F238E27FC236}">
                <a16:creationId xmlns:a16="http://schemas.microsoft.com/office/drawing/2014/main" id="{88E1FBE6-AC6E-4D61-8BBC-C04641181728}"/>
              </a:ext>
            </a:extLst>
          </p:cNvPr>
          <p:cNvSpPr txBox="1"/>
          <p:nvPr/>
        </p:nvSpPr>
        <p:spPr>
          <a:xfrm>
            <a:off x="4648202" y="4267200"/>
            <a:ext cx="2362657" cy="369332"/>
          </a:xfrm>
          <a:prstGeom prst="rect">
            <a:avLst/>
          </a:prstGeom>
          <a:noFill/>
        </p:spPr>
        <p:txBody>
          <a:bodyPr wrap="square" rtlCol="0">
            <a:spAutoFit/>
          </a:bodyPr>
          <a:lstStyle/>
          <a:p>
            <a:pPr eaLnBrk="1" fontAlgn="auto" hangingPunct="1">
              <a:spcBef>
                <a:spcPts val="0"/>
              </a:spcBef>
              <a:spcAft>
                <a:spcPts val="0"/>
              </a:spcAft>
            </a:pPr>
            <a:r>
              <a:rPr kumimoji="0" lang="en-US" altLang="zh-TW" dirty="0">
                <a:solidFill>
                  <a:prstClr val="black"/>
                </a:solidFill>
                <a:latin typeface="Times New Roman"/>
                <a:ea typeface="標楷體"/>
              </a:rPr>
              <a:t>Constant temperature </a:t>
            </a:r>
            <a:endParaRPr kumimoji="0" lang="zh-TW" altLang="en-US"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93" name="矩形 92">
                <a:extLst>
                  <a:ext uri="{FF2B5EF4-FFF2-40B4-BE49-F238E27FC236}">
                    <a16:creationId xmlns:a16="http://schemas.microsoft.com/office/drawing/2014/main" id="{6DEF5FC1-E2CB-4F8B-A1DF-38A34FDFFE3B}"/>
                  </a:ext>
                </a:extLst>
              </p:cNvPr>
              <p:cNvSpPr/>
              <p:nvPr/>
            </p:nvSpPr>
            <p:spPr>
              <a:xfrm>
                <a:off x="6620277" y="4887963"/>
                <a:ext cx="886204" cy="646331"/>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b="1" smtClean="0">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ea typeface="Cambria Math" panose="02040503050406030204" pitchFamily="18" charset="0"/>
                        </a:rPr>
                        <m:t>∈</m:t>
                      </m:r>
                      <m:sSub>
                        <m:sSubPr>
                          <m:ctrlPr>
                            <a:rPr kumimoji="0" lang="en-US" altLang="zh-TW" b="1" i="1">
                              <a:solidFill>
                                <a:prstClr val="black"/>
                              </a:solidFill>
                              <a:latin typeface="Cambria Math" panose="02040503050406030204" pitchFamily="18" charset="0"/>
                              <a:ea typeface="Cambria Math" panose="02040503050406030204" pitchFamily="18" charset="0"/>
                            </a:rPr>
                          </m:ctrlPr>
                        </m:sSubPr>
                        <m:e>
                          <m:r>
                            <a:rPr kumimoji="0" lang="en-US" altLang="zh-TW" i="1">
                              <a:solidFill>
                                <a:prstClr val="black"/>
                              </a:solidFill>
                              <a:latin typeface="Cambria Math" panose="02040503050406030204" pitchFamily="18" charset="0"/>
                              <a:ea typeface="Cambria Math" panose="02040503050406030204" pitchFamily="18" charset="0"/>
                            </a:rPr>
                            <m:t>𝐵</m:t>
                          </m:r>
                        </m:e>
                        <m:sub>
                          <m:r>
                            <a:rPr kumimoji="0" lang="en-US" altLang="zh-TW" i="1">
                              <a:solidFill>
                                <a:prstClr val="black"/>
                              </a:solidFill>
                              <a:latin typeface="Cambria Math" panose="02040503050406030204" pitchFamily="18" charset="0"/>
                              <a:ea typeface="Cambria Math" panose="02040503050406030204" pitchFamily="18" charset="0"/>
                            </a:rPr>
                            <m:t>1</m:t>
                          </m:r>
                        </m:sub>
                      </m:sSub>
                    </m:oMath>
                    <m:oMath xmlns:m="http://schemas.openxmlformats.org/officeDocument/2006/math">
                      <m:r>
                        <a:rPr kumimoji="0" lang="en-US" altLang="zh-TW" b="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ea typeface="Cambria Math" panose="02040503050406030204" pitchFamily="18" charset="0"/>
                        </a:rPr>
                        <m:t>∈</m:t>
                      </m:r>
                      <m:sSub>
                        <m:sSubPr>
                          <m:ctrlPr>
                            <a:rPr kumimoji="0" lang="en-US" altLang="zh-TW" b="1" i="1">
                              <a:solidFill>
                                <a:prstClr val="black"/>
                              </a:solidFill>
                              <a:latin typeface="Cambria Math" panose="02040503050406030204" pitchFamily="18" charset="0"/>
                              <a:ea typeface="Cambria Math" panose="02040503050406030204" pitchFamily="18" charset="0"/>
                            </a:rPr>
                          </m:ctrlPr>
                        </m:sSubPr>
                        <m:e>
                          <m:r>
                            <a:rPr kumimoji="0" lang="en-US" altLang="zh-TW" i="1">
                              <a:solidFill>
                                <a:prstClr val="black"/>
                              </a:solidFill>
                              <a:latin typeface="Cambria Math" panose="02040503050406030204" pitchFamily="18" charset="0"/>
                              <a:ea typeface="Cambria Math" panose="02040503050406030204" pitchFamily="18" charset="0"/>
                            </a:rPr>
                            <m:t>𝐵</m:t>
                          </m:r>
                        </m:e>
                        <m:sub>
                          <m:r>
                            <a:rPr kumimoji="0" lang="en-US" altLang="zh-TW" i="1">
                              <a:solidFill>
                                <a:prstClr val="black"/>
                              </a:solidFill>
                              <a:latin typeface="Cambria Math" panose="02040503050406030204" pitchFamily="18" charset="0"/>
                              <a:ea typeface="Cambria Math" panose="02040503050406030204" pitchFamily="18" charset="0"/>
                            </a:rPr>
                            <m:t>0</m:t>
                          </m:r>
                        </m:sub>
                      </m:sSub>
                    </m:oMath>
                  </m:oMathPara>
                </a14:m>
                <a:endParaRPr kumimoji="0" lang="zh-TW" altLang="en-US" dirty="0">
                  <a:solidFill>
                    <a:prstClr val="black"/>
                  </a:solidFill>
                  <a:latin typeface="Times New Roman"/>
                  <a:ea typeface="標楷體"/>
                </a:endParaRPr>
              </a:p>
            </p:txBody>
          </p:sp>
        </mc:Choice>
        <mc:Fallback xmlns="">
          <p:sp>
            <p:nvSpPr>
              <p:cNvPr id="93" name="矩形 92">
                <a:extLst>
                  <a:ext uri="{FF2B5EF4-FFF2-40B4-BE49-F238E27FC236}">
                    <a16:creationId xmlns:a16="http://schemas.microsoft.com/office/drawing/2014/main" id="{6DEF5FC1-E2CB-4F8B-A1DF-38A34FDFFE3B}"/>
                  </a:ext>
                </a:extLst>
              </p:cNvPr>
              <p:cNvSpPr>
                <a:spLocks noRot="1" noChangeAspect="1" noMove="1" noResize="1" noEditPoints="1" noAdjustHandles="1" noChangeArrowheads="1" noChangeShapeType="1" noTextEdit="1"/>
              </p:cNvSpPr>
              <p:nvPr/>
            </p:nvSpPr>
            <p:spPr>
              <a:xfrm>
                <a:off x="6620277" y="4887963"/>
                <a:ext cx="886204" cy="646331"/>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5" name="矩形 94">
                <a:extLst>
                  <a:ext uri="{FF2B5EF4-FFF2-40B4-BE49-F238E27FC236}">
                    <a16:creationId xmlns:a16="http://schemas.microsoft.com/office/drawing/2014/main" id="{1267D25B-4901-40E3-8481-8D1D338C1A1F}"/>
                  </a:ext>
                </a:extLst>
              </p:cNvPr>
              <p:cNvSpPr/>
              <p:nvPr/>
            </p:nvSpPr>
            <p:spPr>
              <a:xfrm>
                <a:off x="714576" y="3693163"/>
                <a:ext cx="2685648" cy="2031325"/>
              </a:xfrm>
              <a:prstGeom prst="rect">
                <a:avLst/>
              </a:prstGeom>
            </p:spPr>
            <p:txBody>
              <a:bodyPr wrap="square">
                <a:spAutoFit/>
              </a:bodyPr>
              <a:lstStyle/>
              <a:p>
                <a14:m>
                  <m:oMath xmlns:m="http://schemas.openxmlformats.org/officeDocument/2006/math">
                    <m:r>
                      <a:rPr lang="en-US" altLang="zh-TW" i="1" smtClean="0">
                        <a:solidFill>
                          <a:srgbClr val="000000"/>
                        </a:solidFill>
                        <a:latin typeface="Cambria Math" panose="02040503050406030204" pitchFamily="18" charset="0"/>
                      </a:rPr>
                      <m:t>𝑢</m:t>
                    </m:r>
                    <m:d>
                      <m:dPr>
                        <m:ctrlPr>
                          <a:rPr lang="en-US" altLang="zh-TW" i="1">
                            <a:solidFill>
                              <a:srgbClr val="000000"/>
                            </a:solidFill>
                            <a:latin typeface="Cambria Math" panose="02040503050406030204" pitchFamily="18" charset="0"/>
                          </a:rPr>
                        </m:ctrlPr>
                      </m:dPr>
                      <m:e>
                        <m:r>
                          <a:rPr lang="en-US" altLang="zh-TW" b="1">
                            <a:solidFill>
                              <a:srgbClr val="000000"/>
                            </a:solidFill>
                            <a:latin typeface="Cambria Math" panose="02040503050406030204" pitchFamily="18" charset="0"/>
                          </a:rPr>
                          <m:t>𝐱</m:t>
                        </m:r>
                      </m:e>
                    </m:d>
                    <m:r>
                      <a:rPr lang="en-US" altLang="zh-TW" b="1" i="1" smtClean="0">
                        <a:solidFill>
                          <a:srgbClr val="000000"/>
                        </a:solidFill>
                        <a:latin typeface="Cambria Math" panose="02040503050406030204" pitchFamily="18" charset="0"/>
                      </a:rPr>
                      <m:t>=</m:t>
                    </m:r>
                  </m:oMath>
                </a14:m>
                <a:r>
                  <a:rPr kumimoji="0" lang="en-US" altLang="zh-TW" dirty="0">
                    <a:solidFill>
                      <a:prstClr val="black"/>
                    </a:solidFill>
                    <a:latin typeface="Times New Roman"/>
                    <a:ea typeface="標楷體"/>
                  </a:rPr>
                  <a:t> temperature field</a:t>
                </a:r>
                <a:endPar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14:m>
                  <m:oMath xmlns:m="http://schemas.openxmlformats.org/officeDocument/2006/math">
                    <m:sSub>
                      <m:sSubPr>
                        <m:ctrlPr>
                          <a:rPr lang="en-US" altLang="zh-TW" i="1" smtClean="0">
                            <a:solidFill>
                              <a:srgbClr val="000000"/>
                            </a:solidFill>
                            <a:latin typeface="Cambria Math" panose="02040503050406030204" pitchFamily="18" charset="0"/>
                          </a:rPr>
                        </m:ctrlPr>
                      </m:sSubPr>
                      <m:e>
                        <m:r>
                          <a:rPr lang="en-US" altLang="zh-TW" i="1">
                            <a:solidFill>
                              <a:srgbClr val="000000"/>
                            </a:solidFill>
                            <a:latin typeface="Cambria Math" panose="02040503050406030204" pitchFamily="18" charset="0"/>
                          </a:rPr>
                          <m:t>𝑢</m:t>
                        </m:r>
                      </m:e>
                      <m:sub>
                        <m:r>
                          <a:rPr lang="en-US" altLang="zh-TW" i="1">
                            <a:solidFill>
                              <a:srgbClr val="000000"/>
                            </a:solidFill>
                            <a:latin typeface="Cambria Math" panose="02040503050406030204" pitchFamily="18" charset="0"/>
                          </a:rPr>
                          <m:t>1</m:t>
                        </m:r>
                      </m:sub>
                    </m:sSub>
                    <m:r>
                      <a:rPr lang="en-US" altLang="zh-TW" i="1" smtClean="0">
                        <a:solidFill>
                          <a:srgbClr val="000000"/>
                        </a:solidFill>
                        <a:latin typeface="Cambria Math" panose="02040503050406030204" pitchFamily="18" charset="0"/>
                      </a:rPr>
                      <m:t>=</m:t>
                    </m:r>
                  </m:oMath>
                </a14:m>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outer boundary </a:t>
                </a:r>
                <a:b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temperature (unit: K)</a:t>
                </a:r>
                <a:b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14:m>
                  <m:oMath xmlns:m="http://schemas.openxmlformats.org/officeDocument/2006/math">
                    <m:sSub>
                      <m:sSubPr>
                        <m:ctrlPr>
                          <a:rPr lang="en-US" altLang="zh-TW" i="1">
                            <a:solidFill>
                              <a:srgbClr val="000000"/>
                            </a:solidFill>
                            <a:latin typeface="Cambria Math" panose="02040503050406030204" pitchFamily="18" charset="0"/>
                          </a:rPr>
                        </m:ctrlPr>
                      </m:sSubPr>
                      <m:e>
                        <m:r>
                          <a:rPr lang="en-US" altLang="zh-TW" i="1">
                            <a:solidFill>
                              <a:srgbClr val="000000"/>
                            </a:solidFill>
                            <a:latin typeface="Cambria Math" panose="02040503050406030204" pitchFamily="18" charset="0"/>
                          </a:rPr>
                          <m:t>𝑢</m:t>
                        </m:r>
                      </m:e>
                      <m:sub>
                        <m:r>
                          <a:rPr lang="en-US" altLang="zh-TW" i="1">
                            <a:solidFill>
                              <a:srgbClr val="000000"/>
                            </a:solidFill>
                            <a:latin typeface="Cambria Math" panose="02040503050406030204" pitchFamily="18" charset="0"/>
                          </a:rPr>
                          <m:t>0</m:t>
                        </m:r>
                      </m:sub>
                    </m:sSub>
                    <m:r>
                      <a:rPr lang="en-US" altLang="zh-TW" i="1" smtClean="0">
                        <a:solidFill>
                          <a:srgbClr val="000000"/>
                        </a:solidFill>
                        <a:latin typeface="Cambria Math" panose="02040503050406030204" pitchFamily="18" charset="0"/>
                      </a:rPr>
                      <m:t>=</m:t>
                    </m:r>
                  </m:oMath>
                </a14:m>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inner boundary </a:t>
                </a:r>
                <a:b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temperature (unit: K)</a:t>
                </a:r>
                <a:b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14:m>
                  <m:oMath xmlns:m="http://schemas.openxmlformats.org/officeDocument/2006/math">
                    <m:sSub>
                      <m:sSubPr>
                        <m:ctrlPr>
                          <a:rPr lang="en-US" altLang="zh-TW" b="1" i="1">
                            <a:solidFill>
                              <a:srgbClr val="000000"/>
                            </a:solidFill>
                            <a:latin typeface="Cambria Math" panose="02040503050406030204" pitchFamily="18" charset="0"/>
                            <a:ea typeface="Cambria Math" panose="02040503050406030204" pitchFamily="18" charset="0"/>
                          </a:rPr>
                        </m:ctrlPr>
                      </m:sSubPr>
                      <m:e>
                        <m:r>
                          <a:rPr lang="en-US" altLang="zh-TW" i="1">
                            <a:solidFill>
                              <a:srgbClr val="000000"/>
                            </a:solidFill>
                            <a:latin typeface="Cambria Math" panose="02040503050406030204" pitchFamily="18" charset="0"/>
                            <a:ea typeface="Cambria Math" panose="02040503050406030204" pitchFamily="18" charset="0"/>
                          </a:rPr>
                          <m:t>𝐵</m:t>
                        </m:r>
                      </m:e>
                      <m:sub>
                        <m:r>
                          <a:rPr lang="en-US" altLang="zh-TW" i="1">
                            <a:solidFill>
                              <a:srgbClr val="000000"/>
                            </a:solidFill>
                            <a:latin typeface="Cambria Math" panose="02040503050406030204" pitchFamily="18" charset="0"/>
                            <a:ea typeface="Cambria Math" panose="02040503050406030204" pitchFamily="18" charset="0"/>
                          </a:rPr>
                          <m:t>1</m:t>
                        </m:r>
                      </m:sub>
                    </m:sSub>
                    <m:r>
                      <a:rPr lang="en-US" altLang="zh-TW" b="1" i="1" smtClean="0">
                        <a:solidFill>
                          <a:srgbClr val="000000"/>
                        </a:solidFill>
                        <a:latin typeface="Cambria Math" panose="02040503050406030204" pitchFamily="18" charset="0"/>
                        <a:ea typeface="Cambria Math" panose="02040503050406030204" pitchFamily="18" charset="0"/>
                      </a:rPr>
                      <m:t>=</m:t>
                    </m:r>
                  </m:oMath>
                </a14:m>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outer boundary </a:t>
                </a:r>
                <a:b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14:m>
                  <m:oMath xmlns:m="http://schemas.openxmlformats.org/officeDocument/2006/math">
                    <m:sSub>
                      <m:sSubPr>
                        <m:ctrlPr>
                          <a:rPr lang="zh-TW" altLang="en-US" i="1">
                            <a:solidFill>
                              <a:srgbClr val="000000"/>
                            </a:solidFill>
                            <a:latin typeface="Cambria Math" panose="02040503050406030204" pitchFamily="18" charset="0"/>
                          </a:rPr>
                        </m:ctrlPr>
                      </m:sSubPr>
                      <m:e>
                        <m:r>
                          <a:rPr lang="en-US" altLang="zh-TW" i="1">
                            <a:solidFill>
                              <a:srgbClr val="000000"/>
                            </a:solidFill>
                            <a:latin typeface="Cambria Math" panose="02040503050406030204" pitchFamily="18" charset="0"/>
                          </a:rPr>
                          <m:t>𝐵</m:t>
                        </m:r>
                      </m:e>
                      <m:sub>
                        <m:r>
                          <a:rPr lang="en-US" altLang="zh-TW" i="1">
                            <a:solidFill>
                              <a:srgbClr val="000000"/>
                            </a:solidFill>
                            <a:latin typeface="Cambria Math" panose="02040503050406030204" pitchFamily="18" charset="0"/>
                          </a:rPr>
                          <m:t>0</m:t>
                        </m:r>
                      </m:sub>
                    </m:sSub>
                    <m:r>
                      <a:rPr lang="en-US" altLang="zh-TW" b="0" i="1" smtClean="0">
                        <a:solidFill>
                          <a:srgbClr val="000000"/>
                        </a:solidFill>
                        <a:latin typeface="Cambria Math" panose="02040503050406030204" pitchFamily="18" charset="0"/>
                      </a:rPr>
                      <m:t>=</m:t>
                    </m:r>
                  </m:oMath>
                </a14:m>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inner boundary </a:t>
                </a:r>
              </a:p>
            </p:txBody>
          </p:sp>
        </mc:Choice>
        <mc:Fallback xmlns="">
          <p:sp>
            <p:nvSpPr>
              <p:cNvPr id="95" name="矩形 94">
                <a:extLst>
                  <a:ext uri="{FF2B5EF4-FFF2-40B4-BE49-F238E27FC236}">
                    <a16:creationId xmlns:a16="http://schemas.microsoft.com/office/drawing/2014/main" id="{1267D25B-4901-40E3-8481-8D1D338C1A1F}"/>
                  </a:ext>
                </a:extLst>
              </p:cNvPr>
              <p:cNvSpPr>
                <a:spLocks noRot="1" noChangeAspect="1" noMove="1" noResize="1" noEditPoints="1" noAdjustHandles="1" noChangeArrowheads="1" noChangeShapeType="1" noTextEdit="1"/>
              </p:cNvSpPr>
              <p:nvPr/>
            </p:nvSpPr>
            <p:spPr>
              <a:xfrm>
                <a:off x="714576" y="3693163"/>
                <a:ext cx="2685648" cy="2031325"/>
              </a:xfrm>
              <a:prstGeom prst="rect">
                <a:avLst/>
              </a:prstGeom>
              <a:blipFill>
                <a:blip r:embed="rId5"/>
                <a:stretch>
                  <a:fillRect t="-1802" r="-454" b="-3904"/>
                </a:stretch>
              </a:blipFill>
            </p:spPr>
            <p:txBody>
              <a:bodyPr/>
              <a:lstStyle/>
              <a:p>
                <a:r>
                  <a:rPr lang="zh-TW" altLang="en-US">
                    <a:noFill/>
                  </a:rPr>
                  <a:t> </a:t>
                </a:r>
              </a:p>
            </p:txBody>
          </p:sp>
        </mc:Fallback>
      </mc:AlternateContent>
      <p:pic>
        <p:nvPicPr>
          <p:cNvPr id="24" name="圖片 23">
            <a:extLst>
              <a:ext uri="{FF2B5EF4-FFF2-40B4-BE49-F238E27FC236}">
                <a16:creationId xmlns:a16="http://schemas.microsoft.com/office/drawing/2014/main" id="{729D84D3-2663-4761-922A-045912068D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654" y="1591902"/>
            <a:ext cx="2785492" cy="1905000"/>
          </a:xfrm>
          <a:prstGeom prst="rect">
            <a:avLst/>
          </a:prstGeom>
          <a:noFill/>
        </p:spPr>
      </p:pic>
    </p:spTree>
    <p:extLst>
      <p:ext uri="{BB962C8B-B14F-4D97-AF65-F5344CB8AC3E}">
        <p14:creationId xmlns:p14="http://schemas.microsoft.com/office/powerpoint/2010/main" val="3098924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4FCA0B37-33AF-4365-B019-2C80BA9F9E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660" y="1363174"/>
            <a:ext cx="2785492" cy="1905000"/>
          </a:xfrm>
          <a:prstGeom prst="rect">
            <a:avLst/>
          </a:prstGeom>
          <a:noFill/>
        </p:spPr>
      </p:pic>
      <p:sp>
        <p:nvSpPr>
          <p:cNvPr id="4" name="日期版面配置區 3">
            <a:extLst>
              <a:ext uri="{FF2B5EF4-FFF2-40B4-BE49-F238E27FC236}">
                <a16:creationId xmlns:a16="http://schemas.microsoft.com/office/drawing/2014/main" id="{9876E597-329F-47FC-B908-30D2619C5E5C}"/>
              </a:ext>
            </a:extLst>
          </p:cNvPr>
          <p:cNvSpPr>
            <a:spLocks noGrp="1"/>
          </p:cNvSpPr>
          <p:nvPr>
            <p:ph type="dt" sz="half" idx="10"/>
          </p:nvPr>
        </p:nvSpPr>
        <p:spPr/>
        <p:txBody>
          <a:bodyPr/>
          <a:lstStyle/>
          <a:p>
            <a:pPr>
              <a:defRPr/>
            </a:pPr>
            <a:r>
              <a:rPr lang="en-US" altLang="zh-TW"/>
              <a:t>2024/07/24</a:t>
            </a:r>
            <a:endParaRPr lang="en-US" altLang="zh-TW" dirty="0"/>
          </a:p>
        </p:txBody>
      </p:sp>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9840C8FD-BADE-4930-8A86-992EECF7DEDC}"/>
                  </a:ext>
                </a:extLst>
              </p:cNvPr>
              <p:cNvSpPr txBox="1"/>
              <p:nvPr/>
            </p:nvSpPr>
            <p:spPr>
              <a:xfrm>
                <a:off x="50199" y="3439309"/>
                <a:ext cx="5706141" cy="658706"/>
              </a:xfrm>
              <a:prstGeom prst="rect">
                <a:avLst/>
              </a:prstGeom>
              <a:noFill/>
              <a:ln w="38100">
                <a:solidFill>
                  <a:srgbClr val="FF000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𝐱</m:t>
                          </m:r>
                        </m:e>
                      </m:d>
                      <m:r>
                        <a:rPr kumimoji="0" lang="en-US" altLang="zh-TW">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𝑇</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𝑈</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𝑡</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 ,</m:t>
                      </m:r>
                      <m:r>
                        <a:rPr kumimoji="0" lang="en-US" altLang="zh-TW" b="1" i="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𝑫</m:t>
                      </m:r>
                    </m:oMath>
                  </m:oMathPara>
                </a14:m>
                <a:endParaRPr kumimoji="0" lang="zh-TW" altLang="en-US" b="1" dirty="0">
                  <a:solidFill>
                    <a:prstClr val="black"/>
                  </a:solidFill>
                  <a:latin typeface="Times New Roman"/>
                  <a:ea typeface="標楷體"/>
                </a:endParaRPr>
              </a:p>
            </p:txBody>
          </p:sp>
        </mc:Choice>
        <mc:Fallback xmlns="">
          <p:sp>
            <p:nvSpPr>
              <p:cNvPr id="37" name="文字方塊 36">
                <a:extLst>
                  <a:ext uri="{FF2B5EF4-FFF2-40B4-BE49-F238E27FC236}">
                    <a16:creationId xmlns:a16="http://schemas.microsoft.com/office/drawing/2014/main" id="{9840C8FD-BADE-4930-8A86-992EECF7DEDC}"/>
                  </a:ext>
                </a:extLst>
              </p:cNvPr>
              <p:cNvSpPr txBox="1">
                <a:spLocks noRot="1" noChangeAspect="1" noMove="1" noResize="1" noEditPoints="1" noAdjustHandles="1" noChangeArrowheads="1" noChangeShapeType="1" noTextEdit="1"/>
              </p:cNvSpPr>
              <p:nvPr/>
            </p:nvSpPr>
            <p:spPr>
              <a:xfrm>
                <a:off x="50199" y="3439309"/>
                <a:ext cx="5706141" cy="658706"/>
              </a:xfrm>
              <a:prstGeom prst="rect">
                <a:avLst/>
              </a:prstGeom>
              <a:blipFill>
                <a:blip r:embed="rId3"/>
                <a:stretch>
                  <a:fillRect/>
                </a:stretch>
              </a:blipFill>
              <a:ln w="38100">
                <a:solidFill>
                  <a:srgbClr val="FF0000"/>
                </a:solidFill>
              </a:ln>
            </p:spPr>
            <p:txBody>
              <a:bodyPr/>
              <a:lstStyle/>
              <a:p>
                <a:r>
                  <a:rPr lang="zh-TW" altLang="en-US">
                    <a:noFill/>
                  </a:rPr>
                  <a:t> </a:t>
                </a:r>
              </a:p>
            </p:txBody>
          </p:sp>
        </mc:Fallback>
      </mc:AlternateContent>
      <p:sp>
        <p:nvSpPr>
          <p:cNvPr id="38" name="文字方塊 37">
            <a:extLst>
              <a:ext uri="{FF2B5EF4-FFF2-40B4-BE49-F238E27FC236}">
                <a16:creationId xmlns:a16="http://schemas.microsoft.com/office/drawing/2014/main" id="{C66D32B5-051C-464F-8532-31D938FB9372}"/>
              </a:ext>
            </a:extLst>
          </p:cNvPr>
          <p:cNvSpPr txBox="1"/>
          <p:nvPr/>
        </p:nvSpPr>
        <p:spPr>
          <a:xfrm>
            <a:off x="-20477" y="4101453"/>
            <a:ext cx="2933751" cy="369332"/>
          </a:xfrm>
          <a:prstGeom prst="rect">
            <a:avLst/>
          </a:prstGeom>
          <a:noFill/>
        </p:spPr>
        <p:txBody>
          <a:bodyPr wrap="square" rtlCol="0">
            <a:spAutoFit/>
          </a:bodyPr>
          <a:lstStyle/>
          <a:p>
            <a:pPr eaLnBrk="1" fontAlgn="auto" hangingPunct="1">
              <a:spcBef>
                <a:spcPts val="0"/>
              </a:spcBef>
              <a:spcAft>
                <a:spcPts val="0"/>
              </a:spcAft>
            </a:pPr>
            <a:r>
              <a:rPr kumimoji="0" lang="en-US" altLang="zh-TW" dirty="0">
                <a:solidFill>
                  <a:prstClr val="black"/>
                </a:solidFill>
                <a:latin typeface="Times New Roman"/>
                <a:ea typeface="標楷體"/>
              </a:rPr>
              <a:t>in the complementary domain</a:t>
            </a:r>
            <a:endParaRPr kumimoji="0" lang="zh-TW" altLang="en-US" dirty="0">
              <a:solidFill>
                <a:prstClr val="black"/>
              </a:solidFill>
              <a:latin typeface="Times New Roman"/>
              <a:ea typeface="標楷體"/>
            </a:endParaRPr>
          </a:p>
        </p:txBody>
      </p:sp>
      <p:sp>
        <p:nvSpPr>
          <p:cNvPr id="39" name="文字方塊 38">
            <a:extLst>
              <a:ext uri="{FF2B5EF4-FFF2-40B4-BE49-F238E27FC236}">
                <a16:creationId xmlns:a16="http://schemas.microsoft.com/office/drawing/2014/main" id="{C06469FF-C9AC-4869-9673-4CC9DC47FE3F}"/>
              </a:ext>
            </a:extLst>
          </p:cNvPr>
          <p:cNvSpPr txBox="1"/>
          <p:nvPr/>
        </p:nvSpPr>
        <p:spPr>
          <a:xfrm>
            <a:off x="49837" y="3106498"/>
            <a:ext cx="1458958" cy="369332"/>
          </a:xfrm>
          <a:prstGeom prst="rect">
            <a:avLst/>
          </a:prstGeom>
          <a:noFill/>
        </p:spPr>
        <p:txBody>
          <a:bodyPr wrap="square" rtlCol="0">
            <a:spAutoFit/>
          </a:bodyPr>
          <a:lstStyle/>
          <a:p>
            <a:pPr eaLnBrk="1" fontAlgn="auto" hangingPunct="1">
              <a:spcBef>
                <a:spcPts val="0"/>
              </a:spcBef>
              <a:spcAft>
                <a:spcPts val="0"/>
              </a:spcAft>
            </a:pPr>
            <a:r>
              <a:rPr kumimoji="0" lang="en-US" altLang="zh-TW" dirty="0">
                <a:solidFill>
                  <a:prstClr val="black"/>
                </a:solidFill>
                <a:latin typeface="Times New Roman"/>
                <a:ea typeface="標楷體"/>
              </a:rPr>
              <a:t>in the domain</a:t>
            </a:r>
            <a:endParaRPr kumimoji="0" lang="zh-TW" altLang="en-US"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369BCB2B-9856-4B52-B097-4CAD7A1913B2}"/>
                  </a:ext>
                </a:extLst>
              </p:cNvPr>
              <p:cNvSpPr txBox="1"/>
              <p:nvPr/>
            </p:nvSpPr>
            <p:spPr>
              <a:xfrm>
                <a:off x="50195" y="4451073"/>
                <a:ext cx="5568832" cy="658706"/>
              </a:xfrm>
              <a:prstGeom prst="rect">
                <a:avLst/>
              </a:prstGeom>
              <a:noFill/>
              <a:ln w="38100">
                <a:solidFill>
                  <a:srgbClr val="92D050"/>
                </a:solidFill>
              </a:ln>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i="1">
                          <a:solidFill>
                            <a:prstClr val="black"/>
                          </a:solidFill>
                          <a:latin typeface="Cambria Math" panose="02040503050406030204" pitchFamily="18" charset="0"/>
                        </a:rPr>
                        <m:t>0</m:t>
                      </m:r>
                      <m:r>
                        <a:rPr kumimoji="0" lang="en-US" altLang="zh-TW">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𝑇</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r>
                            <a:rPr kumimoji="0" lang="en-US" altLang="zh-TW" i="1">
                              <a:solidFill>
                                <a:prstClr val="black"/>
                              </a:solidFill>
                              <a:latin typeface="Cambria Math" panose="02040503050406030204" pitchFamily="18" charset="0"/>
                            </a:rPr>
                            <m:t> </m:t>
                          </m:r>
                        </m:sup>
                        <m:e>
                          <m:r>
                            <a:rPr kumimoji="0" lang="en-US" altLang="zh-TW" i="1">
                              <a:solidFill>
                                <a:prstClr val="black"/>
                              </a:solidFill>
                              <a:latin typeface="Cambria Math" panose="02040503050406030204" pitchFamily="18" charset="0"/>
                            </a:rPr>
                            <m:t>𝑈</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𝑡</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 ,</m:t>
                      </m:r>
                      <m:r>
                        <a:rPr kumimoji="0" lang="en-US" altLang="zh-TW" b="1" i="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rPr>
                        <m:t>∈</m:t>
                      </m:r>
                      <m:sSup>
                        <m:sSupPr>
                          <m:ctrlPr>
                            <a:rPr kumimoji="0" lang="zh-TW" altLang="zh-TW" i="1">
                              <a:solidFill>
                                <a:prstClr val="black"/>
                              </a:solidFill>
                              <a:latin typeface="Cambria Math" panose="02040503050406030204" pitchFamily="18" charset="0"/>
                            </a:rPr>
                          </m:ctrlPr>
                        </m:sSupPr>
                        <m:e>
                          <m:r>
                            <a:rPr kumimoji="0" lang="en-US" altLang="zh-TW" b="1" i="1">
                              <a:solidFill>
                                <a:prstClr val="black"/>
                              </a:solidFill>
                              <a:latin typeface="Cambria Math" panose="02040503050406030204" pitchFamily="18" charset="0"/>
                            </a:rPr>
                            <m:t>𝑫</m:t>
                          </m:r>
                        </m:e>
                        <m:sup>
                          <m:r>
                            <a:rPr kumimoji="0" lang="en-US" altLang="zh-TW" i="1">
                              <a:solidFill>
                                <a:prstClr val="black"/>
                              </a:solidFill>
                              <a:latin typeface="Cambria Math" panose="02040503050406030204" pitchFamily="18" charset="0"/>
                            </a:rPr>
                            <m:t>𝑐</m:t>
                          </m:r>
                        </m:sup>
                      </m:sSup>
                    </m:oMath>
                  </m:oMathPara>
                </a14:m>
                <a:endParaRPr kumimoji="0" lang="zh-TW" altLang="en-US" dirty="0">
                  <a:solidFill>
                    <a:prstClr val="black"/>
                  </a:solidFill>
                  <a:latin typeface="Times New Roman"/>
                  <a:ea typeface="標楷體"/>
                </a:endParaRPr>
              </a:p>
            </p:txBody>
          </p:sp>
        </mc:Choice>
        <mc:Fallback xmlns="">
          <p:sp>
            <p:nvSpPr>
              <p:cNvPr id="40" name="文字方塊 39">
                <a:extLst>
                  <a:ext uri="{FF2B5EF4-FFF2-40B4-BE49-F238E27FC236}">
                    <a16:creationId xmlns:a16="http://schemas.microsoft.com/office/drawing/2014/main" id="{369BCB2B-9856-4B52-B097-4CAD7A1913B2}"/>
                  </a:ext>
                </a:extLst>
              </p:cNvPr>
              <p:cNvSpPr txBox="1">
                <a:spLocks noRot="1" noChangeAspect="1" noMove="1" noResize="1" noEditPoints="1" noAdjustHandles="1" noChangeArrowheads="1" noChangeShapeType="1" noTextEdit="1"/>
              </p:cNvSpPr>
              <p:nvPr/>
            </p:nvSpPr>
            <p:spPr>
              <a:xfrm>
                <a:off x="50195" y="4451073"/>
                <a:ext cx="5568832" cy="658706"/>
              </a:xfrm>
              <a:prstGeom prst="rect">
                <a:avLst/>
              </a:prstGeom>
              <a:blipFill>
                <a:blip r:embed="rId4"/>
                <a:stretch>
                  <a:fillRect/>
                </a:stretch>
              </a:blipFill>
              <a:ln w="38100">
                <a:solidFill>
                  <a:srgbClr val="92D050"/>
                </a:solidFill>
              </a:ln>
            </p:spPr>
            <p:txBody>
              <a:bodyPr/>
              <a:lstStyle/>
              <a:p>
                <a:r>
                  <a:rPr lang="zh-TW" altLang="en-US">
                    <a:noFill/>
                  </a:rPr>
                  <a:t> </a:t>
                </a:r>
              </a:p>
            </p:txBody>
          </p:sp>
        </mc:Fallback>
      </mc:AlternateContent>
      <p:sp>
        <p:nvSpPr>
          <p:cNvPr id="41" name="文字方塊 40">
            <a:extLst>
              <a:ext uri="{FF2B5EF4-FFF2-40B4-BE49-F238E27FC236}">
                <a16:creationId xmlns:a16="http://schemas.microsoft.com/office/drawing/2014/main" id="{02A8547B-FB82-4F2C-800E-E77318690A4D}"/>
              </a:ext>
            </a:extLst>
          </p:cNvPr>
          <p:cNvSpPr txBox="1"/>
          <p:nvPr/>
        </p:nvSpPr>
        <p:spPr>
          <a:xfrm>
            <a:off x="50195" y="5083829"/>
            <a:ext cx="2112244" cy="369332"/>
          </a:xfrm>
          <a:prstGeom prst="rect">
            <a:avLst/>
          </a:prstGeom>
          <a:noFill/>
        </p:spPr>
        <p:txBody>
          <a:bodyPr wrap="square" rtlCol="0">
            <a:spAutoFit/>
          </a:bodyPr>
          <a:lstStyle/>
          <a:p>
            <a:pPr eaLnBrk="1" fontAlgn="auto" hangingPunct="1">
              <a:spcBef>
                <a:spcPts val="0"/>
              </a:spcBef>
              <a:spcAft>
                <a:spcPts val="0"/>
              </a:spcAft>
            </a:pPr>
            <a:r>
              <a:rPr kumimoji="0" lang="en-US" altLang="zh-TW" dirty="0">
                <a:solidFill>
                  <a:prstClr val="black"/>
                </a:solidFill>
                <a:latin typeface="Times New Roman"/>
                <a:ea typeface="標楷體"/>
              </a:rPr>
              <a:t>on the boundary</a:t>
            </a:r>
            <a:endParaRPr kumimoji="0" lang="zh-TW" altLang="en-US"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7E625D04-8ED0-46F9-9635-3C5F5D469D35}"/>
                  </a:ext>
                </a:extLst>
              </p:cNvPr>
              <p:cNvSpPr txBox="1"/>
              <p:nvPr/>
            </p:nvSpPr>
            <p:spPr>
              <a:xfrm>
                <a:off x="50195" y="5453161"/>
                <a:ext cx="7703134" cy="737894"/>
              </a:xfrm>
              <a:prstGeom prst="rect">
                <a:avLst/>
              </a:prstGeom>
              <a:noFill/>
              <a:ln w="38100">
                <a:solidFill>
                  <a:srgbClr val="FFC000">
                    <a:lumMod val="60000"/>
                    <a:lumOff val="40000"/>
                  </a:srgbClr>
                </a:solidFill>
              </a:ln>
            </p:spPr>
            <p:txBody>
              <a:bodyPr wrap="none" rtlCol="0">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f>
                        <m:fPr>
                          <m:ctrlPr>
                            <a:rPr kumimoji="0" lang="zh-TW" altLang="zh-TW" i="1" kern="0">
                              <a:solidFill>
                                <a:prstClr val="black"/>
                              </a:solidFill>
                              <a:latin typeface="Cambria Math" panose="02040503050406030204" pitchFamily="18" charset="0"/>
                            </a:rPr>
                          </m:ctrlPr>
                        </m:fPr>
                        <m:num>
                          <m:r>
                            <a:rPr kumimoji="0" lang="zh-TW" altLang="en-US" i="1" kern="100">
                              <a:solidFill>
                                <a:prstClr val="black"/>
                              </a:solidFill>
                              <a:latin typeface="Cambria Math" panose="02040503050406030204" pitchFamily="18" charset="0"/>
                            </a:rPr>
                            <m:t>𝛼</m:t>
                          </m:r>
                        </m:num>
                        <m:den>
                          <m:r>
                            <a:rPr kumimoji="0" lang="en-US" altLang="zh-TW" i="1" kern="0">
                              <a:solidFill>
                                <a:prstClr val="black"/>
                              </a:solidFill>
                              <a:latin typeface="Cambria Math" panose="02040503050406030204" pitchFamily="18" charset="0"/>
                            </a:rPr>
                            <m:t>2</m:t>
                          </m:r>
                          <m:r>
                            <a:rPr kumimoji="0" lang="en-US" altLang="zh-TW" i="1" kern="0">
                              <a:solidFill>
                                <a:prstClr val="black"/>
                              </a:solidFill>
                              <a:latin typeface="Cambria Math" panose="02040503050406030204" pitchFamily="18" charset="0"/>
                            </a:rPr>
                            <m:t>𝜋</m:t>
                          </m:r>
                        </m:den>
                      </m:f>
                      <m:r>
                        <a:rPr kumimoji="0" lang="en-US" altLang="zh-TW" i="1" kern="0">
                          <a:solidFill>
                            <a:prstClr val="black"/>
                          </a:solidFill>
                          <a:latin typeface="Cambria Math" panose="02040503050406030204" pitchFamily="18" charset="0"/>
                        </a:rPr>
                        <m:t>𝑢</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𝐶</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𝑃</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𝑉</m:t>
                      </m:r>
                      <m:r>
                        <a:rPr kumimoji="0" lang="en-US" altLang="zh-TW" i="1" kern="0">
                          <a:solidFill>
                            <a:prstClr val="black"/>
                          </a:solidFill>
                          <a:latin typeface="Cambria Math" panose="02040503050406030204" pitchFamily="18" charset="0"/>
                        </a:rPr>
                        <m:t>.</m:t>
                      </m:r>
                      <m:nary>
                        <m:naryPr>
                          <m:limLoc m:val="subSup"/>
                          <m:ctrlPr>
                            <a:rPr kumimoji="0" lang="zh-TW" altLang="zh-TW" i="1" kern="0">
                              <a:solidFill>
                                <a:prstClr val="black"/>
                              </a:solidFill>
                              <a:latin typeface="Cambria Math" panose="02040503050406030204" pitchFamily="18" charset="0"/>
                            </a:rPr>
                          </m:ctrlPr>
                        </m:naryPr>
                        <m:sub>
                          <m:r>
                            <a:rPr kumimoji="0" lang="en-US" altLang="zh-TW" i="1" kern="0">
                              <a:solidFill>
                                <a:prstClr val="black"/>
                              </a:solidFill>
                              <a:latin typeface="Cambria Math" panose="02040503050406030204" pitchFamily="18" charset="0"/>
                            </a:rPr>
                            <m:t>𝐵</m:t>
                          </m:r>
                        </m:sub>
                        <m:sup/>
                        <m:e>
                          <m:r>
                            <a:rPr kumimoji="0" lang="en-US" altLang="zh-TW" i="1" kern="0">
                              <a:solidFill>
                                <a:prstClr val="black"/>
                              </a:solidFill>
                              <a:latin typeface="Cambria Math" panose="02040503050406030204" pitchFamily="18" charset="0"/>
                            </a:rPr>
                            <m:t>𝑇</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r>
                                <a:rPr kumimoji="0" lang="en-US" altLang="zh-TW" b="1" kern="0">
                                  <a:solidFill>
                                    <a:prstClr val="black"/>
                                  </a:solidFill>
                                  <a:latin typeface="Cambria Math" panose="02040503050406030204" pitchFamily="18" charset="0"/>
                                </a:rPr>
                                <m:t>,</m:t>
                              </m:r>
                              <m:r>
                                <a:rPr kumimoji="0" lang="en-US" altLang="zh-TW" b="1" i="1" kern="0">
                                  <a:solidFill>
                                    <a:prstClr val="black"/>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𝑢</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𝑑𝐵</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e>
                          </m:d>
                        </m:e>
                      </m:nary>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𝑅</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𝑃</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𝑉</m:t>
                      </m:r>
                      <m:r>
                        <a:rPr kumimoji="0" lang="en-US" altLang="zh-TW" i="1" kern="0">
                          <a:solidFill>
                            <a:prstClr val="black"/>
                          </a:solidFill>
                          <a:latin typeface="Cambria Math" panose="02040503050406030204" pitchFamily="18" charset="0"/>
                        </a:rPr>
                        <m:t>.</m:t>
                      </m:r>
                      <m:nary>
                        <m:naryPr>
                          <m:limLoc m:val="subSup"/>
                          <m:ctrlPr>
                            <a:rPr kumimoji="0" lang="zh-TW" altLang="zh-TW" i="1" kern="0">
                              <a:solidFill>
                                <a:prstClr val="black"/>
                              </a:solidFill>
                              <a:latin typeface="Cambria Math" panose="02040503050406030204" pitchFamily="18" charset="0"/>
                            </a:rPr>
                          </m:ctrlPr>
                        </m:naryPr>
                        <m:sub>
                          <m:r>
                            <a:rPr kumimoji="0" lang="en-US" altLang="zh-TW" i="1" kern="0">
                              <a:solidFill>
                                <a:prstClr val="black"/>
                              </a:solidFill>
                              <a:latin typeface="Cambria Math" panose="02040503050406030204" pitchFamily="18" charset="0"/>
                            </a:rPr>
                            <m:t>𝐵</m:t>
                          </m:r>
                        </m:sub>
                        <m:sup/>
                        <m:e>
                          <m:r>
                            <a:rPr kumimoji="0" lang="en-US" altLang="zh-TW" i="1" kern="0">
                              <a:solidFill>
                                <a:prstClr val="black"/>
                              </a:solidFill>
                              <a:latin typeface="Cambria Math" panose="02040503050406030204" pitchFamily="18" charset="0"/>
                            </a:rPr>
                            <m:t>𝑈</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r>
                                <a:rPr kumimoji="0" lang="en-US" altLang="zh-TW" b="1" kern="0">
                                  <a:solidFill>
                                    <a:prstClr val="black"/>
                                  </a:solidFill>
                                  <a:latin typeface="Cambria Math" panose="02040503050406030204" pitchFamily="18" charset="0"/>
                                </a:rPr>
                                <m:t>,</m:t>
                              </m:r>
                              <m:r>
                                <a:rPr kumimoji="0" lang="en-US" altLang="zh-TW" b="1" i="1" kern="0">
                                  <a:solidFill>
                                    <a:prstClr val="black"/>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𝑡</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𝑑𝐵</m:t>
                          </m:r>
                          <m:d>
                            <m:dPr>
                              <m:ctrlPr>
                                <a:rPr kumimoji="0" lang="zh-TW" altLang="zh-TW" i="1" kern="0">
                                  <a:solidFill>
                                    <a:prstClr val="black"/>
                                  </a:solidFill>
                                  <a:latin typeface="Cambria Math" panose="02040503050406030204" pitchFamily="18" charset="0"/>
                                </a:rPr>
                              </m:ctrlPr>
                            </m:dPr>
                            <m:e>
                              <m:r>
                                <a:rPr kumimoji="0" lang="en-US" altLang="zh-TW" b="1" i="1" kern="0">
                                  <a:solidFill>
                                    <a:prstClr val="black"/>
                                  </a:solidFill>
                                  <a:latin typeface="Cambria Math" panose="02040503050406030204" pitchFamily="18" charset="0"/>
                                </a:rPr>
                                <m:t>𝐬</m:t>
                              </m:r>
                            </m:e>
                          </m:d>
                        </m:e>
                      </m:nary>
                      <m:r>
                        <a:rPr kumimoji="0" lang="en-US" altLang="zh-TW" i="1" kern="0">
                          <a:solidFill>
                            <a:prstClr val="black"/>
                          </a:solidFill>
                          <a:latin typeface="Cambria Math" panose="02040503050406030204" pitchFamily="18" charset="0"/>
                        </a:rPr>
                        <m:t>,</m:t>
                      </m:r>
                      <m:r>
                        <a:rPr kumimoji="0" lang="en-US" altLang="zh-TW" b="1" i="1" kern="0">
                          <a:solidFill>
                            <a:prstClr val="black"/>
                          </a:solidFill>
                          <a:latin typeface="Cambria Math" panose="02040503050406030204" pitchFamily="18" charset="0"/>
                        </a:rPr>
                        <m:t>𝐱</m:t>
                      </m:r>
                      <m:r>
                        <a:rPr kumimoji="0" lang="en-US" altLang="zh-TW" b="1" kern="0">
                          <a:solidFill>
                            <a:prstClr val="black"/>
                          </a:solidFill>
                          <a:latin typeface="Cambria Math" panose="02040503050406030204" pitchFamily="18" charset="0"/>
                        </a:rPr>
                        <m:t>∈</m:t>
                      </m:r>
                      <m:r>
                        <a:rPr kumimoji="0" lang="en-US" altLang="zh-TW" b="1" i="1" kern="0">
                          <a:solidFill>
                            <a:prstClr val="black"/>
                          </a:solidFill>
                          <a:latin typeface="Cambria Math" panose="02040503050406030204" pitchFamily="18" charset="0"/>
                        </a:rPr>
                        <m:t>𝑩</m:t>
                      </m:r>
                    </m:oMath>
                  </m:oMathPara>
                </a14:m>
                <a:endParaRPr kumimoji="0" lang="zh-TW" altLang="en-US" i="1" kern="0" dirty="0">
                  <a:solidFill>
                    <a:prstClr val="black"/>
                  </a:solidFill>
                  <a:latin typeface="Times New Roman"/>
                  <a:ea typeface="標楷體"/>
                </a:endParaRPr>
              </a:p>
            </p:txBody>
          </p:sp>
        </mc:Choice>
        <mc:Fallback xmlns="">
          <p:sp>
            <p:nvSpPr>
              <p:cNvPr id="42" name="文字方塊 41">
                <a:extLst>
                  <a:ext uri="{FF2B5EF4-FFF2-40B4-BE49-F238E27FC236}">
                    <a16:creationId xmlns:a16="http://schemas.microsoft.com/office/drawing/2014/main" id="{7E625D04-8ED0-46F9-9635-3C5F5D469D35}"/>
                  </a:ext>
                </a:extLst>
              </p:cNvPr>
              <p:cNvSpPr txBox="1">
                <a:spLocks noRot="1" noChangeAspect="1" noMove="1" noResize="1" noEditPoints="1" noAdjustHandles="1" noChangeArrowheads="1" noChangeShapeType="1" noTextEdit="1"/>
              </p:cNvSpPr>
              <p:nvPr/>
            </p:nvSpPr>
            <p:spPr>
              <a:xfrm>
                <a:off x="50195" y="5453161"/>
                <a:ext cx="7703134" cy="737894"/>
              </a:xfrm>
              <a:prstGeom prst="rect">
                <a:avLst/>
              </a:prstGeom>
              <a:blipFill>
                <a:blip r:embed="rId5"/>
                <a:stretch>
                  <a:fillRect/>
                </a:stretch>
              </a:blipFill>
              <a:ln w="38100">
                <a:solidFill>
                  <a:srgbClr val="FFC000">
                    <a:lumMod val="60000"/>
                    <a:lumOff val="40000"/>
                  </a:srgbClr>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A45F2754-558E-4DBA-8B72-09158A054413}"/>
                  </a:ext>
                </a:extLst>
              </p:cNvPr>
              <p:cNvSpPr txBox="1"/>
              <p:nvPr/>
            </p:nvSpPr>
            <p:spPr>
              <a:xfrm>
                <a:off x="3748799" y="1830721"/>
                <a:ext cx="2112246" cy="744243"/>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𝑇</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i="1">
                          <a:solidFill>
                            <a:prstClr val="black"/>
                          </a:solidFill>
                          <a:latin typeface="Cambria Math" panose="02040503050406030204" pitchFamily="18" charset="0"/>
                        </a:rPr>
                        <m:t>=</m:t>
                      </m:r>
                      <m:f>
                        <m:fPr>
                          <m:ctrlPr>
                            <a:rPr kumimoji="0" lang="zh-TW" altLang="zh-TW" sz="2000" i="1">
                              <a:solidFill>
                                <a:prstClr val="black"/>
                              </a:solidFill>
                              <a:latin typeface="Cambria Math" panose="02040503050406030204" pitchFamily="18" charset="0"/>
                            </a:rPr>
                          </m:ctrlPr>
                        </m:fPr>
                        <m:num>
                          <m:r>
                            <a:rPr kumimoji="0" lang="en-US" altLang="zh-TW" sz="2000" i="1">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num>
                        <m:den>
                          <m:r>
                            <a:rPr kumimoji="0" lang="en-US" altLang="zh-TW" sz="2000" i="1">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𝑛</m:t>
                          </m:r>
                          <m:r>
                            <a:rPr kumimoji="0" lang="en-US" altLang="zh-TW" sz="2000"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r>
                            <a:rPr kumimoji="0" lang="en-US" altLang="zh-TW" sz="2000" i="1">
                              <a:solidFill>
                                <a:prstClr val="black"/>
                              </a:solidFill>
                              <a:latin typeface="Cambria Math" panose="02040503050406030204" pitchFamily="18" charset="0"/>
                            </a:rPr>
                            <m:t>)</m:t>
                          </m:r>
                        </m:den>
                      </m:f>
                    </m:oMath>
                  </m:oMathPara>
                </a14:m>
                <a:endParaRPr kumimoji="0" lang="zh-TW" altLang="en-US" sz="2000" dirty="0">
                  <a:solidFill>
                    <a:prstClr val="black"/>
                  </a:solidFill>
                  <a:latin typeface="Times New Roman"/>
                  <a:ea typeface="標楷體"/>
                </a:endParaRPr>
              </a:p>
            </p:txBody>
          </p:sp>
        </mc:Choice>
        <mc:Fallback xmlns="">
          <p:sp>
            <p:nvSpPr>
              <p:cNvPr id="43" name="文字方塊 42">
                <a:extLst>
                  <a:ext uri="{FF2B5EF4-FFF2-40B4-BE49-F238E27FC236}">
                    <a16:creationId xmlns:a16="http://schemas.microsoft.com/office/drawing/2014/main" id="{A45F2754-558E-4DBA-8B72-09158A054413}"/>
                  </a:ext>
                </a:extLst>
              </p:cNvPr>
              <p:cNvSpPr txBox="1">
                <a:spLocks noRot="1" noChangeAspect="1" noMove="1" noResize="1" noEditPoints="1" noAdjustHandles="1" noChangeArrowheads="1" noChangeShapeType="1" noTextEdit="1"/>
              </p:cNvSpPr>
              <p:nvPr/>
            </p:nvSpPr>
            <p:spPr>
              <a:xfrm>
                <a:off x="3748799" y="1830721"/>
                <a:ext cx="2112246" cy="744243"/>
              </a:xfrm>
              <a:prstGeom prst="rect">
                <a:avLst/>
              </a:prstGeom>
              <a:blipFill>
                <a:blip r:embed="rId6"/>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008A9E70-166D-42A8-B787-4B66B9FB09D0}"/>
                  </a:ext>
                </a:extLst>
              </p:cNvPr>
              <p:cNvSpPr txBox="1"/>
              <p:nvPr/>
            </p:nvSpPr>
            <p:spPr>
              <a:xfrm>
                <a:off x="3748799" y="1160216"/>
                <a:ext cx="2112246" cy="670505"/>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i="1">
                          <a:solidFill>
                            <a:prstClr val="black"/>
                          </a:solidFill>
                          <a:latin typeface="Cambria Math" panose="02040503050406030204" pitchFamily="18" charset="0"/>
                        </a:rPr>
                        <m:t>=</m:t>
                      </m:r>
                      <m:f>
                        <m:fPr>
                          <m:ctrlPr>
                            <a:rPr kumimoji="0" lang="zh-TW" altLang="zh-TW" sz="2000" i="1">
                              <a:solidFill>
                                <a:prstClr val="black"/>
                              </a:solidFill>
                              <a:latin typeface="Cambria Math" panose="02040503050406030204" pitchFamily="18" charset="0"/>
                            </a:rPr>
                          </m:ctrlPr>
                        </m:fPr>
                        <m:num>
                          <m:r>
                            <a:rPr kumimoji="0" lang="en-US" altLang="zh-TW" sz="2000" i="1">
                              <a:solidFill>
                                <a:prstClr val="black"/>
                              </a:solidFill>
                              <a:latin typeface="Cambria Math" panose="02040503050406030204" pitchFamily="18" charset="0"/>
                            </a:rPr>
                            <m:t>1</m:t>
                          </m:r>
                        </m:num>
                        <m:den>
                          <m:r>
                            <a:rPr kumimoji="0" lang="en-US" altLang="zh-TW" sz="2000" i="1">
                              <a:solidFill>
                                <a:prstClr val="black"/>
                              </a:solidFill>
                              <a:latin typeface="Cambria Math" panose="02040503050406030204" pitchFamily="18" charset="0"/>
                            </a:rPr>
                            <m:t>2</m:t>
                          </m:r>
                          <m:r>
                            <a:rPr kumimoji="0" lang="en-US" altLang="zh-TW" sz="2000" i="1">
                              <a:solidFill>
                                <a:prstClr val="black"/>
                              </a:solidFill>
                              <a:latin typeface="Cambria Math" panose="02040503050406030204" pitchFamily="18" charset="0"/>
                            </a:rPr>
                            <m:t>𝜋</m:t>
                          </m:r>
                        </m:den>
                      </m:f>
                      <m:r>
                        <a:rPr kumimoji="0" lang="en-US" altLang="zh-TW" sz="2000" i="1">
                          <a:solidFill>
                            <a:prstClr val="black"/>
                          </a:solidFill>
                          <a:latin typeface="Cambria Math" panose="02040503050406030204" pitchFamily="18" charset="0"/>
                        </a:rPr>
                        <m:t>𝑙𝑛𝑟</m:t>
                      </m:r>
                    </m:oMath>
                  </m:oMathPara>
                </a14:m>
                <a:endParaRPr kumimoji="0" lang="zh-TW" altLang="en-US" sz="2000" dirty="0">
                  <a:solidFill>
                    <a:prstClr val="black"/>
                  </a:solidFill>
                  <a:latin typeface="Times New Roman"/>
                  <a:ea typeface="標楷體"/>
                </a:endParaRPr>
              </a:p>
            </p:txBody>
          </p:sp>
        </mc:Choice>
        <mc:Fallback xmlns="">
          <p:sp>
            <p:nvSpPr>
              <p:cNvPr id="44" name="文字方塊 43">
                <a:extLst>
                  <a:ext uri="{FF2B5EF4-FFF2-40B4-BE49-F238E27FC236}">
                    <a16:creationId xmlns:a16="http://schemas.microsoft.com/office/drawing/2014/main" id="{008A9E70-166D-42A8-B787-4B66B9FB09D0}"/>
                  </a:ext>
                </a:extLst>
              </p:cNvPr>
              <p:cNvSpPr txBox="1">
                <a:spLocks noRot="1" noChangeAspect="1" noMove="1" noResize="1" noEditPoints="1" noAdjustHandles="1" noChangeArrowheads="1" noChangeShapeType="1" noTextEdit="1"/>
              </p:cNvSpPr>
              <p:nvPr/>
            </p:nvSpPr>
            <p:spPr>
              <a:xfrm>
                <a:off x="3748799" y="1160216"/>
                <a:ext cx="2112246" cy="670505"/>
              </a:xfrm>
              <a:prstGeom prst="rect">
                <a:avLst/>
              </a:prstGeom>
              <a:blipFill>
                <a:blip r:embed="rId7"/>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FF753658-7E94-48BF-8305-71625C62E48A}"/>
                  </a:ext>
                </a:extLst>
              </p:cNvPr>
              <p:cNvSpPr/>
              <p:nvPr/>
            </p:nvSpPr>
            <p:spPr>
              <a:xfrm>
                <a:off x="3748799" y="2574964"/>
                <a:ext cx="2112246" cy="744243"/>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f>
                        <m:fPr>
                          <m:ctrlPr>
                            <a:rPr kumimoji="0" lang="zh-TW" altLang="en-US" sz="2000" i="1">
                              <a:solidFill>
                                <a:prstClr val="black"/>
                              </a:solidFill>
                              <a:latin typeface="Cambria Math" panose="02040503050406030204" pitchFamily="18" charset="0"/>
                            </a:rPr>
                          </m:ctrlPr>
                        </m:fPr>
                        <m:num>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num>
                        <m:den>
                          <m:d>
                            <m:dPr>
                              <m:begChr m:val=""/>
                              <m:ctrlPr>
                                <a:rPr kumimoji="0" lang="zh-TW" altLang="en-US" sz="2000" i="1">
                                  <a:solidFill>
                                    <a:prstClr val="black"/>
                                  </a:solidFill>
                                  <a:latin typeface="Cambria Math" panose="02040503050406030204" pitchFamily="18" charset="0"/>
                                </a:rPr>
                              </m:ctrlPr>
                            </m:dPr>
                            <m:e>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𝑛</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𝐬</m:t>
                              </m:r>
                            </m:e>
                          </m:d>
                        </m:den>
                      </m:f>
                    </m:oMath>
                  </m:oMathPara>
                </a14:m>
                <a:endParaRPr kumimoji="0" lang="zh-TW" altLang="en-US" sz="2000" dirty="0">
                  <a:solidFill>
                    <a:prstClr val="black"/>
                  </a:solidFill>
                  <a:latin typeface="Times New Roman"/>
                  <a:ea typeface="標楷體"/>
                </a:endParaRPr>
              </a:p>
            </p:txBody>
          </p:sp>
        </mc:Choice>
        <mc:Fallback xmlns="">
          <p:sp>
            <p:nvSpPr>
              <p:cNvPr id="45" name="矩形 44">
                <a:extLst>
                  <a:ext uri="{FF2B5EF4-FFF2-40B4-BE49-F238E27FC236}">
                    <a16:creationId xmlns:a16="http://schemas.microsoft.com/office/drawing/2014/main" id="{FF753658-7E94-48BF-8305-71625C62E48A}"/>
                  </a:ext>
                </a:extLst>
              </p:cNvPr>
              <p:cNvSpPr>
                <a:spLocks noRot="1" noChangeAspect="1" noMove="1" noResize="1" noEditPoints="1" noAdjustHandles="1" noChangeArrowheads="1" noChangeShapeType="1" noTextEdit="1"/>
              </p:cNvSpPr>
              <p:nvPr/>
            </p:nvSpPr>
            <p:spPr>
              <a:xfrm>
                <a:off x="3748799" y="2574964"/>
                <a:ext cx="2112246" cy="744243"/>
              </a:xfrm>
              <a:prstGeom prst="rect">
                <a:avLst/>
              </a:prstGeom>
              <a:blipFill>
                <a:blip r:embed="rId8"/>
                <a:stretch>
                  <a:fillRect/>
                </a:stretch>
              </a:blipFill>
              <a:ln w="19050">
                <a:solidFill>
                  <a:srgbClr val="00B0F0"/>
                </a:solidFill>
              </a:ln>
            </p:spPr>
            <p:txBody>
              <a:bodyPr/>
              <a:lstStyle/>
              <a:p>
                <a:r>
                  <a:rPr lang="zh-TW" altLang="en-US">
                    <a:noFill/>
                  </a:rPr>
                  <a:t> </a:t>
                </a:r>
              </a:p>
            </p:txBody>
          </p:sp>
        </mc:Fallback>
      </mc:AlternateContent>
      <p:sp>
        <p:nvSpPr>
          <p:cNvPr id="46" name="文字方塊 45">
            <a:extLst>
              <a:ext uri="{FF2B5EF4-FFF2-40B4-BE49-F238E27FC236}">
                <a16:creationId xmlns:a16="http://schemas.microsoft.com/office/drawing/2014/main" id="{96AA1148-5226-43C2-83BB-4200B1AA2BF2}"/>
              </a:ext>
            </a:extLst>
          </p:cNvPr>
          <p:cNvSpPr txBox="1"/>
          <p:nvPr/>
        </p:nvSpPr>
        <p:spPr>
          <a:xfrm>
            <a:off x="6611489" y="432516"/>
            <a:ext cx="2069797" cy="707886"/>
          </a:xfrm>
          <a:prstGeom prst="rect">
            <a:avLst/>
          </a:prstGeom>
          <a:noFill/>
        </p:spPr>
        <p:txBody>
          <a:bodyPr wrap="none" rtlCol="0">
            <a:spAutoFit/>
          </a:bodyPr>
          <a:lstStyle/>
          <a:p>
            <a:pPr eaLnBrk="1" fontAlgn="auto" hangingPunct="1">
              <a:spcBef>
                <a:spcPts val="0"/>
              </a:spcBef>
              <a:spcAft>
                <a:spcPts val="0"/>
              </a:spcAft>
            </a:pPr>
            <a: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Basic solution of </a:t>
            </a:r>
            <a:b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kumimoji="0"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Laplace</a:t>
            </a:r>
            <a:r>
              <a:rPr kumimoji="0" lang="en-US" altLang="zh-TW" sz="2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sz="2000" dirty="0">
                <a:solidFill>
                  <a:prstClr val="black"/>
                </a:solidFill>
                <a:latin typeface="+mn-lt"/>
                <a:ea typeface="標楷體" panose="03000509000000000000" pitchFamily="65" charset="-120"/>
                <a:cs typeface="Times New Roman" panose="02020603050405020304" pitchFamily="18" charset="0"/>
              </a:rPr>
              <a:t>equation</a:t>
            </a:r>
            <a:endParaRPr kumimoji="0" lang="zh-TW" altLang="en-US" sz="2000" dirty="0">
              <a:solidFill>
                <a:prstClr val="black"/>
              </a:solidFill>
              <a:latin typeface="+mn-lt"/>
              <a:ea typeface="標楷體" panose="03000509000000000000" pitchFamily="65" charset="-120"/>
            </a:endParaRPr>
          </a:p>
        </p:txBody>
      </p:sp>
      <p:sp>
        <p:nvSpPr>
          <p:cNvPr id="47" name="文字方塊 46">
            <a:extLst>
              <a:ext uri="{FF2B5EF4-FFF2-40B4-BE49-F238E27FC236}">
                <a16:creationId xmlns:a16="http://schemas.microsoft.com/office/drawing/2014/main" id="{AA68D775-4504-4E42-81CA-BDC01AD9E968}"/>
              </a:ext>
            </a:extLst>
          </p:cNvPr>
          <p:cNvSpPr txBox="1"/>
          <p:nvPr/>
        </p:nvSpPr>
        <p:spPr>
          <a:xfrm>
            <a:off x="0" y="2820"/>
            <a:ext cx="5257800"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dirty="0">
                <a:solidFill>
                  <a:prstClr val="black"/>
                </a:solidFill>
                <a:latin typeface="Times New Roman"/>
                <a:ea typeface="標楷體"/>
              </a:rPr>
              <a:t>Boundary integral equation</a:t>
            </a:r>
            <a:endParaRPr kumimoji="0" lang="zh-TW" altLang="en-US" sz="36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659FD174-086A-469D-8A9C-405675434EDF}"/>
                  </a:ext>
                </a:extLst>
              </p:cNvPr>
              <p:cNvSpPr/>
              <p:nvPr/>
            </p:nvSpPr>
            <p:spPr>
              <a:xfrm>
                <a:off x="5868403" y="1160212"/>
                <a:ext cx="1806022" cy="670504"/>
              </a:xfrm>
              <a:prstGeom prst="rect">
                <a:avLst/>
              </a:prstGeom>
              <a:ln w="19050">
                <a:solidFill>
                  <a:srgbClr val="00B0F0"/>
                </a:solidFill>
              </a:ln>
            </p:spPr>
            <p:txBody>
              <a:bodyPr wrap="square" anchor="ctr">
                <a:no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𝑟</m:t>
                      </m:r>
                      <m:r>
                        <a:rPr kumimoji="0" lang="en-US" altLang="zh-TW" sz="2000" i="1">
                          <a:solidFill>
                            <a:prstClr val="black"/>
                          </a:solidFill>
                          <a:latin typeface="Cambria Math" panose="02040503050406030204" pitchFamily="18" charset="0"/>
                        </a:rPr>
                        <m:t>=</m:t>
                      </m:r>
                      <m:d>
                        <m:dPr>
                          <m:begChr m:val="|"/>
                          <m:endChr m:val="|"/>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𝐱</m:t>
                          </m:r>
                          <m:r>
                            <a:rPr kumimoji="0" lang="en-US" altLang="zh-TW" sz="2000" b="1"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e>
                      </m:d>
                    </m:oMath>
                  </m:oMathPara>
                </a14:m>
                <a:endParaRPr kumimoji="0" lang="zh-TW" altLang="en-US" sz="2000" dirty="0">
                  <a:solidFill>
                    <a:prstClr val="black"/>
                  </a:solidFill>
                  <a:latin typeface="Times New Roman"/>
                  <a:ea typeface="標楷體"/>
                </a:endParaRPr>
              </a:p>
            </p:txBody>
          </p:sp>
        </mc:Choice>
        <mc:Fallback xmlns="">
          <p:sp>
            <p:nvSpPr>
              <p:cNvPr id="48" name="矩形 47">
                <a:extLst>
                  <a:ext uri="{FF2B5EF4-FFF2-40B4-BE49-F238E27FC236}">
                    <a16:creationId xmlns:a16="http://schemas.microsoft.com/office/drawing/2014/main" id="{659FD174-086A-469D-8A9C-405675434EDF}"/>
                  </a:ext>
                </a:extLst>
              </p:cNvPr>
              <p:cNvSpPr>
                <a:spLocks noRot="1" noChangeAspect="1" noMove="1" noResize="1" noEditPoints="1" noAdjustHandles="1" noChangeArrowheads="1" noChangeShapeType="1" noTextEdit="1"/>
              </p:cNvSpPr>
              <p:nvPr/>
            </p:nvSpPr>
            <p:spPr>
              <a:xfrm>
                <a:off x="5868403" y="1160212"/>
                <a:ext cx="1806022" cy="670504"/>
              </a:xfrm>
              <a:prstGeom prst="rect">
                <a:avLst/>
              </a:prstGeom>
              <a:blipFill>
                <a:blip r:embed="rId9"/>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CA723433-5162-4A04-B83A-3FE3094992AF}"/>
                  </a:ext>
                </a:extLst>
              </p:cNvPr>
              <p:cNvSpPr/>
              <p:nvPr/>
            </p:nvSpPr>
            <p:spPr>
              <a:xfrm>
                <a:off x="3763278" y="630714"/>
                <a:ext cx="2791148" cy="529184"/>
              </a:xfrm>
              <a:prstGeom prst="rect">
                <a:avLst/>
              </a:prstGeom>
              <a:ln w="19050">
                <a:solidFill>
                  <a:srgbClr val="00B0F0"/>
                </a:solidFill>
              </a:ln>
            </p:spPr>
            <p:txBody>
              <a:bodyPr wrap="square" anchor="ctr" anchorCtr="0">
                <a:no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p>
                        <m:sSupPr>
                          <m:ctrlPr>
                            <a:rPr kumimoji="0" lang="en-US" altLang="zh-TW" sz="2000" i="1">
                              <a:solidFill>
                                <a:prstClr val="black"/>
                              </a:solidFill>
                              <a:latin typeface="Cambria Math" panose="02040503050406030204" pitchFamily="18" charset="0"/>
                            </a:rPr>
                          </m:ctrlPr>
                        </m:sSupPr>
                        <m:e>
                          <m:r>
                            <a:rPr kumimoji="0" lang="en-US" altLang="zh-TW" sz="2000" i="1">
                              <a:solidFill>
                                <a:prstClr val="black"/>
                              </a:solidFill>
                              <a:latin typeface="Cambria Math" panose="02040503050406030204" pitchFamily="18" charset="0"/>
                              <a:ea typeface="Cambria Math" panose="02040503050406030204" pitchFamily="18" charset="0"/>
                            </a:rPr>
                            <m:t>𝛻</m:t>
                          </m:r>
                        </m:e>
                        <m:sup>
                          <m:r>
                            <a:rPr kumimoji="0" lang="en-US" altLang="zh-TW" sz="2000" i="1">
                              <a:solidFill>
                                <a:prstClr val="black"/>
                              </a:solidFill>
                              <a:latin typeface="Cambria Math" panose="02040503050406030204" pitchFamily="18" charset="0"/>
                            </a:rPr>
                            <m:t>2</m:t>
                          </m:r>
                        </m:sup>
                      </m:sSup>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b="1" i="1">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𝛿</m:t>
                      </m:r>
                      <m:r>
                        <a:rPr kumimoji="0" lang="en-US" altLang="zh-TW" sz="2000"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r>
                        <a:rPr kumimoji="0" lang="en-US" altLang="zh-TW" sz="2000" b="1"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r>
                        <a:rPr kumimoji="0" lang="en-US" altLang="zh-TW" sz="2000" i="1">
                          <a:solidFill>
                            <a:prstClr val="black"/>
                          </a:solidFill>
                          <a:latin typeface="Cambria Math" panose="02040503050406030204" pitchFamily="18" charset="0"/>
                        </a:rPr>
                        <m:t>)</m:t>
                      </m:r>
                    </m:oMath>
                  </m:oMathPara>
                </a14:m>
                <a:endParaRPr kumimoji="0" lang="zh-TW" altLang="en-US" sz="2000" dirty="0">
                  <a:solidFill>
                    <a:prstClr val="black"/>
                  </a:solidFill>
                  <a:latin typeface="Times New Roman"/>
                  <a:ea typeface="標楷體"/>
                </a:endParaRPr>
              </a:p>
            </p:txBody>
          </p:sp>
        </mc:Choice>
        <mc:Fallback xmlns="">
          <p:sp>
            <p:nvSpPr>
              <p:cNvPr id="49" name="矩形 48">
                <a:extLst>
                  <a:ext uri="{FF2B5EF4-FFF2-40B4-BE49-F238E27FC236}">
                    <a16:creationId xmlns:a16="http://schemas.microsoft.com/office/drawing/2014/main" id="{CA723433-5162-4A04-B83A-3FE3094992AF}"/>
                  </a:ext>
                </a:extLst>
              </p:cNvPr>
              <p:cNvSpPr>
                <a:spLocks noRot="1" noChangeAspect="1" noMove="1" noResize="1" noEditPoints="1" noAdjustHandles="1" noChangeArrowheads="1" noChangeShapeType="1" noTextEdit="1"/>
              </p:cNvSpPr>
              <p:nvPr/>
            </p:nvSpPr>
            <p:spPr>
              <a:xfrm>
                <a:off x="3763278" y="630714"/>
                <a:ext cx="2791148" cy="529184"/>
              </a:xfrm>
              <a:prstGeom prst="rect">
                <a:avLst/>
              </a:prstGeom>
              <a:blipFill>
                <a:blip r:embed="rId10"/>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5E4A6464-1CF2-45C6-92F9-4C466BEF3992}"/>
                  </a:ext>
                </a:extLst>
              </p:cNvPr>
              <p:cNvSpPr/>
              <p:nvPr/>
            </p:nvSpPr>
            <p:spPr>
              <a:xfrm>
                <a:off x="1296242" y="2405685"/>
                <a:ext cx="363092"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b="1" i="1">
                          <a:latin typeface="Cambria Math" panose="02040503050406030204" pitchFamily="18" charset="0"/>
                        </a:rPr>
                        <m:t>𝑫</m:t>
                      </m:r>
                    </m:oMath>
                  </m:oMathPara>
                </a14:m>
                <a:endParaRPr lang="zh-TW" altLang="en-US" sz="1600" b="1" i="1" dirty="0"/>
              </a:p>
            </p:txBody>
          </p:sp>
        </mc:Choice>
        <mc:Fallback xmlns="">
          <p:sp>
            <p:nvSpPr>
              <p:cNvPr id="55" name="矩形 54">
                <a:extLst>
                  <a:ext uri="{FF2B5EF4-FFF2-40B4-BE49-F238E27FC236}">
                    <a16:creationId xmlns:a16="http://schemas.microsoft.com/office/drawing/2014/main" id="{5E4A6464-1CF2-45C6-92F9-4C466BEF3992}"/>
                  </a:ext>
                </a:extLst>
              </p:cNvPr>
              <p:cNvSpPr>
                <a:spLocks noRot="1" noChangeAspect="1" noMove="1" noResize="1" noEditPoints="1" noAdjustHandles="1" noChangeArrowheads="1" noChangeShapeType="1" noTextEdit="1"/>
              </p:cNvSpPr>
              <p:nvPr/>
            </p:nvSpPr>
            <p:spPr>
              <a:xfrm>
                <a:off x="1296242" y="2405685"/>
                <a:ext cx="363092" cy="338554"/>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57A47079-BF01-455D-81C2-38113E6996B6}"/>
                  </a:ext>
                </a:extLst>
              </p:cNvPr>
              <p:cNvSpPr/>
              <p:nvPr/>
            </p:nvSpPr>
            <p:spPr>
              <a:xfrm>
                <a:off x="505189" y="1329904"/>
                <a:ext cx="363092"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600" b="1" i="1">
                          <a:latin typeface="Cambria Math" panose="02040503050406030204" pitchFamily="18" charset="0"/>
                        </a:rPr>
                        <m:t>𝑩</m:t>
                      </m:r>
                    </m:oMath>
                  </m:oMathPara>
                </a14:m>
                <a:endParaRPr lang="zh-TW" altLang="en-US" sz="1600" b="1" dirty="0"/>
              </a:p>
            </p:txBody>
          </p:sp>
        </mc:Choice>
        <mc:Fallback xmlns="">
          <p:sp>
            <p:nvSpPr>
              <p:cNvPr id="57" name="矩形 56">
                <a:extLst>
                  <a:ext uri="{FF2B5EF4-FFF2-40B4-BE49-F238E27FC236}">
                    <a16:creationId xmlns:a16="http://schemas.microsoft.com/office/drawing/2014/main" id="{57A47079-BF01-455D-81C2-38113E6996B6}"/>
                  </a:ext>
                </a:extLst>
              </p:cNvPr>
              <p:cNvSpPr>
                <a:spLocks noRot="1" noChangeAspect="1" noMove="1" noResize="1" noEditPoints="1" noAdjustHandles="1" noChangeArrowheads="1" noChangeShapeType="1" noTextEdit="1"/>
              </p:cNvSpPr>
              <p:nvPr/>
            </p:nvSpPr>
            <p:spPr>
              <a:xfrm>
                <a:off x="505189" y="1329904"/>
                <a:ext cx="363092" cy="338554"/>
              </a:xfrm>
              <a:prstGeom prst="rect">
                <a:avLst/>
              </a:prstGeom>
              <a:blipFill>
                <a:blip r:embed="rId12"/>
                <a:stretch>
                  <a:fillRect/>
                </a:stretch>
              </a:blipFill>
            </p:spPr>
            <p:txBody>
              <a:bodyPr/>
              <a:lstStyle/>
              <a:p>
                <a:r>
                  <a:rPr lang="zh-TW" altLang="en-US">
                    <a:noFill/>
                  </a:rPr>
                  <a:t> </a:t>
                </a:r>
              </a:p>
            </p:txBody>
          </p:sp>
        </mc:Fallback>
      </mc:AlternateContent>
      <p:sp>
        <p:nvSpPr>
          <p:cNvPr id="58" name="橢圓 57">
            <a:extLst>
              <a:ext uri="{FF2B5EF4-FFF2-40B4-BE49-F238E27FC236}">
                <a16:creationId xmlns:a16="http://schemas.microsoft.com/office/drawing/2014/main" id="{9F240236-4A19-417C-B2A6-33B434D39AA7}"/>
              </a:ext>
            </a:extLst>
          </p:cNvPr>
          <p:cNvSpPr/>
          <p:nvPr/>
        </p:nvSpPr>
        <p:spPr>
          <a:xfrm>
            <a:off x="2250613" y="1463356"/>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橢圓 58">
            <a:extLst>
              <a:ext uri="{FF2B5EF4-FFF2-40B4-BE49-F238E27FC236}">
                <a16:creationId xmlns:a16="http://schemas.microsoft.com/office/drawing/2014/main" id="{9036760B-594F-4DA3-A760-4FBDDAA6CC41}"/>
              </a:ext>
            </a:extLst>
          </p:cNvPr>
          <p:cNvSpPr/>
          <p:nvPr/>
        </p:nvSpPr>
        <p:spPr>
          <a:xfrm>
            <a:off x="993903" y="2561240"/>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F17F7E42-C0A3-4700-8757-18F85CC70318}"/>
                  </a:ext>
                </a:extLst>
              </p:cNvPr>
              <p:cNvSpPr/>
              <p:nvPr/>
            </p:nvSpPr>
            <p:spPr>
              <a:xfrm>
                <a:off x="997903" y="2556353"/>
                <a:ext cx="33534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400" b="1">
                          <a:latin typeface="Cambria Math" panose="02040503050406030204" pitchFamily="18" charset="0"/>
                        </a:rPr>
                        <m:t>𝐱</m:t>
                      </m:r>
                    </m:oMath>
                  </m:oMathPara>
                </a14:m>
                <a:endParaRPr lang="zh-TW" altLang="en-US" sz="1400" dirty="0"/>
              </a:p>
            </p:txBody>
          </p:sp>
        </mc:Choice>
        <mc:Fallback xmlns="">
          <p:sp>
            <p:nvSpPr>
              <p:cNvPr id="60" name="矩形 59">
                <a:extLst>
                  <a:ext uri="{FF2B5EF4-FFF2-40B4-BE49-F238E27FC236}">
                    <a16:creationId xmlns:a16="http://schemas.microsoft.com/office/drawing/2014/main" id="{F17F7E42-C0A3-4700-8757-18F85CC70318}"/>
                  </a:ext>
                </a:extLst>
              </p:cNvPr>
              <p:cNvSpPr>
                <a:spLocks noRot="1" noChangeAspect="1" noMove="1" noResize="1" noEditPoints="1" noAdjustHandles="1" noChangeArrowheads="1" noChangeShapeType="1" noTextEdit="1"/>
              </p:cNvSpPr>
              <p:nvPr/>
            </p:nvSpPr>
            <p:spPr>
              <a:xfrm>
                <a:off x="997903" y="2556353"/>
                <a:ext cx="335348" cy="307777"/>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29CA753F-45BA-4C1F-966B-FEA2424F1870}"/>
                  </a:ext>
                </a:extLst>
              </p:cNvPr>
              <p:cNvSpPr/>
              <p:nvPr/>
            </p:nvSpPr>
            <p:spPr>
              <a:xfrm flipV="1">
                <a:off x="941311" y="764018"/>
                <a:ext cx="41245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400" b="1">
                          <a:latin typeface="Cambria Math" panose="02040503050406030204" pitchFamily="18" charset="0"/>
                        </a:rPr>
                        <m:t>𝐱</m:t>
                      </m:r>
                    </m:oMath>
                  </m:oMathPara>
                </a14:m>
                <a:endParaRPr lang="zh-TW" altLang="en-US" sz="1400" dirty="0"/>
              </a:p>
            </p:txBody>
          </p:sp>
        </mc:Choice>
        <mc:Fallback xmlns="">
          <p:sp>
            <p:nvSpPr>
              <p:cNvPr id="61" name="矩形 60">
                <a:extLst>
                  <a:ext uri="{FF2B5EF4-FFF2-40B4-BE49-F238E27FC236}">
                    <a16:creationId xmlns:a16="http://schemas.microsoft.com/office/drawing/2014/main" id="{29CA753F-45BA-4C1F-966B-FEA2424F1870}"/>
                  </a:ext>
                </a:extLst>
              </p:cNvPr>
              <p:cNvSpPr>
                <a:spLocks noRot="1" noChangeAspect="1" noMove="1" noResize="1" noEditPoints="1" noAdjustHandles="1" noChangeArrowheads="1" noChangeShapeType="1" noTextEdit="1"/>
              </p:cNvSpPr>
              <p:nvPr/>
            </p:nvSpPr>
            <p:spPr>
              <a:xfrm flipV="1">
                <a:off x="941311" y="764018"/>
                <a:ext cx="412457" cy="307777"/>
              </a:xfrm>
              <a:prstGeom prst="rect">
                <a:avLst/>
              </a:prstGeom>
              <a:blipFill>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id="{3805F220-7E8B-4894-847D-07FAD2674F8C}"/>
                  </a:ext>
                </a:extLst>
              </p:cNvPr>
              <p:cNvSpPr/>
              <p:nvPr/>
            </p:nvSpPr>
            <p:spPr>
              <a:xfrm>
                <a:off x="1322265" y="939053"/>
                <a:ext cx="48013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zh-TW" altLang="en-US" sz="1600" b="1" i="1">
                              <a:solidFill>
                                <a:schemeClr val="bg2">
                                  <a:lumMod val="25000"/>
                                </a:schemeClr>
                              </a:solidFill>
                              <a:latin typeface="Cambria Math" panose="02040503050406030204" pitchFamily="18" charset="0"/>
                            </a:rPr>
                          </m:ctrlPr>
                        </m:sSupPr>
                        <m:e>
                          <m:r>
                            <a:rPr lang="zh-TW" altLang="en-US" sz="1600" b="1" i="1">
                              <a:solidFill>
                                <a:schemeClr val="bg2">
                                  <a:lumMod val="25000"/>
                                </a:schemeClr>
                              </a:solidFill>
                              <a:latin typeface="Cambria Math" panose="02040503050406030204" pitchFamily="18" charset="0"/>
                            </a:rPr>
                            <m:t>𝑫</m:t>
                          </m:r>
                        </m:e>
                        <m:sup>
                          <m:r>
                            <a:rPr lang="zh-TW" altLang="en-US" sz="1600" b="1" i="1">
                              <a:solidFill>
                                <a:schemeClr val="bg2">
                                  <a:lumMod val="25000"/>
                                </a:schemeClr>
                              </a:solidFill>
                              <a:latin typeface="Cambria Math" panose="02040503050406030204" pitchFamily="18" charset="0"/>
                            </a:rPr>
                            <m:t>𝒄</m:t>
                          </m:r>
                        </m:sup>
                      </m:sSup>
                    </m:oMath>
                  </m:oMathPara>
                </a14:m>
                <a:endParaRPr lang="zh-TW" altLang="en-US" sz="1600" b="1" i="1" dirty="0">
                  <a:solidFill>
                    <a:schemeClr val="bg2">
                      <a:lumMod val="25000"/>
                    </a:schemeClr>
                  </a:solidFill>
                </a:endParaRPr>
              </a:p>
            </p:txBody>
          </p:sp>
        </mc:Choice>
        <mc:Fallback xmlns="">
          <p:sp>
            <p:nvSpPr>
              <p:cNvPr id="62" name="矩形 61">
                <a:extLst>
                  <a:ext uri="{FF2B5EF4-FFF2-40B4-BE49-F238E27FC236}">
                    <a16:creationId xmlns:a16="http://schemas.microsoft.com/office/drawing/2014/main" id="{3805F220-7E8B-4894-847D-07FAD2674F8C}"/>
                  </a:ext>
                </a:extLst>
              </p:cNvPr>
              <p:cNvSpPr>
                <a:spLocks noRot="1" noChangeAspect="1" noMove="1" noResize="1" noEditPoints="1" noAdjustHandles="1" noChangeArrowheads="1" noChangeShapeType="1" noTextEdit="1"/>
              </p:cNvSpPr>
              <p:nvPr/>
            </p:nvSpPr>
            <p:spPr>
              <a:xfrm>
                <a:off x="1322265" y="939053"/>
                <a:ext cx="480131" cy="338554"/>
              </a:xfrm>
              <a:prstGeom prst="rect">
                <a:avLst/>
              </a:prstGeom>
              <a:blipFill>
                <a:blip r:embed="rId15"/>
                <a:stretch>
                  <a:fillRect/>
                </a:stretch>
              </a:blipFill>
            </p:spPr>
            <p:txBody>
              <a:bodyPr/>
              <a:lstStyle/>
              <a:p>
                <a:r>
                  <a:rPr lang="zh-TW" altLang="en-US">
                    <a:noFill/>
                  </a:rPr>
                  <a:t> </a:t>
                </a:r>
              </a:p>
            </p:txBody>
          </p:sp>
        </mc:Fallback>
      </mc:AlternateContent>
      <p:sp>
        <p:nvSpPr>
          <p:cNvPr id="63" name="橢圓 62">
            <a:extLst>
              <a:ext uri="{FF2B5EF4-FFF2-40B4-BE49-F238E27FC236}">
                <a16:creationId xmlns:a16="http://schemas.microsoft.com/office/drawing/2014/main" id="{98B51E35-9ACB-46C7-A300-F18ECB17D45A}"/>
              </a:ext>
            </a:extLst>
          </p:cNvPr>
          <p:cNvSpPr/>
          <p:nvPr/>
        </p:nvSpPr>
        <p:spPr>
          <a:xfrm>
            <a:off x="1221743" y="931345"/>
            <a:ext cx="108000" cy="10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918B4201-4679-43A2-8EFE-78839E3724A5}"/>
                  </a:ext>
                </a:extLst>
              </p:cNvPr>
              <p:cNvSpPr/>
              <p:nvPr/>
            </p:nvSpPr>
            <p:spPr>
              <a:xfrm>
                <a:off x="1977119" y="1157940"/>
                <a:ext cx="33534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400" b="1">
                          <a:latin typeface="Cambria Math" panose="02040503050406030204" pitchFamily="18" charset="0"/>
                        </a:rPr>
                        <m:t>𝐱</m:t>
                      </m:r>
                    </m:oMath>
                  </m:oMathPara>
                </a14:m>
                <a:endParaRPr lang="zh-TW" altLang="en-US" sz="1400" dirty="0"/>
              </a:p>
            </p:txBody>
          </p:sp>
        </mc:Choice>
        <mc:Fallback xmlns="">
          <p:sp>
            <p:nvSpPr>
              <p:cNvPr id="64" name="矩形 63">
                <a:extLst>
                  <a:ext uri="{FF2B5EF4-FFF2-40B4-BE49-F238E27FC236}">
                    <a16:creationId xmlns:a16="http://schemas.microsoft.com/office/drawing/2014/main" id="{918B4201-4679-43A2-8EFE-78839E3724A5}"/>
                  </a:ext>
                </a:extLst>
              </p:cNvPr>
              <p:cNvSpPr>
                <a:spLocks noRot="1" noChangeAspect="1" noMove="1" noResize="1" noEditPoints="1" noAdjustHandles="1" noChangeArrowheads="1" noChangeShapeType="1" noTextEdit="1"/>
              </p:cNvSpPr>
              <p:nvPr/>
            </p:nvSpPr>
            <p:spPr>
              <a:xfrm>
                <a:off x="1977119" y="1157940"/>
                <a:ext cx="335348" cy="307777"/>
              </a:xfrm>
              <a:prstGeom prst="rect">
                <a:avLst/>
              </a:prstGeom>
              <a:blipFill>
                <a:blip r:embed="rId16"/>
                <a:stretch>
                  <a:fillRect/>
                </a:stretch>
              </a:blipFill>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0AF113F1-1BE7-455C-8FE4-DFB28D6E77EE}"/>
              </a:ext>
            </a:extLst>
          </p:cNvPr>
          <p:cNvPicPr>
            <a:picLocks noChangeAspect="1"/>
          </p:cNvPicPr>
          <p:nvPr/>
        </p:nvPicPr>
        <p:blipFill>
          <a:blip r:embed="rId17"/>
          <a:stretch>
            <a:fillRect/>
          </a:stretch>
        </p:blipFill>
        <p:spPr>
          <a:xfrm>
            <a:off x="6150120" y="2148755"/>
            <a:ext cx="2685451" cy="1480273"/>
          </a:xfrm>
          <a:prstGeom prst="rect">
            <a:avLst/>
          </a:prstGeom>
        </p:spPr>
      </p:pic>
      <p:pic>
        <p:nvPicPr>
          <p:cNvPr id="5" name="圖片 4">
            <a:extLst>
              <a:ext uri="{FF2B5EF4-FFF2-40B4-BE49-F238E27FC236}">
                <a16:creationId xmlns:a16="http://schemas.microsoft.com/office/drawing/2014/main" id="{A2306BBD-F9BC-4B59-9CA5-043611800835}"/>
              </a:ext>
            </a:extLst>
          </p:cNvPr>
          <p:cNvPicPr>
            <a:picLocks noChangeAspect="1"/>
          </p:cNvPicPr>
          <p:nvPr/>
        </p:nvPicPr>
        <p:blipFill>
          <a:blip r:embed="rId18"/>
          <a:stretch>
            <a:fillRect/>
          </a:stretch>
        </p:blipFill>
        <p:spPr>
          <a:xfrm>
            <a:off x="6209888" y="3825171"/>
            <a:ext cx="2565910" cy="1443324"/>
          </a:xfrm>
          <a:prstGeom prst="rect">
            <a:avLst/>
          </a:prstGeom>
        </p:spPr>
      </p:pic>
    </p:spTree>
    <p:extLst>
      <p:ext uri="{BB962C8B-B14F-4D97-AF65-F5344CB8AC3E}">
        <p14:creationId xmlns:p14="http://schemas.microsoft.com/office/powerpoint/2010/main" val="2764744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A3BE049-1B8F-4976-9551-1DF7DEF8EEF8}"/>
                  </a:ext>
                </a:extLst>
              </p:cNvPr>
              <p:cNvSpPr/>
              <p:nvPr/>
            </p:nvSpPr>
            <p:spPr>
              <a:xfrm>
                <a:off x="286473" y="4867856"/>
                <a:ext cx="8571061" cy="809709"/>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000">
                          <a:solidFill>
                            <a:prstClr val="black"/>
                          </a:solidFill>
                          <a:latin typeface="Cambria Math" panose="02040503050406030204" pitchFamily="18" charset="0"/>
                        </a:rPr>
                        <m:t>0=</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𝑇</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b="1"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𝑈</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sSub>
                                <m:sSubPr>
                                  <m:ctrlP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000" i="1">
                                      <a:solidFill>
                                        <a:prstClr val="black"/>
                                      </a:solidFill>
                                      <a:latin typeface="Cambria Math" panose="02040503050406030204" pitchFamily="18" charset="0"/>
                                    </a:rPr>
                                    <m:t>𝑤</m:t>
                                  </m:r>
                                </m:e>
                                <m:sub>
                                  <m: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𝐵</m:t>
                      </m:r>
                    </m:oMath>
                  </m:oMathPara>
                </a14:m>
                <a:endParaRPr kumimoji="0" lang="zh-TW" altLang="en-US" sz="2000" dirty="0">
                  <a:solidFill>
                    <a:prstClr val="black"/>
                  </a:solidFill>
                  <a:latin typeface="Times New Roman"/>
                  <a:ea typeface="標楷體"/>
                </a:endParaRPr>
              </a:p>
            </p:txBody>
          </p:sp>
        </mc:Choice>
        <mc:Fallback xmlns="">
          <p:sp>
            <p:nvSpPr>
              <p:cNvPr id="5" name="矩形 4">
                <a:extLst>
                  <a:ext uri="{FF2B5EF4-FFF2-40B4-BE49-F238E27FC236}">
                    <a16:creationId xmlns:a16="http://schemas.microsoft.com/office/drawing/2014/main" id="{AA3BE049-1B8F-4976-9551-1DF7DEF8EEF8}"/>
                  </a:ext>
                </a:extLst>
              </p:cNvPr>
              <p:cNvSpPr>
                <a:spLocks noRot="1" noChangeAspect="1" noMove="1" noResize="1" noEditPoints="1" noAdjustHandles="1" noChangeArrowheads="1" noChangeShapeType="1" noTextEdit="1"/>
              </p:cNvSpPr>
              <p:nvPr/>
            </p:nvSpPr>
            <p:spPr>
              <a:xfrm>
                <a:off x="286473" y="4867856"/>
                <a:ext cx="8571061" cy="809709"/>
              </a:xfrm>
              <a:prstGeom prst="rect">
                <a:avLst/>
              </a:prstGeom>
              <a:blipFill>
                <a:blip r:embed="rId2"/>
                <a:stretch>
                  <a:fillRect/>
                </a:stretch>
              </a:blipFill>
              <a:ln w="19050">
                <a:solidFill>
                  <a:srgbClr val="00B0F0"/>
                </a:solidFill>
              </a:ln>
            </p:spPr>
            <p:txBody>
              <a:bodyPr/>
              <a:lstStyle/>
              <a:p>
                <a:r>
                  <a:rPr lang="zh-TW" altLang="en-US">
                    <a:noFill/>
                  </a:rPr>
                  <a:t> </a:t>
                </a:r>
              </a:p>
            </p:txBody>
          </p:sp>
        </mc:Fallback>
      </mc:AlternateContent>
      <p:sp>
        <p:nvSpPr>
          <p:cNvPr id="6" name="箭號: 向右 5">
            <a:extLst>
              <a:ext uri="{FF2B5EF4-FFF2-40B4-BE49-F238E27FC236}">
                <a16:creationId xmlns:a16="http://schemas.microsoft.com/office/drawing/2014/main" id="{5A20C705-899B-4290-87E3-DAD62F480950}"/>
              </a:ext>
            </a:extLst>
          </p:cNvPr>
          <p:cNvSpPr/>
          <p:nvPr/>
        </p:nvSpPr>
        <p:spPr>
          <a:xfrm rot="5400000">
            <a:off x="1391463" y="3989138"/>
            <a:ext cx="863511" cy="59861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D307AA0-F8BF-424E-8B11-5DEAFD47A1F1}"/>
                  </a:ext>
                </a:extLst>
              </p:cNvPr>
              <p:cNvSpPr/>
              <p:nvPr/>
            </p:nvSpPr>
            <p:spPr>
              <a:xfrm>
                <a:off x="98813" y="2708403"/>
                <a:ext cx="5937138" cy="446404"/>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d>
                        <m:dPr>
                          <m:ctrlPr>
                            <a:rPr kumimoji="0" lang="zh-TW" altLang="en-US" sz="2000" i="1">
                              <a:solidFill>
                                <a:prstClr val="black"/>
                              </a:solidFill>
                              <a:latin typeface="Cambria Math" panose="02040503050406030204" pitchFamily="18" charset="0"/>
                            </a:rPr>
                          </m:ctrlPr>
                        </m:dPr>
                        <m:e>
                          <m:sSub>
                            <m:sSubPr>
                              <m:ctrlPr>
                                <a:rPr kumimoji="0" lang="zh-TW" altLang="en-US" sz="2000" i="1">
                                  <a:solidFill>
                                    <a:prstClr val="black"/>
                                  </a:solidFill>
                                  <a:latin typeface="Cambria Math" panose="02040503050406030204" pitchFamily="18" charset="0"/>
                                </a:rPr>
                              </m:ctrlPr>
                            </m:sSubPr>
                            <m:e>
                              <m:r>
                                <a:rPr kumimoji="0" lang="en-US" altLang="zh-TW" sz="2000" i="1">
                                  <a:solidFill>
                                    <a:prstClr val="black"/>
                                  </a:solidFill>
                                  <a:latin typeface="Cambria Math" panose="02040503050406030204" pitchFamily="18" charset="0"/>
                                </a:rPr>
                                <m:t>𝑠</m:t>
                              </m:r>
                            </m:e>
                            <m:sub>
                              <m:r>
                                <a:rPr kumimoji="0" lang="en-US" altLang="zh-TW" sz="2000" i="1">
                                  <a:solidFill>
                                    <a:prstClr val="black"/>
                                  </a:solidFill>
                                  <a:latin typeface="Cambria Math" panose="02040503050406030204" pitchFamily="18" charset="0"/>
                                </a:rPr>
                                <m:t>𝑥</m:t>
                              </m:r>
                            </m:sub>
                          </m:sSub>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𝑥</m:t>
                          </m:r>
                        </m:e>
                      </m:d>
                      <m:sSub>
                        <m:sSubPr>
                          <m:ctrlPr>
                            <a:rPr kumimoji="0" lang="zh-TW" altLang="en-US" sz="2000" i="1">
                              <a:solidFill>
                                <a:prstClr val="black"/>
                              </a:solidFill>
                              <a:latin typeface="Cambria Math" panose="02040503050406030204" pitchFamily="18" charset="0"/>
                            </a:rPr>
                          </m:ctrlPr>
                        </m:sSubPr>
                        <m:e>
                          <m:r>
                            <a:rPr kumimoji="0" lang="zh-TW" altLang="en-US" sz="2000" i="1">
                              <a:solidFill>
                                <a:prstClr val="black"/>
                              </a:solidFill>
                              <a:latin typeface="Cambria Math" panose="02040503050406030204" pitchFamily="18" charset="0"/>
                            </a:rPr>
                            <m:t>𝑛</m:t>
                          </m:r>
                        </m:e>
                        <m:sub>
                          <m:r>
                            <a:rPr kumimoji="0" lang="zh-TW" altLang="en-US" sz="2000" i="1">
                              <a:solidFill>
                                <a:prstClr val="black"/>
                              </a:solidFill>
                              <a:latin typeface="Cambria Math" panose="02040503050406030204" pitchFamily="18" charset="0"/>
                            </a:rPr>
                            <m:t>𝑥</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d>
                        <m:dPr>
                          <m:ctrlPr>
                            <a:rPr kumimoji="0" lang="zh-TW" altLang="en-US" sz="2000" i="1">
                              <a:solidFill>
                                <a:prstClr val="black"/>
                              </a:solidFill>
                              <a:latin typeface="Cambria Math" panose="02040503050406030204" pitchFamily="18" charset="0"/>
                            </a:rPr>
                          </m:ctrlPr>
                        </m:dPr>
                        <m:e>
                          <m:sSub>
                            <m:sSubPr>
                              <m:ctrlPr>
                                <a:rPr kumimoji="0" lang="zh-TW" altLang="en-US" sz="2000" i="1">
                                  <a:solidFill>
                                    <a:prstClr val="black"/>
                                  </a:solidFill>
                                  <a:latin typeface="Cambria Math" panose="02040503050406030204" pitchFamily="18" charset="0"/>
                                </a:rPr>
                              </m:ctrlPr>
                            </m:sSubPr>
                            <m:e>
                              <m:r>
                                <a:rPr kumimoji="0" lang="en-US" altLang="zh-TW" sz="2000" i="1">
                                  <a:solidFill>
                                    <a:prstClr val="black"/>
                                  </a:solidFill>
                                  <a:latin typeface="Cambria Math" panose="02040503050406030204" pitchFamily="18" charset="0"/>
                                </a:rPr>
                                <m:t>𝑠</m:t>
                              </m:r>
                            </m:e>
                            <m:sub>
                              <m:r>
                                <a:rPr kumimoji="0" lang="en-US" altLang="zh-TW" sz="2000" i="1">
                                  <a:solidFill>
                                    <a:prstClr val="black"/>
                                  </a:solidFill>
                                  <a:latin typeface="Cambria Math" panose="02040503050406030204" pitchFamily="18" charset="0"/>
                                </a:rPr>
                                <m:t>𝑦</m:t>
                              </m:r>
                            </m:sub>
                          </m:sSub>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𝑦</m:t>
                          </m:r>
                        </m:e>
                      </m:d>
                      <m:sSub>
                        <m:sSubPr>
                          <m:ctrlPr>
                            <a:rPr kumimoji="0" lang="zh-TW" altLang="en-US" sz="2000" i="1">
                              <a:solidFill>
                                <a:prstClr val="black"/>
                              </a:solidFill>
                              <a:latin typeface="Cambria Math" panose="02040503050406030204" pitchFamily="18" charset="0"/>
                            </a:rPr>
                          </m:ctrlPr>
                        </m:sSubPr>
                        <m:e>
                          <m:r>
                            <a:rPr kumimoji="0" lang="zh-TW" altLang="en-US" sz="2000" i="1">
                              <a:solidFill>
                                <a:prstClr val="black"/>
                              </a:solidFill>
                              <a:latin typeface="Cambria Math" panose="02040503050406030204" pitchFamily="18" charset="0"/>
                            </a:rPr>
                            <m:t>𝑛</m:t>
                          </m:r>
                        </m:e>
                        <m:sub>
                          <m:r>
                            <a:rPr kumimoji="0" lang="zh-TW" altLang="en-US" sz="2000" i="1">
                              <a:solidFill>
                                <a:prstClr val="black"/>
                              </a:solidFill>
                              <a:latin typeface="Cambria Math" panose="02040503050406030204" pitchFamily="18" charset="0"/>
                            </a:rPr>
                            <m:t>𝑦</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𝐱</m:t>
                          </m:r>
                        </m:e>
                      </m:d>
                    </m:oMath>
                  </m:oMathPara>
                </a14:m>
                <a:endParaRPr kumimoji="0" lang="zh-TW" altLang="en-US" sz="2000" dirty="0">
                  <a:solidFill>
                    <a:prstClr val="black"/>
                  </a:solidFill>
                  <a:latin typeface="Times New Roman"/>
                  <a:ea typeface="標楷體"/>
                </a:endParaRPr>
              </a:p>
            </p:txBody>
          </p:sp>
        </mc:Choice>
        <mc:Fallback xmlns="">
          <p:sp>
            <p:nvSpPr>
              <p:cNvPr id="7" name="矩形 6">
                <a:extLst>
                  <a:ext uri="{FF2B5EF4-FFF2-40B4-BE49-F238E27FC236}">
                    <a16:creationId xmlns:a16="http://schemas.microsoft.com/office/drawing/2014/main" id="{0D307AA0-F8BF-424E-8B11-5DEAFD47A1F1}"/>
                  </a:ext>
                </a:extLst>
              </p:cNvPr>
              <p:cNvSpPr>
                <a:spLocks noRot="1" noChangeAspect="1" noMove="1" noResize="1" noEditPoints="1" noAdjustHandles="1" noChangeArrowheads="1" noChangeShapeType="1" noTextEdit="1"/>
              </p:cNvSpPr>
              <p:nvPr/>
            </p:nvSpPr>
            <p:spPr>
              <a:xfrm>
                <a:off x="98813" y="2708403"/>
                <a:ext cx="5937138" cy="446404"/>
              </a:xfrm>
              <a:prstGeom prst="rect">
                <a:avLst/>
              </a:prstGeom>
              <a:blipFill>
                <a:blip r:embed="rId3"/>
                <a:stretch>
                  <a:fillRect b="-5195"/>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B381B12-9D3B-4BA1-AE57-B8B9367B1205}"/>
                  </a:ext>
                </a:extLst>
              </p:cNvPr>
              <p:cNvSpPr/>
              <p:nvPr/>
            </p:nvSpPr>
            <p:spPr>
              <a:xfrm>
                <a:off x="570972" y="3309520"/>
                <a:ext cx="4767395" cy="424283"/>
              </a:xfrm>
              <a:prstGeom prst="rect">
                <a:avLst/>
              </a:prstGeom>
            </p:spPr>
            <p:txBody>
              <a:bodyPr wrap="none">
                <a:spAutoFit/>
              </a:bodyPr>
              <a:lstStyle/>
              <a:p>
                <a:pPr indent="127000" algn="just" eaLnBrk="1" fontAlgn="auto" hangingPunct="1">
                  <a:spcBef>
                    <a:spcPts val="0"/>
                  </a:spcBef>
                  <a:spcAft>
                    <a:spcPts val="0"/>
                  </a:spcAft>
                </a:pPr>
                <a:r>
                  <a:rPr kumimoji="0" lang="en-US" altLang="zh-TW" sz="2000" kern="100" dirty="0">
                    <a:solidFill>
                      <a:prstClr val="black"/>
                    </a:solidFill>
                    <a:latin typeface="Times New Roman" panose="02020603050405020304" pitchFamily="18" charset="0"/>
                    <a:ea typeface="標楷體" panose="03000509000000000000" pitchFamily="65" charset="-120"/>
                  </a:rPr>
                  <a:t>w</a:t>
                </a:r>
                <a14:m>
                  <m:oMath xmlns:m="http://schemas.openxmlformats.org/officeDocument/2006/math">
                    <m:r>
                      <m:rPr>
                        <m:sty m:val="p"/>
                      </m:rPr>
                      <a:rPr kumimoji="0" lang="en-US" altLang="zh-TW" sz="2000" kern="100">
                        <a:solidFill>
                          <a:prstClr val="black"/>
                        </a:solidFill>
                        <a:latin typeface="Cambria Math" panose="02040503050406030204" pitchFamily="18" charset="0"/>
                        <a:ea typeface="標楷體" panose="03000509000000000000" pitchFamily="65" charset="-120"/>
                      </a:rPr>
                      <m:t>hen</m:t>
                    </m:r>
                    <m:r>
                      <a:rPr kumimoji="0" lang="en-US" altLang="zh-TW" sz="2000" kern="100">
                        <a:solidFill>
                          <a:prstClr val="black"/>
                        </a:solidFill>
                        <a:latin typeface="Cambria Math" panose="02040503050406030204" pitchFamily="18" charset="0"/>
                        <a:ea typeface="標楷體" panose="03000509000000000000" pitchFamily="65" charset="-120"/>
                      </a:rPr>
                      <m:t> </m:t>
                    </m:r>
                    <m:r>
                      <a:rPr kumimoji="0" lang="en-US" altLang="zh-TW" sz="2000" i="1" kern="100">
                        <a:solidFill>
                          <a:prstClr val="black"/>
                        </a:solidFill>
                        <a:latin typeface="Cambria Math" panose="02040503050406030204" pitchFamily="18" charset="0"/>
                        <a:ea typeface="標楷體" panose="03000509000000000000" pitchFamily="65" charset="-120"/>
                      </a:rPr>
                      <m:t>𝑛</m:t>
                    </m:r>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b="1" kern="100" dirty="0">
                    <a:solidFill>
                      <a:prstClr val="black"/>
                    </a:solidFill>
                    <a:latin typeface="Times New Roman" panose="02020603050405020304" pitchFamily="18" charset="0"/>
                    <a:ea typeface="標楷體" panose="03000509000000000000" pitchFamily="65" charset="-120"/>
                  </a:rPr>
                  <a:t>=</a:t>
                </a:r>
                <a:r>
                  <a:rPr kumimoji="0" lang="en-US" altLang="zh-TW" sz="2000" kern="100" dirty="0">
                    <a:solidFill>
                      <a:prstClr val="black"/>
                    </a:solidFill>
                    <a:latin typeface="Times New Roman" panose="02020603050405020304" pitchFamily="18" charset="0"/>
                    <a:ea typeface="標楷體" panose="03000509000000000000" pitchFamily="65" charset="-120"/>
                  </a:rPr>
                  <a:t>(</a:t>
                </a:r>
                <a14:m>
                  <m:oMath xmlns:m="http://schemas.openxmlformats.org/officeDocument/2006/math">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r>
                      <a:rPr kumimoji="0" lang="en-US" altLang="zh-TW" sz="2000" b="1" i="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kern="100" dirty="0">
                    <a:solidFill>
                      <a:prstClr val="black"/>
                    </a:solidFill>
                    <a:latin typeface="Times New Roman" panose="02020603050405020304" pitchFamily="18" charset="0"/>
                    <a:ea typeface="標楷體" panose="03000509000000000000" pitchFamily="65" charset="-120"/>
                  </a:rPr>
                  <a:t>) &amp;</a:t>
                </a:r>
                <a14:m>
                  <m:oMath xmlns:m="http://schemas.openxmlformats.org/officeDocument/2006/math">
                    <m:r>
                      <a:rPr kumimoji="0" lang="en-US" altLang="zh-TW" sz="2000" kern="100">
                        <a:solidFill>
                          <a:prstClr val="black"/>
                        </a:solidFill>
                        <a:latin typeface="Cambria Math" panose="02040503050406030204" pitchFamily="18" charset="0"/>
                        <a:ea typeface="Cambria Math" panose="02040503050406030204" pitchFamily="18" charset="0"/>
                      </a:rPr>
                      <m:t> </m:t>
                    </m:r>
                    <m:r>
                      <a:rPr kumimoji="0" lang="zh-TW" altLang="zh-TW" sz="2000" b="1" kern="100">
                        <a:solidFill>
                          <a:prstClr val="black"/>
                        </a:solidFill>
                        <a:latin typeface="Cambria Math" panose="02040503050406030204" pitchFamily="18" charset="0"/>
                        <a:ea typeface="Cambria Math" panose="02040503050406030204" pitchFamily="18" charset="0"/>
                      </a:rPr>
                      <m:t> </m:t>
                    </m:r>
                    <m:r>
                      <a:rPr kumimoji="0" lang="en-US" altLang="zh-TW" sz="2000" b="1" i="1" kern="100">
                        <a:solidFill>
                          <a:prstClr val="black"/>
                        </a:solidFill>
                        <a:latin typeface="Cambria Math" panose="02040503050406030204" pitchFamily="18" charset="0"/>
                        <a:ea typeface="Cambria Math" panose="02040503050406030204" pitchFamily="18" charset="0"/>
                      </a:rPr>
                      <m:t>𝐬</m:t>
                    </m:r>
                    <m:r>
                      <a:rPr kumimoji="0" lang="en-US" altLang="zh-TW" sz="2000" b="1" kern="100">
                        <a:solidFill>
                          <a:prstClr val="black"/>
                        </a:solidFill>
                        <a:latin typeface="Cambria Math" panose="02040503050406030204" pitchFamily="18" charset="0"/>
                        <a:ea typeface="Cambria Math" panose="02040503050406030204" pitchFamily="18" charset="0"/>
                      </a:rPr>
                      <m:t>=(</m:t>
                    </m:r>
                    <m:sSub>
                      <m:sSubPr>
                        <m:ctrlPr>
                          <a:rPr kumimoji="0" lang="zh-TW" altLang="zh-TW" sz="2000"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oMath>
                </a14:m>
                <a:endParaRPr kumimoji="0" lang="zh-TW" altLang="zh-TW" sz="2000" kern="100" dirty="0">
                  <a:solidFill>
                    <a:prstClr val="black"/>
                  </a:solidFill>
                  <a:latin typeface="Times New Roman" panose="02020603050405020304" pitchFamily="18" charset="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5B381B12-9D3B-4BA1-AE57-B8B9367B1205}"/>
                  </a:ext>
                </a:extLst>
              </p:cNvPr>
              <p:cNvSpPr>
                <a:spLocks noRot="1" noChangeAspect="1" noMove="1" noResize="1" noEditPoints="1" noAdjustHandles="1" noChangeArrowheads="1" noChangeShapeType="1" noTextEdit="1"/>
              </p:cNvSpPr>
              <p:nvPr/>
            </p:nvSpPr>
            <p:spPr>
              <a:xfrm>
                <a:off x="570972" y="3309520"/>
                <a:ext cx="4767395" cy="424283"/>
              </a:xfrm>
              <a:prstGeom prst="rect">
                <a:avLst/>
              </a:prstGeom>
              <a:blipFill>
                <a:blip r:embed="rId4"/>
                <a:stretch>
                  <a:fillRect t="-8571" b="-18571"/>
                </a:stretch>
              </a:blipFill>
            </p:spPr>
            <p:txBody>
              <a:bodyPr/>
              <a:lstStyle/>
              <a:p>
                <a:r>
                  <a:rPr lang="zh-TW" altLang="en-US">
                    <a:noFill/>
                  </a:rPr>
                  <a:t> </a:t>
                </a:r>
              </a:p>
            </p:txBody>
          </p:sp>
        </mc:Fallback>
      </mc:AlternateContent>
      <p:sp>
        <p:nvSpPr>
          <p:cNvPr id="9" name="文字方塊 8">
            <a:extLst>
              <a:ext uri="{FF2B5EF4-FFF2-40B4-BE49-F238E27FC236}">
                <a16:creationId xmlns:a16="http://schemas.microsoft.com/office/drawing/2014/main" id="{698AE842-9815-4EE6-B888-EB69C9840BE6}"/>
              </a:ext>
            </a:extLst>
          </p:cNvPr>
          <p:cNvSpPr txBox="1"/>
          <p:nvPr/>
        </p:nvSpPr>
        <p:spPr>
          <a:xfrm>
            <a:off x="121087" y="1310704"/>
            <a:ext cx="1784463" cy="707886"/>
          </a:xfrm>
          <a:prstGeom prst="rect">
            <a:avLst/>
          </a:prstGeom>
          <a:noFill/>
        </p:spPr>
        <p:txBody>
          <a:bodyPr wrap="none" rtlCol="0">
            <a:spAutoFit/>
          </a:bodyPr>
          <a:lstStyle/>
          <a:p>
            <a:pPr eaLnBrk="1" fontAlgn="auto" hangingPunct="1">
              <a:spcBef>
                <a:spcPts val="0"/>
              </a:spcBef>
              <a:spcAft>
                <a:spcPts val="0"/>
              </a:spcAft>
            </a:pPr>
            <a:r>
              <a:rPr kumimoji="0" lang="en-US" altLang="zh-TW" sz="2000" dirty="0">
                <a:solidFill>
                  <a:prstClr val="black"/>
                </a:solidFill>
                <a:latin typeface="Times New Roman"/>
                <a:ea typeface="標楷體"/>
              </a:rPr>
              <a:t>by using the</a:t>
            </a:r>
          </a:p>
          <a:p>
            <a:pPr eaLnBrk="1" fontAlgn="auto" hangingPunct="1">
              <a:spcBef>
                <a:spcPts val="0"/>
              </a:spcBef>
              <a:spcAft>
                <a:spcPts val="0"/>
              </a:spcAft>
            </a:pPr>
            <a:r>
              <a:rPr kumimoji="0" lang="en-US" altLang="zh-TW" sz="2000" dirty="0">
                <a:solidFill>
                  <a:prstClr val="black"/>
                </a:solidFill>
                <a:latin typeface="Times New Roman"/>
                <a:ea typeface="標楷體"/>
              </a:rPr>
              <a:t>shape functions</a:t>
            </a:r>
            <a:endParaRPr kumimoji="0" lang="zh-TW" altLang="en-US" sz="2000" dirty="0">
              <a:solidFill>
                <a:prstClr val="black"/>
              </a:solidFill>
              <a:latin typeface="Times New Roman"/>
              <a:ea typeface="標楷體"/>
            </a:endParaRPr>
          </a:p>
        </p:txBody>
      </p:sp>
      <p:sp>
        <p:nvSpPr>
          <p:cNvPr id="25" name="文字方塊 24">
            <a:extLst>
              <a:ext uri="{FF2B5EF4-FFF2-40B4-BE49-F238E27FC236}">
                <a16:creationId xmlns:a16="http://schemas.microsoft.com/office/drawing/2014/main" id="{E07EDA07-8D92-4E1D-852D-10FA487D0C10}"/>
              </a:ext>
            </a:extLst>
          </p:cNvPr>
          <p:cNvSpPr txBox="1"/>
          <p:nvPr/>
        </p:nvSpPr>
        <p:spPr>
          <a:xfrm>
            <a:off x="267682" y="5765710"/>
            <a:ext cx="4228118"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Skillful calculation of singular integral</a:t>
            </a:r>
            <a:endParaRPr kumimoji="0" lang="zh-TW" altLang="en-US" sz="2000" dirty="0">
              <a:solidFill>
                <a:srgbClr val="FF0000"/>
              </a:solidFill>
              <a:latin typeface="Times New Roman"/>
              <a:ea typeface="標楷體"/>
            </a:endParaRPr>
          </a:p>
        </p:txBody>
      </p: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2D67E4FB-A3D9-4D1F-9C2C-86C71A5E94A0}"/>
                  </a:ext>
                </a:extLst>
              </p:cNvPr>
              <p:cNvSpPr/>
              <p:nvPr/>
            </p:nvSpPr>
            <p:spPr>
              <a:xfrm>
                <a:off x="1997362" y="1143887"/>
                <a:ext cx="3445366" cy="338554"/>
              </a:xfrm>
              <a:prstGeom prst="rect">
                <a:avLst/>
              </a:prstGeom>
              <a:ln w="19050">
                <a:solidFill>
                  <a:srgbClr val="00B0F0"/>
                </a:solidFill>
              </a:ln>
            </p:spPr>
            <p:txBody>
              <a:bodyPr wrap="square" anchor="ctr">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1600" i="1">
                          <a:solidFill>
                            <a:prstClr val="black"/>
                          </a:solidFill>
                          <a:latin typeface="Cambria Math" panose="02040503050406030204" pitchFamily="18" charset="0"/>
                        </a:rPr>
                        <m:t>𝑤</m:t>
                      </m:r>
                      <m:d>
                        <m:dPr>
                          <m:ctrlPr>
                            <a:rPr kumimoji="0" lang="zh-TW" altLang="en-US" sz="1600" i="1">
                              <a:solidFill>
                                <a:prstClr val="black"/>
                              </a:solidFill>
                              <a:latin typeface="Cambria Math" panose="02040503050406030204" pitchFamily="18" charset="0"/>
                            </a:rPr>
                          </m:ctrlPr>
                        </m:dPr>
                        <m:e>
                          <m:r>
                            <a:rPr kumimoji="0" lang="zh-TW" altLang="en-US" sz="1600" b="1">
                              <a:solidFill>
                                <a:prstClr val="black"/>
                              </a:solidFill>
                              <a:latin typeface="Cambria Math" panose="02040503050406030204" pitchFamily="18" charset="0"/>
                            </a:rPr>
                            <m:t>𝐬</m:t>
                          </m:r>
                        </m:e>
                      </m:d>
                      <m:r>
                        <a:rPr kumimoji="0" lang="zh-TW" altLang="en-US" sz="1600">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𝑓</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r>
                            <a:rPr kumimoji="0" lang="zh-TW" altLang="en-US" sz="1600" i="1">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𝐱</m:t>
                          </m:r>
                        </m:e>
                      </m:d>
                      <m:r>
                        <a:rPr kumimoji="0" lang="zh-TW" altLang="en-US" sz="1600" i="1">
                          <a:solidFill>
                            <a:prstClr val="black"/>
                          </a:solidFill>
                          <a:latin typeface="Cambria Math" panose="02040503050406030204" pitchFamily="18" charset="0"/>
                        </a:rPr>
                        <m:t>𝑢</m:t>
                      </m:r>
                      <m:d>
                        <m:dPr>
                          <m:ctrlPr>
                            <a:rPr kumimoji="0" lang="zh-TW" altLang="en-US" sz="1600" i="1">
                              <a:solidFill>
                                <a:prstClr val="black"/>
                              </a:solidFill>
                              <a:latin typeface="Cambria Math" panose="02040503050406030204" pitchFamily="18" charset="0"/>
                            </a:rPr>
                          </m:ctrlPr>
                        </m:dPr>
                        <m:e>
                          <m:r>
                            <a:rPr kumimoji="0" lang="zh-TW" altLang="en-US" sz="1600" b="1">
                              <a:solidFill>
                                <a:prstClr val="black"/>
                              </a:solidFill>
                              <a:latin typeface="Cambria Math" panose="02040503050406030204" pitchFamily="18" charset="0"/>
                            </a:rPr>
                            <m:t>𝐬</m:t>
                          </m:r>
                        </m:e>
                      </m:d>
                      <m:r>
                        <a:rPr kumimoji="0" lang="zh-TW" altLang="en-US" sz="1600">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𝑔</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r>
                            <a:rPr kumimoji="0" lang="zh-TW" altLang="en-US" sz="1600" i="1">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𝐱</m:t>
                          </m:r>
                        </m:e>
                      </m:d>
                      <m:r>
                        <a:rPr kumimoji="0" lang="zh-TW" altLang="en-US" sz="1600" i="1">
                          <a:solidFill>
                            <a:prstClr val="black"/>
                          </a:solidFill>
                          <a:latin typeface="Cambria Math" panose="02040503050406030204" pitchFamily="18" charset="0"/>
                        </a:rPr>
                        <m:t>𝑡</m:t>
                      </m:r>
                      <m:d>
                        <m:dPr>
                          <m:ctrlPr>
                            <a:rPr kumimoji="0" lang="zh-TW" altLang="en-US" sz="1600" i="1">
                              <a:solidFill>
                                <a:prstClr val="black"/>
                              </a:solidFill>
                              <a:latin typeface="Cambria Math" panose="02040503050406030204" pitchFamily="18" charset="0"/>
                            </a:rPr>
                          </m:ctrlPr>
                        </m:dPr>
                        <m:e>
                          <m:r>
                            <a:rPr kumimoji="0" lang="zh-TW" altLang="en-US" sz="1600" b="1">
                              <a:solidFill>
                                <a:prstClr val="black"/>
                              </a:solidFill>
                              <a:latin typeface="Cambria Math" panose="02040503050406030204" pitchFamily="18" charset="0"/>
                            </a:rPr>
                            <m:t>𝐬</m:t>
                          </m:r>
                        </m:e>
                      </m:d>
                    </m:oMath>
                  </m:oMathPara>
                </a14:m>
                <a:endParaRPr kumimoji="0" lang="zh-TW" altLang="en-US" sz="1600" dirty="0">
                  <a:solidFill>
                    <a:prstClr val="black"/>
                  </a:solidFill>
                  <a:latin typeface="Times New Roman"/>
                  <a:ea typeface="標楷體"/>
                </a:endParaRPr>
              </a:p>
            </p:txBody>
          </p:sp>
        </mc:Choice>
        <mc:Fallback xmlns="">
          <p:sp>
            <p:nvSpPr>
              <p:cNvPr id="26" name="矩形 25">
                <a:extLst>
                  <a:ext uri="{FF2B5EF4-FFF2-40B4-BE49-F238E27FC236}">
                    <a16:creationId xmlns:a16="http://schemas.microsoft.com/office/drawing/2014/main" id="{2D67E4FB-A3D9-4D1F-9C2C-86C71A5E94A0}"/>
                  </a:ext>
                </a:extLst>
              </p:cNvPr>
              <p:cNvSpPr>
                <a:spLocks noRot="1" noChangeAspect="1" noMove="1" noResize="1" noEditPoints="1" noAdjustHandles="1" noChangeArrowheads="1" noChangeShapeType="1" noTextEdit="1"/>
              </p:cNvSpPr>
              <p:nvPr/>
            </p:nvSpPr>
            <p:spPr>
              <a:xfrm>
                <a:off x="1997362" y="1143887"/>
                <a:ext cx="3445366" cy="338554"/>
              </a:xfrm>
              <a:prstGeom prst="rect">
                <a:avLst/>
              </a:prstGeom>
              <a:blipFill>
                <a:blip r:embed="rId5"/>
                <a:stretch>
                  <a:fillRect b="-8621"/>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27" name="表格 26">
                <a:extLst>
                  <a:ext uri="{FF2B5EF4-FFF2-40B4-BE49-F238E27FC236}">
                    <a16:creationId xmlns:a16="http://schemas.microsoft.com/office/drawing/2014/main" id="{17568059-9C18-41F2-8ED7-CF263AD496B6}"/>
                  </a:ext>
                </a:extLst>
              </p:cNvPr>
              <p:cNvGraphicFramePr>
                <a:graphicFrameLocks noGrp="1"/>
              </p:cNvGraphicFramePr>
              <p:nvPr/>
            </p:nvGraphicFramePr>
            <p:xfrm>
              <a:off x="5528078" y="1062000"/>
              <a:ext cx="3463522" cy="1224000"/>
            </p:xfrm>
            <a:graphic>
              <a:graphicData uri="http://schemas.openxmlformats.org/drawingml/2006/table">
                <a:tbl>
                  <a:tblPr firstRow="1" firstCol="1" bandRow="1"/>
                  <a:tblGrid>
                    <a:gridCol w="1648460">
                      <a:extLst>
                        <a:ext uri="{9D8B030D-6E8A-4147-A177-3AD203B41FA5}">
                          <a16:colId xmlns:a16="http://schemas.microsoft.com/office/drawing/2014/main" val="2621276215"/>
                        </a:ext>
                      </a:extLst>
                    </a:gridCol>
                    <a:gridCol w="1815062">
                      <a:extLst>
                        <a:ext uri="{9D8B030D-6E8A-4147-A177-3AD203B41FA5}">
                          <a16:colId xmlns:a16="http://schemas.microsoft.com/office/drawing/2014/main" val="2623008065"/>
                        </a:ext>
                      </a:extLst>
                    </a:gridCol>
                  </a:tblGrid>
                  <a:tr h="612000">
                    <a:tc>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indent="304800" algn="ctr">
                            <a:lnSpc>
                              <a:spcPct val="100000"/>
                            </a:lnSpc>
                            <a:spcAft>
                              <a:spcPts val="0"/>
                            </a:spcAft>
                          </a:pPr>
                          <a14:m>
                            <m:oMathPara xmlns:m="http://schemas.openxmlformats.org/officeDocument/2006/math">
                              <m:oMathParaPr>
                                <m:jc m:val="centerGroup"/>
                              </m:oMathParaPr>
                              <m:oMath xmlns:m="http://schemas.openxmlformats.org/officeDocument/2006/math">
                                <m:r>
                                  <a:rPr lang="en-US" sz="1500" kern="100" smtClean="0">
                                    <a:solidFill>
                                      <a:sysClr val="windowText" lastClr="000000"/>
                                    </a:solidFill>
                                    <a:effectLst/>
                                    <a:latin typeface="Cambria Math" panose="02040503050406030204" pitchFamily="18" charset="0"/>
                                  </a:rPr>
                                  <m:t>𝑓</m:t>
                                </m:r>
                                <m:sSub>
                                  <m:sSubPr>
                                    <m:ctrlPr>
                                      <a:rPr lang="zh-TW" sz="1500" i="1" kern="100">
                                        <a:solidFill>
                                          <a:sysClr val="windowText" lastClr="000000"/>
                                        </a:solidFill>
                                        <a:effectLst/>
                                        <a:latin typeface="Cambria Math" panose="02040503050406030204" pitchFamily="18" charset="0"/>
                                      </a:rPr>
                                    </m:ctrlPr>
                                  </m:sSubPr>
                                  <m:e>
                                    <m:r>
                                      <a:rPr lang="en-US" altLang="zh-TW" sz="1500" b="1" i="1" kern="100" smtClean="0">
                                        <a:solidFill>
                                          <a:sysClr val="windowText" lastClr="000000"/>
                                        </a:solidFill>
                                        <a:effectLst/>
                                        <a:latin typeface="Cambria Math" panose="02040503050406030204" pitchFamily="18" charset="0"/>
                                      </a:rPr>
                                      <m:t>(</m:t>
                                    </m:r>
                                    <m:r>
                                      <a:rPr lang="zh-TW" altLang="en-US" sz="1500" b="1" i="0" kern="100" smtClean="0">
                                        <a:solidFill>
                                          <a:sysClr val="windowText" lastClr="000000"/>
                                        </a:solidFill>
                                        <a:effectLst/>
                                        <a:latin typeface="Cambria Math" panose="02040503050406030204" pitchFamily="18" charset="0"/>
                                      </a:rPr>
                                      <m:t>𝐬</m:t>
                                    </m:r>
                                    <m:r>
                                      <a:rPr lang="en-US" altLang="zh-TW" sz="1500" b="1" i="1" kern="100" smtClean="0">
                                        <a:solidFill>
                                          <a:sysClr val="windowText" lastClr="000000"/>
                                        </a:solidFill>
                                        <a:effectLst/>
                                        <a:latin typeface="Cambria Math" panose="02040503050406030204" pitchFamily="18" charset="0"/>
                                      </a:rPr>
                                      <m:t>,</m:t>
                                    </m:r>
                                    <m:r>
                                      <a:rPr lang="zh-TW" altLang="en-US" sz="1500" b="1" i="0" kern="100" smtClean="0">
                                        <a:solidFill>
                                          <a:sysClr val="windowText" lastClr="000000"/>
                                        </a:solidFill>
                                        <a:effectLst/>
                                        <a:latin typeface="Cambria Math" panose="02040503050406030204" pitchFamily="18" charset="0"/>
                                      </a:rPr>
                                      <m:t>𝐱</m:t>
                                    </m:r>
                                    <m:r>
                                      <a:rPr lang="en-US" altLang="zh-TW" sz="1500" b="1" i="1" kern="100" smtClean="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m:t>
                                    </m:r>
                                  </m:e>
                                  <m:sub>
                                    <m:r>
                                      <a:rPr lang="en-US" sz="1500" kern="100">
                                        <a:solidFill>
                                          <a:sysClr val="windowText" lastClr="000000"/>
                                        </a:solidFill>
                                        <a:effectLst/>
                                        <a:latin typeface="Cambria Math" panose="02040503050406030204" pitchFamily="18" charset="0"/>
                                      </a:rPr>
                                      <m:t>𝐬</m:t>
                                    </m:r>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𝐱</m:t>
                                    </m:r>
                                  </m:sub>
                                </m:sSub>
                                <m:r>
                                  <a:rPr lang="en-US" sz="1500" kern="100">
                                    <a:solidFill>
                                      <a:sysClr val="windowText" lastClr="000000"/>
                                    </a:solidFill>
                                    <a:effectLst/>
                                    <a:latin typeface="Cambria Math" panose="02040503050406030204" pitchFamily="18" charset="0"/>
                                  </a:rPr>
                                  <m:t>=1</m:t>
                                </m:r>
                              </m:oMath>
                            </m:oMathPara>
                          </a14:m>
                          <a:endParaRPr lang="zh-TW" sz="15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indent="304800"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zh-TW" sz="1500" i="1" kern="100" smtClean="0">
                                        <a:solidFill>
                                          <a:sysClr val="windowText" lastClr="000000"/>
                                        </a:solidFill>
                                        <a:effectLst/>
                                        <a:latin typeface="Cambria Math" panose="02040503050406030204" pitchFamily="18" charset="0"/>
                                      </a:rPr>
                                    </m:ctrlPr>
                                  </m:fPr>
                                  <m:num>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𝑓</m:t>
                                    </m:r>
                                    <m:d>
                                      <m:dPr>
                                        <m:ctrlPr>
                                          <a:rPr lang="zh-TW" sz="1500" i="1" kern="100">
                                            <a:solidFill>
                                              <a:sysClr val="windowText" lastClr="000000"/>
                                            </a:solidFill>
                                            <a:effectLst/>
                                            <a:latin typeface="Cambria Math" panose="02040503050406030204" pitchFamily="18" charset="0"/>
                                          </a:rPr>
                                        </m:ctrlPr>
                                      </m:dPr>
                                      <m:e>
                                        <m:r>
                                          <a:rPr lang="en-US" sz="1500" kern="100">
                                            <a:solidFill>
                                              <a:sysClr val="windowText" lastClr="000000"/>
                                            </a:solidFill>
                                            <a:effectLst/>
                                            <a:latin typeface="Cambria Math" panose="02040503050406030204" pitchFamily="18" charset="0"/>
                                          </a:rPr>
                                          <m:t>𝐬</m:t>
                                        </m:r>
                                        <m:r>
                                          <a:rPr lang="en-US" sz="1500" b="1" i="0" kern="100" smtClean="0">
                                            <a:solidFill>
                                              <a:sysClr val="windowText" lastClr="000000"/>
                                            </a:solidFill>
                                            <a:effectLst/>
                                            <a:latin typeface="Cambria Math" panose="02040503050406030204" pitchFamily="18" charset="0"/>
                                          </a:rPr>
                                          <m:t>,</m:t>
                                        </m:r>
                                        <m:r>
                                          <a:rPr lang="en-US" sz="1500" b="1" i="0" kern="100" smtClean="0">
                                            <a:solidFill>
                                              <a:sysClr val="windowText" lastClr="000000"/>
                                            </a:solidFill>
                                            <a:effectLst/>
                                            <a:latin typeface="Cambria Math" panose="02040503050406030204" pitchFamily="18" charset="0"/>
                                          </a:rPr>
                                          <m:t>𝐱</m:t>
                                        </m:r>
                                      </m:e>
                                    </m:d>
                                  </m:num>
                                  <m:den>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𝑛</m:t>
                                    </m:r>
                                    <m:d>
                                      <m:dPr>
                                        <m:ctrlPr>
                                          <a:rPr lang="zh-TW" sz="1500" i="1" kern="100">
                                            <a:solidFill>
                                              <a:sysClr val="windowText" lastClr="000000"/>
                                            </a:solidFill>
                                            <a:effectLst/>
                                            <a:latin typeface="Cambria Math" panose="02040503050406030204" pitchFamily="18" charset="0"/>
                                          </a:rPr>
                                        </m:ctrlPr>
                                      </m:dPr>
                                      <m:e>
                                        <m:r>
                                          <a:rPr lang="en-US" sz="1500" kern="100">
                                            <a:solidFill>
                                              <a:sysClr val="windowText" lastClr="000000"/>
                                            </a:solidFill>
                                            <a:effectLst/>
                                            <a:latin typeface="Cambria Math" panose="02040503050406030204" pitchFamily="18" charset="0"/>
                                          </a:rPr>
                                          <m:t>𝐬</m:t>
                                        </m:r>
                                      </m:e>
                                    </m:d>
                                  </m:den>
                                </m:f>
                                <m:sSub>
                                  <m:sSubPr>
                                    <m:ctrlPr>
                                      <a:rPr lang="zh-TW" sz="1500" i="1" kern="100">
                                        <a:solidFill>
                                          <a:sysClr val="windowText" lastClr="000000"/>
                                        </a:solidFill>
                                        <a:effectLst/>
                                        <a:latin typeface="Cambria Math" panose="02040503050406030204" pitchFamily="18" charset="0"/>
                                      </a:rPr>
                                    </m:ctrlPr>
                                  </m:sSubPr>
                                  <m:e>
                                    <m:r>
                                      <a:rPr lang="en-US" sz="1500" kern="100">
                                        <a:solidFill>
                                          <a:sysClr val="windowText" lastClr="000000"/>
                                        </a:solidFill>
                                        <a:effectLst/>
                                        <a:latin typeface="Cambria Math" panose="02040503050406030204" pitchFamily="18" charset="0"/>
                                      </a:rPr>
                                      <m:t>|</m:t>
                                    </m:r>
                                  </m:e>
                                  <m:sub>
                                    <m:r>
                                      <a:rPr lang="en-US" sz="1500" kern="100">
                                        <a:solidFill>
                                          <a:sysClr val="windowText" lastClr="000000"/>
                                        </a:solidFill>
                                        <a:effectLst/>
                                        <a:latin typeface="Cambria Math" panose="02040503050406030204" pitchFamily="18" charset="0"/>
                                      </a:rPr>
                                      <m:t>𝐬</m:t>
                                    </m:r>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𝐱</m:t>
                                    </m:r>
                                  </m:sub>
                                </m:sSub>
                                <m:r>
                                  <a:rPr lang="en-US" sz="1500" kern="100">
                                    <a:solidFill>
                                      <a:sysClr val="windowText" lastClr="000000"/>
                                    </a:solidFill>
                                    <a:effectLst/>
                                    <a:latin typeface="Cambria Math" panose="02040503050406030204" pitchFamily="18" charset="0"/>
                                  </a:rPr>
                                  <m:t>=0</m:t>
                                </m:r>
                              </m:oMath>
                            </m:oMathPara>
                          </a14:m>
                          <a:endParaRPr lang="zh-TW" sz="15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0943228"/>
                      </a:ext>
                    </a:extLst>
                  </a:tr>
                  <a:tr h="612000">
                    <a:tc>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indent="304800" algn="ctr">
                            <a:lnSpc>
                              <a:spcPct val="100000"/>
                            </a:lnSpc>
                            <a:spcAft>
                              <a:spcPts val="0"/>
                            </a:spcAft>
                          </a:pPr>
                          <a14:m>
                            <m:oMathPara xmlns:m="http://schemas.openxmlformats.org/officeDocument/2006/math">
                              <m:oMathParaPr>
                                <m:jc m:val="centerGroup"/>
                              </m:oMathParaPr>
                              <m:oMath xmlns:m="http://schemas.openxmlformats.org/officeDocument/2006/math">
                                <m:r>
                                  <a:rPr lang="en-US" sz="1500" kern="100" smtClean="0">
                                    <a:solidFill>
                                      <a:sysClr val="windowText" lastClr="000000"/>
                                    </a:solidFill>
                                    <a:effectLst/>
                                    <a:latin typeface="Cambria Math" panose="02040503050406030204" pitchFamily="18" charset="0"/>
                                  </a:rPr>
                                  <m:t>𝑔</m:t>
                                </m:r>
                                <m:r>
                                  <a:rPr lang="en-US" altLang="zh-TW" sz="1500" i="1" kern="100" smtClean="0">
                                    <a:solidFill>
                                      <a:sysClr val="windowText" lastClr="000000"/>
                                    </a:solidFill>
                                    <a:effectLst/>
                                    <a:latin typeface="Cambria Math" panose="02040503050406030204" pitchFamily="18" charset="0"/>
                                  </a:rPr>
                                  <m:t>(</m:t>
                                </m:r>
                                <m:r>
                                  <a:rPr lang="zh-TW" altLang="en-US" sz="1500" b="1" i="0" kern="100" smtClean="0">
                                    <a:solidFill>
                                      <a:sysClr val="windowText" lastClr="000000"/>
                                    </a:solidFill>
                                    <a:effectLst/>
                                    <a:latin typeface="Cambria Math" panose="02040503050406030204" pitchFamily="18" charset="0"/>
                                  </a:rPr>
                                  <m:t>𝐬</m:t>
                                </m:r>
                                <m:r>
                                  <a:rPr lang="en-US" altLang="zh-TW" sz="1500" b="1" i="1" kern="100" smtClean="0">
                                    <a:solidFill>
                                      <a:sysClr val="windowText" lastClr="000000"/>
                                    </a:solidFill>
                                    <a:effectLst/>
                                    <a:latin typeface="Cambria Math" panose="02040503050406030204" pitchFamily="18" charset="0"/>
                                  </a:rPr>
                                  <m:t>,</m:t>
                                </m:r>
                                <m:r>
                                  <a:rPr lang="zh-TW" altLang="en-US" sz="1500" b="1" i="0" kern="100" smtClean="0">
                                    <a:solidFill>
                                      <a:sysClr val="windowText" lastClr="000000"/>
                                    </a:solidFill>
                                    <a:effectLst/>
                                    <a:latin typeface="Cambria Math" panose="02040503050406030204" pitchFamily="18" charset="0"/>
                                  </a:rPr>
                                  <m:t>𝐱</m:t>
                                </m:r>
                                <m:r>
                                  <a:rPr lang="en-US" altLang="zh-TW" sz="1500" b="1" i="1" kern="100" smtClean="0">
                                    <a:solidFill>
                                      <a:sysClr val="windowText" lastClr="000000"/>
                                    </a:solidFill>
                                    <a:effectLst/>
                                    <a:latin typeface="Cambria Math" panose="02040503050406030204" pitchFamily="18" charset="0"/>
                                  </a:rPr>
                                  <m:t>)</m:t>
                                </m:r>
                                <m:sSub>
                                  <m:sSubPr>
                                    <m:ctrlPr>
                                      <a:rPr lang="zh-TW" sz="1500" i="1" kern="100">
                                        <a:solidFill>
                                          <a:sysClr val="windowText" lastClr="000000"/>
                                        </a:solidFill>
                                        <a:effectLst/>
                                        <a:latin typeface="Cambria Math" panose="02040503050406030204" pitchFamily="18" charset="0"/>
                                      </a:rPr>
                                    </m:ctrlPr>
                                  </m:sSubPr>
                                  <m:e>
                                    <m:r>
                                      <a:rPr lang="en-US" sz="1500" kern="100">
                                        <a:solidFill>
                                          <a:sysClr val="windowText" lastClr="000000"/>
                                        </a:solidFill>
                                        <a:effectLst/>
                                        <a:latin typeface="Cambria Math" panose="02040503050406030204" pitchFamily="18" charset="0"/>
                                      </a:rPr>
                                      <m:t>|</m:t>
                                    </m:r>
                                  </m:e>
                                  <m:sub>
                                    <m:r>
                                      <a:rPr lang="en-US" sz="1500" kern="100">
                                        <a:solidFill>
                                          <a:sysClr val="windowText" lastClr="000000"/>
                                        </a:solidFill>
                                        <a:effectLst/>
                                        <a:latin typeface="Cambria Math" panose="02040503050406030204" pitchFamily="18" charset="0"/>
                                      </a:rPr>
                                      <m:t>𝐬</m:t>
                                    </m:r>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𝐱</m:t>
                                    </m:r>
                                  </m:sub>
                                </m:sSub>
                                <m:r>
                                  <a:rPr lang="en-US" sz="1500" kern="100">
                                    <a:solidFill>
                                      <a:sysClr val="windowText" lastClr="000000"/>
                                    </a:solidFill>
                                    <a:effectLst/>
                                    <a:latin typeface="Cambria Math" panose="02040503050406030204" pitchFamily="18" charset="0"/>
                                  </a:rPr>
                                  <m:t>=0</m:t>
                                </m:r>
                              </m:oMath>
                            </m:oMathPara>
                          </a14:m>
                          <a:endParaRPr lang="zh-TW" sz="15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indent="304800"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zh-TW" sz="1500" i="1" kern="100" smtClean="0">
                                        <a:solidFill>
                                          <a:sysClr val="windowText" lastClr="000000"/>
                                        </a:solidFill>
                                        <a:effectLst/>
                                        <a:latin typeface="Cambria Math" panose="02040503050406030204" pitchFamily="18" charset="0"/>
                                      </a:rPr>
                                    </m:ctrlPr>
                                  </m:fPr>
                                  <m:num>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𝑔</m:t>
                                    </m:r>
                                    <m:d>
                                      <m:dPr>
                                        <m:ctrlPr>
                                          <a:rPr lang="zh-TW" sz="1500" i="1" kern="100">
                                            <a:solidFill>
                                              <a:sysClr val="windowText" lastClr="000000"/>
                                            </a:solidFill>
                                            <a:effectLst/>
                                            <a:latin typeface="Cambria Math" panose="02040503050406030204" pitchFamily="18" charset="0"/>
                                          </a:rPr>
                                        </m:ctrlPr>
                                      </m:dPr>
                                      <m:e>
                                        <m:r>
                                          <a:rPr lang="en-US" sz="1500" kern="100">
                                            <a:solidFill>
                                              <a:sysClr val="windowText" lastClr="000000"/>
                                            </a:solidFill>
                                            <a:effectLst/>
                                            <a:latin typeface="Cambria Math" panose="02040503050406030204" pitchFamily="18" charset="0"/>
                                          </a:rPr>
                                          <m:t>𝐬</m:t>
                                        </m:r>
                                        <m:r>
                                          <a:rPr lang="en-US" sz="1500" b="0" i="0" kern="100" smtClean="0">
                                            <a:solidFill>
                                              <a:sysClr val="windowText" lastClr="000000"/>
                                            </a:solidFill>
                                            <a:effectLst/>
                                            <a:latin typeface="Cambria Math" panose="02040503050406030204" pitchFamily="18" charset="0"/>
                                          </a:rPr>
                                          <m:t>,</m:t>
                                        </m:r>
                                        <m:r>
                                          <m:rPr>
                                            <m:sty m:val="p"/>
                                          </m:rPr>
                                          <a:rPr lang="en-US" sz="1500" b="0" i="0" kern="100" smtClean="0">
                                            <a:solidFill>
                                              <a:sysClr val="windowText" lastClr="000000"/>
                                            </a:solidFill>
                                            <a:effectLst/>
                                            <a:latin typeface="Cambria Math" panose="02040503050406030204" pitchFamily="18" charset="0"/>
                                          </a:rPr>
                                          <m:t>x</m:t>
                                        </m:r>
                                      </m:e>
                                    </m:d>
                                  </m:num>
                                  <m:den>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𝑛</m:t>
                                    </m:r>
                                    <m:d>
                                      <m:dPr>
                                        <m:ctrlPr>
                                          <a:rPr lang="zh-TW" sz="1500" i="1" kern="100">
                                            <a:solidFill>
                                              <a:sysClr val="windowText" lastClr="000000"/>
                                            </a:solidFill>
                                            <a:effectLst/>
                                            <a:latin typeface="Cambria Math" panose="02040503050406030204" pitchFamily="18" charset="0"/>
                                          </a:rPr>
                                        </m:ctrlPr>
                                      </m:dPr>
                                      <m:e>
                                        <m:r>
                                          <a:rPr lang="en-US" sz="1500" kern="100">
                                            <a:solidFill>
                                              <a:sysClr val="windowText" lastClr="000000"/>
                                            </a:solidFill>
                                            <a:effectLst/>
                                            <a:latin typeface="Cambria Math" panose="02040503050406030204" pitchFamily="18" charset="0"/>
                                          </a:rPr>
                                          <m:t>𝐬</m:t>
                                        </m:r>
                                      </m:e>
                                    </m:d>
                                  </m:den>
                                </m:f>
                                <m:sSub>
                                  <m:sSubPr>
                                    <m:ctrlPr>
                                      <a:rPr lang="zh-TW" sz="1500" i="1" kern="100">
                                        <a:solidFill>
                                          <a:sysClr val="windowText" lastClr="000000"/>
                                        </a:solidFill>
                                        <a:effectLst/>
                                        <a:latin typeface="Cambria Math" panose="02040503050406030204" pitchFamily="18" charset="0"/>
                                      </a:rPr>
                                    </m:ctrlPr>
                                  </m:sSubPr>
                                  <m:e>
                                    <m:r>
                                      <a:rPr lang="en-US" sz="1500" kern="100">
                                        <a:solidFill>
                                          <a:sysClr val="windowText" lastClr="000000"/>
                                        </a:solidFill>
                                        <a:effectLst/>
                                        <a:latin typeface="Cambria Math" panose="02040503050406030204" pitchFamily="18" charset="0"/>
                                      </a:rPr>
                                      <m:t>|</m:t>
                                    </m:r>
                                  </m:e>
                                  <m:sub>
                                    <m:r>
                                      <a:rPr lang="en-US" sz="1500" kern="100">
                                        <a:solidFill>
                                          <a:sysClr val="windowText" lastClr="000000"/>
                                        </a:solidFill>
                                        <a:effectLst/>
                                        <a:latin typeface="Cambria Math" panose="02040503050406030204" pitchFamily="18" charset="0"/>
                                      </a:rPr>
                                      <m:t>𝐬</m:t>
                                    </m:r>
                                    <m:r>
                                      <a:rPr lang="en-US" sz="1500" kern="100">
                                        <a:solidFill>
                                          <a:sysClr val="windowText" lastClr="000000"/>
                                        </a:solidFill>
                                        <a:effectLst/>
                                        <a:latin typeface="Cambria Math" panose="02040503050406030204" pitchFamily="18" charset="0"/>
                                      </a:rPr>
                                      <m:t>=</m:t>
                                    </m:r>
                                    <m:r>
                                      <a:rPr lang="en-US" sz="1500" kern="100">
                                        <a:solidFill>
                                          <a:sysClr val="windowText" lastClr="000000"/>
                                        </a:solidFill>
                                        <a:effectLst/>
                                        <a:latin typeface="Cambria Math" panose="02040503050406030204" pitchFamily="18" charset="0"/>
                                      </a:rPr>
                                      <m:t>𝐱</m:t>
                                    </m:r>
                                  </m:sub>
                                </m:sSub>
                                <m:r>
                                  <a:rPr lang="en-US" sz="1500" kern="100">
                                    <a:solidFill>
                                      <a:sysClr val="windowText" lastClr="000000"/>
                                    </a:solidFill>
                                    <a:effectLst/>
                                    <a:latin typeface="Cambria Math" panose="02040503050406030204" pitchFamily="18" charset="0"/>
                                  </a:rPr>
                                  <m:t>=1</m:t>
                                </m:r>
                              </m:oMath>
                            </m:oMathPara>
                          </a14:m>
                          <a:endParaRPr lang="zh-TW" sz="15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5075050"/>
                      </a:ext>
                    </a:extLst>
                  </a:tr>
                </a:tbl>
              </a:graphicData>
            </a:graphic>
          </p:graphicFrame>
        </mc:Choice>
        <mc:Fallback xmlns="">
          <p:graphicFrame>
            <p:nvGraphicFramePr>
              <p:cNvPr id="27" name="表格 26">
                <a:extLst>
                  <a:ext uri="{FF2B5EF4-FFF2-40B4-BE49-F238E27FC236}">
                    <a16:creationId xmlns:a16="http://schemas.microsoft.com/office/drawing/2014/main" id="{17568059-9C18-41F2-8ED7-CF263AD496B6}"/>
                  </a:ext>
                </a:extLst>
              </p:cNvPr>
              <p:cNvGraphicFramePr>
                <a:graphicFrameLocks noGrp="1"/>
              </p:cNvGraphicFramePr>
              <p:nvPr/>
            </p:nvGraphicFramePr>
            <p:xfrm>
              <a:off x="5528078" y="1062000"/>
              <a:ext cx="3463522" cy="1224000"/>
            </p:xfrm>
            <a:graphic>
              <a:graphicData uri="http://schemas.openxmlformats.org/drawingml/2006/table">
                <a:tbl>
                  <a:tblPr firstRow="1" firstCol="1" bandRow="1"/>
                  <a:tblGrid>
                    <a:gridCol w="1648460">
                      <a:extLst>
                        <a:ext uri="{9D8B030D-6E8A-4147-A177-3AD203B41FA5}">
                          <a16:colId xmlns:a16="http://schemas.microsoft.com/office/drawing/2014/main" val="2621276215"/>
                        </a:ext>
                      </a:extLst>
                    </a:gridCol>
                    <a:gridCol w="1815062">
                      <a:extLst>
                        <a:ext uri="{9D8B030D-6E8A-4147-A177-3AD203B41FA5}">
                          <a16:colId xmlns:a16="http://schemas.microsoft.com/office/drawing/2014/main" val="2623008065"/>
                        </a:ext>
                      </a:extLst>
                    </a:gridCol>
                  </a:tblGrid>
                  <a:tr h="612000">
                    <a:tc>
                      <a:txBody>
                        <a:bodyPr/>
                        <a:lstStyle/>
                        <a:p>
                          <a:endParaRPr lang="zh-TW"/>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369" t="-990" r="-111070" b="-101980"/>
                          </a:stretch>
                        </a:blipFill>
                      </a:tcPr>
                    </a:tc>
                    <a:tc>
                      <a:txBody>
                        <a:bodyPr/>
                        <a:lstStyle/>
                        <a:p>
                          <a:endParaRPr lang="zh-TW"/>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91275" t="-990" r="-1007" b="-101980"/>
                          </a:stretch>
                        </a:blipFill>
                      </a:tcPr>
                    </a:tc>
                    <a:extLst>
                      <a:ext uri="{0D108BD9-81ED-4DB2-BD59-A6C34878D82A}">
                        <a16:rowId xmlns:a16="http://schemas.microsoft.com/office/drawing/2014/main" val="740943228"/>
                      </a:ext>
                    </a:extLst>
                  </a:tr>
                  <a:tr h="612000">
                    <a:tc>
                      <a:txBody>
                        <a:bodyPr/>
                        <a:lstStyle/>
                        <a:p>
                          <a:endParaRPr lang="zh-TW"/>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369" t="-102000" r="-111070" b="-3000"/>
                          </a:stretch>
                        </a:blipFill>
                      </a:tcPr>
                    </a:tc>
                    <a:tc>
                      <a:txBody>
                        <a:bodyPr/>
                        <a:lstStyle/>
                        <a:p>
                          <a:endParaRPr lang="zh-TW"/>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91275" t="-102000" r="-1007" b="-3000"/>
                          </a:stretch>
                        </a:blipFill>
                      </a:tcPr>
                    </a:tc>
                    <a:extLst>
                      <a:ext uri="{0D108BD9-81ED-4DB2-BD59-A6C34878D82A}">
                        <a16:rowId xmlns:a16="http://schemas.microsoft.com/office/drawing/2014/main" val="1395075050"/>
                      </a:ext>
                    </a:extLst>
                  </a:tr>
                </a:tbl>
              </a:graphicData>
            </a:graphic>
          </p:graphicFrame>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4F93E62B-6C12-435C-9E8D-6E165D34ABE1}"/>
                  </a:ext>
                </a:extLst>
              </p:cNvPr>
              <p:cNvSpPr/>
              <p:nvPr/>
            </p:nvSpPr>
            <p:spPr>
              <a:xfrm>
                <a:off x="2003562" y="1584122"/>
                <a:ext cx="3445366" cy="605037"/>
              </a:xfrm>
              <a:prstGeom prst="rect">
                <a:avLst/>
              </a:prstGeom>
              <a:ln w="19050">
                <a:solidFill>
                  <a:srgbClr val="00B0F0"/>
                </a:solidFill>
              </a:ln>
            </p:spPr>
            <p:txBody>
              <a:bodyPr wrap="none" anchor="ctr">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1600" i="1">
                              <a:solidFill>
                                <a:prstClr val="black"/>
                              </a:solidFill>
                              <a:latin typeface="Cambria Math" panose="02040503050406030204" pitchFamily="18" charset="0"/>
                            </a:rPr>
                            <m:t>𝑤</m:t>
                          </m:r>
                        </m:e>
                        <m:sub>
                          <m:r>
                            <a:rPr kumimoji="0" lang="en-US" altLang="zh-TW" sz="16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1600" i="1">
                              <a:solidFill>
                                <a:prstClr val="black"/>
                              </a:solidFill>
                              <a:latin typeface="Cambria Math" panose="02040503050406030204" pitchFamily="18" charset="0"/>
                            </a:rPr>
                          </m:ctrlPr>
                        </m:dPr>
                        <m:e>
                          <m:r>
                            <a:rPr kumimoji="0" lang="zh-TW" altLang="en-US" sz="1600" b="1">
                              <a:solidFill>
                                <a:prstClr val="black"/>
                              </a:solidFill>
                              <a:latin typeface="Cambria Math" panose="02040503050406030204" pitchFamily="18" charset="0"/>
                            </a:rPr>
                            <m:t>𝐬</m:t>
                          </m:r>
                        </m:e>
                      </m:d>
                      <m:r>
                        <a:rPr kumimoji="0" lang="zh-TW" altLang="en-US" sz="1600">
                          <a:solidFill>
                            <a:prstClr val="black"/>
                          </a:solidFill>
                          <a:latin typeface="Cambria Math" panose="02040503050406030204" pitchFamily="18" charset="0"/>
                        </a:rPr>
                        <m:t>=</m:t>
                      </m:r>
                      <m:f>
                        <m:fPr>
                          <m:ctrlPr>
                            <a:rPr kumimoji="0" lang="zh-TW" altLang="en-US" sz="1600" i="1">
                              <a:solidFill>
                                <a:prstClr val="black"/>
                              </a:solidFill>
                              <a:latin typeface="Cambria Math" panose="02040503050406030204" pitchFamily="18" charset="0"/>
                            </a:rPr>
                          </m:ctrlPr>
                        </m:fPr>
                        <m:num>
                          <m:r>
                            <a:rPr kumimoji="0" lang="zh-TW" altLang="en-US" sz="1600" i="1">
                              <a:solidFill>
                                <a:prstClr val="black"/>
                              </a:solidFill>
                              <a:latin typeface="Cambria Math" panose="02040503050406030204" pitchFamily="18" charset="0"/>
                            </a:rPr>
                            <m:t>𝜕</m:t>
                          </m:r>
                          <m:r>
                            <a:rPr kumimoji="0" lang="en-US" altLang="zh-TW" sz="1600" i="1">
                              <a:solidFill>
                                <a:prstClr val="black"/>
                              </a:solidFill>
                              <a:latin typeface="Cambria Math" panose="02040503050406030204" pitchFamily="18" charset="0"/>
                            </a:rPr>
                            <m:t>𝑓</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r>
                                <a:rPr kumimoji="0" lang="en-US" altLang="zh-TW" sz="1600" i="1">
                                  <a:solidFill>
                                    <a:prstClr val="black"/>
                                  </a:solidFill>
                                  <a:latin typeface="Cambria Math" panose="02040503050406030204" pitchFamily="18" charset="0"/>
                                </a:rPr>
                                <m:t>,</m:t>
                              </m:r>
                              <m:r>
                                <a:rPr kumimoji="0" lang="en-US" altLang="zh-TW" sz="1600" i="1">
                                  <a:solidFill>
                                    <a:prstClr val="black"/>
                                  </a:solidFill>
                                  <a:latin typeface="Cambria Math" panose="02040503050406030204" pitchFamily="18" charset="0"/>
                                </a:rPr>
                                <m:t>𝐱</m:t>
                              </m:r>
                            </m:e>
                          </m:d>
                        </m:num>
                        <m:den>
                          <m:r>
                            <a:rPr kumimoji="0" lang="zh-TW" altLang="en-US" sz="1600" i="1">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𝑛</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e>
                          </m:d>
                        </m:den>
                      </m:f>
                      <m:r>
                        <a:rPr kumimoji="0" lang="zh-TW" altLang="en-US" sz="1600" i="1">
                          <a:solidFill>
                            <a:prstClr val="black"/>
                          </a:solidFill>
                          <a:latin typeface="Cambria Math" panose="02040503050406030204" pitchFamily="18" charset="0"/>
                        </a:rPr>
                        <m:t>𝑢</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e>
                      </m:d>
                      <m:r>
                        <a:rPr kumimoji="0" lang="en-US" altLang="zh-TW" sz="1600" i="1">
                          <a:solidFill>
                            <a:prstClr val="black"/>
                          </a:solidFill>
                          <a:latin typeface="Cambria Math" panose="02040503050406030204" pitchFamily="18" charset="0"/>
                        </a:rPr>
                        <m:t>+</m:t>
                      </m:r>
                      <m:f>
                        <m:fPr>
                          <m:ctrlPr>
                            <a:rPr kumimoji="0" lang="zh-TW" altLang="en-US" sz="1600" i="1">
                              <a:solidFill>
                                <a:prstClr val="black"/>
                              </a:solidFill>
                              <a:latin typeface="Cambria Math" panose="02040503050406030204" pitchFamily="18" charset="0"/>
                            </a:rPr>
                          </m:ctrlPr>
                        </m:fPr>
                        <m:num>
                          <m:r>
                            <a:rPr kumimoji="0" lang="zh-TW" altLang="en-US" sz="1600" i="1">
                              <a:solidFill>
                                <a:prstClr val="black"/>
                              </a:solidFill>
                              <a:latin typeface="Cambria Math" panose="02040503050406030204" pitchFamily="18" charset="0"/>
                            </a:rPr>
                            <m:t>𝜕</m:t>
                          </m:r>
                          <m:r>
                            <a:rPr kumimoji="0" lang="en-US" altLang="zh-TW" sz="1600" i="1">
                              <a:solidFill>
                                <a:prstClr val="black"/>
                              </a:solidFill>
                              <a:latin typeface="Cambria Math" panose="02040503050406030204" pitchFamily="18" charset="0"/>
                            </a:rPr>
                            <m:t>𝑔</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r>
                                <a:rPr kumimoji="0" lang="en-US" altLang="zh-TW" sz="1600" i="1">
                                  <a:solidFill>
                                    <a:prstClr val="black"/>
                                  </a:solidFill>
                                  <a:latin typeface="Cambria Math" panose="02040503050406030204" pitchFamily="18" charset="0"/>
                                </a:rPr>
                                <m:t>,</m:t>
                              </m:r>
                              <m:r>
                                <a:rPr kumimoji="0" lang="en-US" altLang="zh-TW" sz="1600" i="1">
                                  <a:solidFill>
                                    <a:prstClr val="black"/>
                                  </a:solidFill>
                                  <a:latin typeface="Cambria Math" panose="02040503050406030204" pitchFamily="18" charset="0"/>
                                </a:rPr>
                                <m:t>𝐱</m:t>
                              </m:r>
                            </m:e>
                          </m:d>
                        </m:num>
                        <m:den>
                          <m:r>
                            <a:rPr kumimoji="0" lang="zh-TW" altLang="en-US" sz="1600" i="1">
                              <a:solidFill>
                                <a:prstClr val="black"/>
                              </a:solidFill>
                              <a:latin typeface="Cambria Math" panose="02040503050406030204" pitchFamily="18" charset="0"/>
                            </a:rPr>
                            <m:t>𝜕</m:t>
                          </m:r>
                          <m:r>
                            <a:rPr kumimoji="0" lang="zh-TW" altLang="en-US" sz="1600" i="1">
                              <a:solidFill>
                                <a:prstClr val="black"/>
                              </a:solidFill>
                              <a:latin typeface="Cambria Math" panose="02040503050406030204" pitchFamily="18" charset="0"/>
                            </a:rPr>
                            <m:t>𝑛</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e>
                          </m:d>
                        </m:den>
                      </m:f>
                      <m:r>
                        <a:rPr kumimoji="0" lang="en-US" altLang="zh-TW" sz="1600" i="1">
                          <a:solidFill>
                            <a:prstClr val="black"/>
                          </a:solidFill>
                          <a:latin typeface="Cambria Math" panose="02040503050406030204" pitchFamily="18" charset="0"/>
                        </a:rPr>
                        <m:t>𝑡</m:t>
                      </m:r>
                      <m:d>
                        <m:dPr>
                          <m:ctrlPr>
                            <a:rPr kumimoji="0" lang="zh-TW" altLang="en-US" sz="1600" i="1">
                              <a:solidFill>
                                <a:prstClr val="black"/>
                              </a:solidFill>
                              <a:latin typeface="Cambria Math" panose="02040503050406030204" pitchFamily="18" charset="0"/>
                            </a:rPr>
                          </m:ctrlPr>
                        </m:dPr>
                        <m:e>
                          <m:r>
                            <a:rPr kumimoji="0" lang="zh-TW" altLang="en-US" sz="1600" i="1">
                              <a:solidFill>
                                <a:prstClr val="black"/>
                              </a:solidFill>
                              <a:latin typeface="Cambria Math" panose="02040503050406030204" pitchFamily="18" charset="0"/>
                            </a:rPr>
                            <m:t>𝐬</m:t>
                          </m:r>
                        </m:e>
                      </m:d>
                    </m:oMath>
                  </m:oMathPara>
                </a14:m>
                <a:endParaRPr kumimoji="0" lang="zh-TW" altLang="en-US" sz="1600" i="1" dirty="0">
                  <a:solidFill>
                    <a:prstClr val="black"/>
                  </a:solidFill>
                  <a:latin typeface="Cambria Math" panose="02040503050406030204" pitchFamily="18" charset="0"/>
                  <a:ea typeface="標楷體"/>
                </a:endParaRPr>
              </a:p>
            </p:txBody>
          </p:sp>
        </mc:Choice>
        <mc:Fallback xmlns="">
          <p:sp>
            <p:nvSpPr>
              <p:cNvPr id="28" name="矩形 27">
                <a:extLst>
                  <a:ext uri="{FF2B5EF4-FFF2-40B4-BE49-F238E27FC236}">
                    <a16:creationId xmlns:a16="http://schemas.microsoft.com/office/drawing/2014/main" id="{4F93E62B-6C12-435C-9E8D-6E165D34ABE1}"/>
                  </a:ext>
                </a:extLst>
              </p:cNvPr>
              <p:cNvSpPr>
                <a:spLocks noRot="1" noChangeAspect="1" noMove="1" noResize="1" noEditPoints="1" noAdjustHandles="1" noChangeArrowheads="1" noChangeShapeType="1" noTextEdit="1"/>
              </p:cNvSpPr>
              <p:nvPr/>
            </p:nvSpPr>
            <p:spPr>
              <a:xfrm>
                <a:off x="2003562" y="1584122"/>
                <a:ext cx="3445366" cy="605037"/>
              </a:xfrm>
              <a:prstGeom prst="rect">
                <a:avLst/>
              </a:prstGeom>
              <a:blipFill>
                <a:blip r:embed="rId7"/>
                <a:stretch>
                  <a:fillRect/>
                </a:stretch>
              </a:blipFill>
              <a:ln w="19050">
                <a:solidFill>
                  <a:srgbClr val="00B0F0"/>
                </a:solidFill>
              </a:ln>
            </p:spPr>
            <p:txBody>
              <a:bodyPr/>
              <a:lstStyle/>
              <a:p>
                <a:r>
                  <a:rPr lang="zh-TW" altLang="en-US">
                    <a:noFill/>
                  </a:rPr>
                  <a:t> </a:t>
                </a:r>
              </a:p>
            </p:txBody>
          </p:sp>
        </mc:Fallback>
      </mc:AlternateContent>
      <p:sp>
        <p:nvSpPr>
          <p:cNvPr id="33" name="文字方塊 32">
            <a:extLst>
              <a:ext uri="{FF2B5EF4-FFF2-40B4-BE49-F238E27FC236}">
                <a16:creationId xmlns:a16="http://schemas.microsoft.com/office/drawing/2014/main" id="{5676F662-52E2-4D31-A06B-7D89B2468584}"/>
              </a:ext>
            </a:extLst>
          </p:cNvPr>
          <p:cNvSpPr txBox="1"/>
          <p:nvPr/>
        </p:nvSpPr>
        <p:spPr>
          <a:xfrm>
            <a:off x="2244964" y="105240"/>
            <a:ext cx="5146437"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sp>
        <p:nvSpPr>
          <p:cNvPr id="34" name="箭號: 向右 33">
            <a:extLst>
              <a:ext uri="{FF2B5EF4-FFF2-40B4-BE49-F238E27FC236}">
                <a16:creationId xmlns:a16="http://schemas.microsoft.com/office/drawing/2014/main" id="{F722E175-7B17-4635-9865-BDBF19774551}"/>
              </a:ext>
            </a:extLst>
          </p:cNvPr>
          <p:cNvSpPr/>
          <p:nvPr/>
        </p:nvSpPr>
        <p:spPr>
          <a:xfrm rot="5400000">
            <a:off x="418685" y="2150976"/>
            <a:ext cx="627652" cy="39822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p:sp>
        <p:nvSpPr>
          <p:cNvPr id="35" name="文字方塊 34">
            <a:extLst>
              <a:ext uri="{FF2B5EF4-FFF2-40B4-BE49-F238E27FC236}">
                <a16:creationId xmlns:a16="http://schemas.microsoft.com/office/drawing/2014/main" id="{10CF82CD-F651-4BA7-8EF0-2D8D12D3B149}"/>
              </a:ext>
            </a:extLst>
          </p:cNvPr>
          <p:cNvSpPr txBox="1"/>
          <p:nvPr/>
        </p:nvSpPr>
        <p:spPr>
          <a:xfrm>
            <a:off x="4829224" y="5776440"/>
            <a:ext cx="3628976"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computation of solid angle is free</a:t>
            </a:r>
            <a:endParaRPr kumimoji="0" lang="zh-TW" altLang="en-US" sz="2000" dirty="0">
              <a:solidFill>
                <a:srgbClr val="FF0000"/>
              </a:solidFill>
              <a:latin typeface="Times New Roman"/>
              <a:ea typeface="標楷體"/>
            </a:endParaRPr>
          </a:p>
        </p:txBody>
      </p:sp>
      <p:pic>
        <p:nvPicPr>
          <p:cNvPr id="2" name="圖片 1">
            <a:extLst>
              <a:ext uri="{FF2B5EF4-FFF2-40B4-BE49-F238E27FC236}">
                <a16:creationId xmlns:a16="http://schemas.microsoft.com/office/drawing/2014/main" id="{381383E3-0046-1063-A50F-2E1FE2B3DBDD}"/>
              </a:ext>
            </a:extLst>
          </p:cNvPr>
          <p:cNvPicPr>
            <a:picLocks noChangeAspect="1"/>
          </p:cNvPicPr>
          <p:nvPr/>
        </p:nvPicPr>
        <p:blipFill>
          <a:blip r:embed="rId8"/>
          <a:stretch>
            <a:fillRect/>
          </a:stretch>
        </p:blipFill>
        <p:spPr>
          <a:xfrm>
            <a:off x="6285952" y="2459254"/>
            <a:ext cx="2324649" cy="1274549"/>
          </a:xfrm>
          <a:prstGeom prst="rect">
            <a:avLst/>
          </a:prstGeom>
          <a:ln w="25400">
            <a:noFill/>
          </a:ln>
        </p:spPr>
      </p:pic>
      <p:pic>
        <p:nvPicPr>
          <p:cNvPr id="3" name="圖片 2">
            <a:extLst>
              <a:ext uri="{FF2B5EF4-FFF2-40B4-BE49-F238E27FC236}">
                <a16:creationId xmlns:a16="http://schemas.microsoft.com/office/drawing/2014/main" id="{6AD5DAAC-F8F0-99A5-58B5-D8739D93DEBE}"/>
              </a:ext>
            </a:extLst>
          </p:cNvPr>
          <p:cNvPicPr>
            <a:picLocks noChangeAspect="1"/>
          </p:cNvPicPr>
          <p:nvPr/>
        </p:nvPicPr>
        <p:blipFill>
          <a:blip r:embed="rId9"/>
          <a:stretch>
            <a:fillRect/>
          </a:stretch>
        </p:blipFill>
        <p:spPr>
          <a:xfrm>
            <a:off x="6377483" y="3676444"/>
            <a:ext cx="2195549" cy="1224000"/>
          </a:xfrm>
          <a:prstGeom prst="rect">
            <a:avLst/>
          </a:prstGeom>
        </p:spPr>
      </p:pic>
      <p:pic>
        <p:nvPicPr>
          <p:cNvPr id="10" name="圖片 9">
            <a:extLst>
              <a:ext uri="{FF2B5EF4-FFF2-40B4-BE49-F238E27FC236}">
                <a16:creationId xmlns:a16="http://schemas.microsoft.com/office/drawing/2014/main" id="{4C4CF872-9734-2FDA-C367-54B3EED3AA7B}"/>
              </a:ext>
            </a:extLst>
          </p:cNvPr>
          <p:cNvPicPr>
            <a:picLocks noChangeAspect="1"/>
          </p:cNvPicPr>
          <p:nvPr/>
        </p:nvPicPr>
        <p:blipFill>
          <a:blip r:embed="rId10"/>
          <a:stretch>
            <a:fillRect/>
          </a:stretch>
        </p:blipFill>
        <p:spPr>
          <a:xfrm>
            <a:off x="6150120" y="2148755"/>
            <a:ext cx="2685451" cy="1480273"/>
          </a:xfrm>
          <a:prstGeom prst="rect">
            <a:avLst/>
          </a:prstGeom>
        </p:spPr>
      </p:pic>
      <p:pic>
        <p:nvPicPr>
          <p:cNvPr id="11" name="圖片 10">
            <a:extLst>
              <a:ext uri="{FF2B5EF4-FFF2-40B4-BE49-F238E27FC236}">
                <a16:creationId xmlns:a16="http://schemas.microsoft.com/office/drawing/2014/main" id="{C9D9C630-39C4-7E94-F419-A2E39F2BF27A}"/>
              </a:ext>
            </a:extLst>
          </p:cNvPr>
          <p:cNvPicPr>
            <a:picLocks noChangeAspect="1"/>
          </p:cNvPicPr>
          <p:nvPr/>
        </p:nvPicPr>
        <p:blipFill>
          <a:blip r:embed="rId11"/>
          <a:stretch>
            <a:fillRect/>
          </a:stretch>
        </p:blipFill>
        <p:spPr>
          <a:xfrm>
            <a:off x="6209888" y="3825171"/>
            <a:ext cx="2565910" cy="1443324"/>
          </a:xfrm>
          <a:prstGeom prst="rect">
            <a:avLst/>
          </a:prstGeom>
        </p:spPr>
      </p:pic>
      <p:pic>
        <p:nvPicPr>
          <p:cNvPr id="12" name="圖片 11">
            <a:extLst>
              <a:ext uri="{FF2B5EF4-FFF2-40B4-BE49-F238E27FC236}">
                <a16:creationId xmlns:a16="http://schemas.microsoft.com/office/drawing/2014/main" id="{A9E7D977-91EB-5026-91A1-BD5A1AD5CCAA}"/>
              </a:ext>
            </a:extLst>
          </p:cNvPr>
          <p:cNvPicPr>
            <a:picLocks noChangeAspect="1"/>
          </p:cNvPicPr>
          <p:nvPr/>
        </p:nvPicPr>
        <p:blipFill>
          <a:blip r:embed="rId10"/>
          <a:stretch>
            <a:fillRect/>
          </a:stretch>
        </p:blipFill>
        <p:spPr>
          <a:xfrm>
            <a:off x="3835419" y="1947714"/>
            <a:ext cx="2685451" cy="1480273"/>
          </a:xfrm>
          <a:prstGeom prst="rect">
            <a:avLst/>
          </a:prstGeom>
        </p:spPr>
      </p:pic>
      <p:pic>
        <p:nvPicPr>
          <p:cNvPr id="13" name="圖片 12">
            <a:extLst>
              <a:ext uri="{FF2B5EF4-FFF2-40B4-BE49-F238E27FC236}">
                <a16:creationId xmlns:a16="http://schemas.microsoft.com/office/drawing/2014/main" id="{B8E34D9E-C352-6C95-EBA9-64590B0FE133}"/>
              </a:ext>
            </a:extLst>
          </p:cNvPr>
          <p:cNvPicPr>
            <a:picLocks noChangeAspect="1"/>
          </p:cNvPicPr>
          <p:nvPr/>
        </p:nvPicPr>
        <p:blipFill>
          <a:blip r:embed="rId11"/>
          <a:stretch>
            <a:fillRect/>
          </a:stretch>
        </p:blipFill>
        <p:spPr>
          <a:xfrm>
            <a:off x="3895187" y="3624130"/>
            <a:ext cx="2565910" cy="1443324"/>
          </a:xfrm>
          <a:prstGeom prst="rect">
            <a:avLst/>
          </a:prstGeom>
        </p:spPr>
      </p:pic>
    </p:spTree>
    <p:extLst>
      <p:ext uri="{BB962C8B-B14F-4D97-AF65-F5344CB8AC3E}">
        <p14:creationId xmlns:p14="http://schemas.microsoft.com/office/powerpoint/2010/main" val="3225579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9CABB68-EE86-47AF-B0D1-DB237F119139}"/>
              </a:ext>
            </a:extLst>
          </p:cNvPr>
          <p:cNvSpPr>
            <a:spLocks noGrp="1"/>
          </p:cNvSpPr>
          <p:nvPr>
            <p:ph type="dt" sz="half" idx="10"/>
          </p:nvPr>
        </p:nvSpPr>
        <p:spPr/>
        <p:txBody>
          <a:bodyPr/>
          <a:lstStyle/>
          <a:p>
            <a:pPr>
              <a:defRPr/>
            </a:pPr>
            <a:r>
              <a:rPr lang="en-US" altLang="zh-TW"/>
              <a:t>2024/07/24</a:t>
            </a:r>
            <a:endParaRPr lang="en-US" altLang="zh-TW" dirty="0"/>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AE0F1CBC-AAB5-4D72-8C99-269FA9355F99}"/>
                  </a:ext>
                </a:extLst>
              </p:cNvPr>
              <p:cNvSpPr txBox="1"/>
              <p:nvPr/>
            </p:nvSpPr>
            <p:spPr>
              <a:xfrm>
                <a:off x="167014" y="1174176"/>
                <a:ext cx="2914648"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Auxiliary solution </a:t>
                </a:r>
                <a14:m>
                  <m:oMath xmlns:m="http://schemas.openxmlformats.org/officeDocument/2006/math">
                    <m:r>
                      <a:rPr kumimoji="0" lang="en-US" altLang="zh-TW" sz="2400">
                        <a:solidFill>
                          <a:prstClr val="black"/>
                        </a:solidFill>
                        <a:latin typeface="Cambria Math" panose="02040503050406030204" pitchFamily="18" charset="0"/>
                      </a:rPr>
                      <m:t> </m:t>
                    </m:r>
                  </m:oMath>
                </a14:m>
                <a:endParaRPr kumimoji="0" lang="zh-TW" altLang="en-US" sz="2400" dirty="0">
                  <a:solidFill>
                    <a:prstClr val="black"/>
                  </a:solidFill>
                  <a:latin typeface="Times New Roman"/>
                  <a:ea typeface="標楷體"/>
                </a:endParaRPr>
              </a:p>
            </p:txBody>
          </p:sp>
        </mc:Choice>
        <mc:Fallback xmlns="">
          <p:sp>
            <p:nvSpPr>
              <p:cNvPr id="17" name="文字方塊 16">
                <a:extLst>
                  <a:ext uri="{FF2B5EF4-FFF2-40B4-BE49-F238E27FC236}">
                    <a16:creationId xmlns:a16="http://schemas.microsoft.com/office/drawing/2014/main" id="{AE0F1CBC-AAB5-4D72-8C99-269FA9355F99}"/>
                  </a:ext>
                </a:extLst>
              </p:cNvPr>
              <p:cNvSpPr txBox="1">
                <a:spLocks noRot="1" noChangeAspect="1" noMove="1" noResize="1" noEditPoints="1" noAdjustHandles="1" noChangeArrowheads="1" noChangeShapeType="1" noTextEdit="1"/>
              </p:cNvSpPr>
              <p:nvPr/>
            </p:nvSpPr>
            <p:spPr>
              <a:xfrm>
                <a:off x="167014" y="1174176"/>
                <a:ext cx="2914648" cy="461665"/>
              </a:xfrm>
              <a:prstGeom prst="rect">
                <a:avLst/>
              </a:prstGeom>
              <a:blipFill>
                <a:blip r:embed="rId3"/>
                <a:stretch>
                  <a:fillRect l="-3132"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99C5DFCC-4E56-4ED5-9AF6-A9A524C4368F}"/>
                  </a:ext>
                </a:extLst>
              </p:cNvPr>
              <p:cNvSpPr txBox="1"/>
              <p:nvPr/>
            </p:nvSpPr>
            <p:spPr>
              <a:xfrm>
                <a:off x="104775" y="1810630"/>
                <a:ext cx="8532400" cy="737894"/>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zh-TW" altLang="zh-TW" i="1">
                              <a:solidFill>
                                <a:prstClr val="black"/>
                              </a:solidFill>
                              <a:latin typeface="Cambria Math" panose="02040503050406030204" pitchFamily="18" charset="0"/>
                            </a:rPr>
                          </m:ctrlPr>
                        </m:fPr>
                        <m:num>
                          <m:r>
                            <a:rPr kumimoji="0" lang="zh-TW" altLang="en-US" i="1" kern="100">
                              <a:solidFill>
                                <a:prstClr val="black"/>
                              </a:solidFill>
                              <a:latin typeface="Cambria Math" panose="02040503050406030204" pitchFamily="18" charset="0"/>
                            </a:rPr>
                            <m:t>𝛼</m:t>
                          </m:r>
                        </m:num>
                        <m:den>
                          <m:r>
                            <a:rPr kumimoji="0" lang="en-US" altLang="zh-TW" i="1">
                              <a:solidFill>
                                <a:prstClr val="black"/>
                              </a:solidFill>
                              <a:latin typeface="Cambria Math" panose="02040503050406030204" pitchFamily="18" charset="0"/>
                            </a:rPr>
                            <m:t>2</m:t>
                          </m:r>
                          <m:r>
                            <a:rPr kumimoji="0" lang="en-US" altLang="zh-TW" i="1">
                              <a:solidFill>
                                <a:prstClr val="black"/>
                              </a:solidFill>
                              <a:latin typeface="Cambria Math" panose="02040503050406030204" pitchFamily="18" charset="0"/>
                            </a:rPr>
                            <m:t>𝜋</m:t>
                          </m:r>
                        </m:den>
                      </m:f>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𝐶</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𝑃</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𝑉</m:t>
                      </m:r>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e>
                          <m:r>
                            <a:rPr kumimoji="0" lang="en-US" altLang="zh-TW" i="1">
                              <a:solidFill>
                                <a:prstClr val="black"/>
                              </a:solidFill>
                              <a:latin typeface="Cambria Math" panose="02040503050406030204" pitchFamily="18" charset="0"/>
                            </a:rPr>
                            <m:t>𝑇</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𝑢</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𝑅</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𝑃</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𝑉</m:t>
                      </m:r>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e>
                          <m:r>
                            <a:rPr kumimoji="0" lang="en-US" altLang="zh-TW" i="1">
                              <a:solidFill>
                                <a:prstClr val="black"/>
                              </a:solidFill>
                              <a:latin typeface="Cambria Math" panose="02040503050406030204" pitchFamily="18" charset="0"/>
                            </a:rPr>
                            <m:t>𝑈</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𝑡</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𝐁</m:t>
                      </m:r>
                    </m:oMath>
                  </m:oMathPara>
                </a14:m>
                <a:endParaRPr kumimoji="0" lang="zh-TW" altLang="en-US" dirty="0">
                  <a:solidFill>
                    <a:prstClr val="black"/>
                  </a:solidFill>
                  <a:latin typeface="Times New Roman"/>
                  <a:ea typeface="標楷體"/>
                </a:endParaRPr>
              </a:p>
            </p:txBody>
          </p:sp>
        </mc:Choice>
        <mc:Fallback xmlns="">
          <p:sp>
            <p:nvSpPr>
              <p:cNvPr id="18" name="文字方塊 17">
                <a:extLst>
                  <a:ext uri="{FF2B5EF4-FFF2-40B4-BE49-F238E27FC236}">
                    <a16:creationId xmlns:a16="http://schemas.microsoft.com/office/drawing/2014/main" id="{99C5DFCC-4E56-4ED5-9AF6-A9A524C4368F}"/>
                  </a:ext>
                </a:extLst>
              </p:cNvPr>
              <p:cNvSpPr txBox="1">
                <a:spLocks noRot="1" noChangeAspect="1" noMove="1" noResize="1" noEditPoints="1" noAdjustHandles="1" noChangeArrowheads="1" noChangeShapeType="1" noTextEdit="1"/>
              </p:cNvSpPr>
              <p:nvPr/>
            </p:nvSpPr>
            <p:spPr>
              <a:xfrm>
                <a:off x="104775" y="1810630"/>
                <a:ext cx="8532400" cy="737894"/>
              </a:xfrm>
              <a:prstGeom prst="rect">
                <a:avLst/>
              </a:prstGeom>
              <a:blipFill>
                <a:blip r:embed="rId4"/>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DBAC6D4D-9580-4295-A1E8-803EA77F5D22}"/>
                  </a:ext>
                </a:extLst>
              </p:cNvPr>
              <p:cNvSpPr txBox="1"/>
              <p:nvPr/>
            </p:nvSpPr>
            <p:spPr>
              <a:xfrm>
                <a:off x="167014" y="2685791"/>
                <a:ext cx="8842278" cy="737894"/>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zh-TW" altLang="zh-TW" i="1">
                              <a:solidFill>
                                <a:prstClr val="black"/>
                              </a:solidFill>
                              <a:latin typeface="Cambria Math" panose="02040503050406030204" pitchFamily="18" charset="0"/>
                            </a:rPr>
                          </m:ctrlPr>
                        </m:fPr>
                        <m:num>
                          <m:r>
                            <a:rPr kumimoji="0" lang="zh-TW" altLang="en-US" i="1" kern="100">
                              <a:solidFill>
                                <a:prstClr val="black"/>
                              </a:solidFill>
                              <a:latin typeface="Cambria Math" panose="02040503050406030204" pitchFamily="18" charset="0"/>
                            </a:rPr>
                            <m:t>𝛼</m:t>
                          </m:r>
                        </m:num>
                        <m:den>
                          <m:r>
                            <a:rPr kumimoji="0" lang="en-US" altLang="zh-TW" i="1">
                              <a:solidFill>
                                <a:prstClr val="black"/>
                              </a:solidFill>
                              <a:latin typeface="Cambria Math" panose="02040503050406030204" pitchFamily="18" charset="0"/>
                            </a:rPr>
                            <m:t>2</m:t>
                          </m:r>
                          <m:r>
                            <a:rPr kumimoji="0" lang="en-US" altLang="zh-TW" i="1">
                              <a:solidFill>
                                <a:prstClr val="black"/>
                              </a:solidFill>
                              <a:latin typeface="Cambria Math" panose="02040503050406030204" pitchFamily="18" charset="0"/>
                            </a:rPr>
                            <m:t>𝜋</m:t>
                          </m:r>
                        </m:den>
                      </m:f>
                      <m:r>
                        <a:rPr kumimoji="0" lang="en-US" altLang="zh-TW" i="1">
                          <a:solidFill>
                            <a:prstClr val="black"/>
                          </a:solidFill>
                          <a:latin typeface="Cambria Math" panose="02040503050406030204" pitchFamily="18" charset="0"/>
                        </a:rPr>
                        <m:t>𝑤</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𝐶</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𝑃</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𝑉</m:t>
                      </m:r>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e>
                          <m:r>
                            <a:rPr kumimoji="0" lang="en-US" altLang="zh-TW" i="1">
                              <a:solidFill>
                                <a:prstClr val="black"/>
                              </a:solidFill>
                              <a:latin typeface="Cambria Math" panose="02040503050406030204" pitchFamily="18" charset="0"/>
                            </a:rPr>
                            <m:t>𝑇</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r>
                            <a:rPr kumimoji="0" lang="en-US" altLang="zh-TW" i="1">
                              <a:solidFill>
                                <a:prstClr val="black"/>
                              </a:solidFill>
                              <a:latin typeface="Cambria Math" panose="02040503050406030204" pitchFamily="18" charset="0"/>
                            </a:rPr>
                            <m:t>𝑤</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𝑅</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𝑃</m:t>
                      </m:r>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𝑉</m:t>
                      </m:r>
                      <m:r>
                        <a:rPr kumimoji="0" lang="en-US" altLang="zh-TW" i="1">
                          <a:solidFill>
                            <a:prstClr val="black"/>
                          </a:solidFill>
                          <a:latin typeface="Cambria Math" panose="02040503050406030204" pitchFamily="18" charset="0"/>
                        </a:rPr>
                        <m:t>.</m:t>
                      </m:r>
                      <m:nary>
                        <m:naryPr>
                          <m:limLoc m:val="subSup"/>
                          <m:ctrlPr>
                            <a:rPr kumimoji="0" lang="zh-TW" altLang="zh-TW" i="1">
                              <a:solidFill>
                                <a:prstClr val="black"/>
                              </a:solidFill>
                              <a:latin typeface="Cambria Math" panose="02040503050406030204" pitchFamily="18" charset="0"/>
                            </a:rPr>
                          </m:ctrlPr>
                        </m:naryPr>
                        <m:sub>
                          <m:r>
                            <a:rPr kumimoji="0" lang="en-US" altLang="zh-TW" i="1">
                              <a:solidFill>
                                <a:prstClr val="black"/>
                              </a:solidFill>
                              <a:latin typeface="Cambria Math" panose="02040503050406030204" pitchFamily="18" charset="0"/>
                            </a:rPr>
                            <m:t>𝐵</m:t>
                          </m:r>
                        </m:sub>
                        <m:sup/>
                        <m:e>
                          <m:r>
                            <a:rPr kumimoji="0" lang="en-US" altLang="zh-TW" i="1">
                              <a:solidFill>
                                <a:prstClr val="black"/>
                              </a:solidFill>
                              <a:latin typeface="Cambria Math" panose="02040503050406030204" pitchFamily="18" charset="0"/>
                            </a:rPr>
                            <m:t>𝑈</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e>
                          </m:d>
                          <m:f>
                            <m:fPr>
                              <m:ctrlPr>
                                <a:rPr kumimoji="0" lang="en-US" altLang="zh-TW" i="1">
                                  <a:solidFill>
                                    <a:prstClr val="black"/>
                                  </a:solidFill>
                                  <a:latin typeface="Cambria Math" panose="02040503050406030204" pitchFamily="18" charset="0"/>
                                </a:rPr>
                              </m:ctrlPr>
                            </m:fPr>
                            <m:num>
                              <m:r>
                                <a:rPr kumimoji="0" lang="zh-TW" altLang="en-US"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𝑤</m:t>
                              </m:r>
                              <m:d>
                                <m:dPr>
                                  <m:ctrlPr>
                                    <a:rPr kumimoji="0" lang="zh-TW" altLang="zh-TW" i="1">
                                      <a:solidFill>
                                        <a:prstClr val="black"/>
                                      </a:solidFill>
                                      <a:latin typeface="Cambria Math" panose="02040503050406030204" pitchFamily="18" charset="0"/>
                                    </a:rPr>
                                  </m:ctrlPr>
                                </m:dPr>
                                <m:e>
                                  <m:r>
                                    <a:rPr kumimoji="0" lang="en-US" altLang="zh-TW" i="1">
                                      <a:solidFill>
                                        <a:prstClr val="black"/>
                                      </a:solidFill>
                                      <a:latin typeface="Cambria Math" panose="02040503050406030204" pitchFamily="18" charset="0"/>
                                    </a:rPr>
                                    <m:t>𝐬</m:t>
                                  </m:r>
                                </m:e>
                              </m:d>
                            </m:num>
                            <m:den>
                              <m:r>
                                <a:rPr kumimoji="0" lang="en-US" altLang="zh-TW" i="1">
                                  <a:solidFill>
                                    <a:prstClr val="black"/>
                                  </a:solidFill>
                                  <a:latin typeface="Cambria Math" panose="02040503050406030204" pitchFamily="18" charset="0"/>
                                </a:rPr>
                                <m:t>𝜕</m:t>
                              </m:r>
                              <m:r>
                                <a:rPr kumimoji="0" lang="en-US" altLang="zh-TW" i="1">
                                  <a:solidFill>
                                    <a:prstClr val="black"/>
                                  </a:solidFill>
                                  <a:latin typeface="Cambria Math" panose="02040503050406030204" pitchFamily="18" charset="0"/>
                                </a:rPr>
                                <m:t>𝑛</m:t>
                              </m:r>
                              <m:d>
                                <m:dPr>
                                  <m:ctrlPr>
                                    <a:rPr kumimoji="0" lang="zh-TW" altLang="zh-TW" i="1">
                                      <a:solidFill>
                                        <a:prstClr val="black"/>
                                      </a:solidFill>
                                      <a:latin typeface="Cambria Math" panose="02040503050406030204" pitchFamily="18" charset="0"/>
                                    </a:rPr>
                                  </m:ctrlPr>
                                </m:dPr>
                                <m:e>
                                  <m:r>
                                    <a:rPr kumimoji="0" lang="en-US" altLang="zh-TW" i="1">
                                      <a:solidFill>
                                        <a:prstClr val="black"/>
                                      </a:solidFill>
                                      <a:latin typeface="Cambria Math" panose="02040503050406030204" pitchFamily="18" charset="0"/>
                                    </a:rPr>
                                    <m:t>𝐬</m:t>
                                  </m:r>
                                </m:e>
                              </m:d>
                            </m:den>
                          </m:f>
                          <m:r>
                            <a:rPr kumimoji="0" lang="en-US" altLang="zh-TW" i="1">
                              <a:solidFill>
                                <a:prstClr val="black"/>
                              </a:solidFill>
                              <a:latin typeface="Cambria Math" panose="02040503050406030204" pitchFamily="18" charset="0"/>
                            </a:rPr>
                            <m:t>𝑑𝐵</m:t>
                          </m:r>
                          <m:d>
                            <m:dPr>
                              <m:ctrlPr>
                                <a:rPr kumimoji="0" lang="zh-TW" altLang="zh-TW" i="1">
                                  <a:solidFill>
                                    <a:prstClr val="black"/>
                                  </a:solidFill>
                                  <a:latin typeface="Cambria Math" panose="02040503050406030204" pitchFamily="18" charset="0"/>
                                </a:rPr>
                              </m:ctrlPr>
                            </m:dPr>
                            <m:e>
                              <m:r>
                                <a:rPr kumimoji="0" lang="en-US" altLang="zh-TW" b="1" i="1">
                                  <a:solidFill>
                                    <a:prstClr val="black"/>
                                  </a:solidFill>
                                  <a:latin typeface="Cambria Math" panose="02040503050406030204" pitchFamily="18" charset="0"/>
                                </a:rPr>
                                <m:t>𝐬</m:t>
                              </m:r>
                            </m:e>
                          </m:d>
                        </m:e>
                      </m:nary>
                      <m:r>
                        <a:rPr kumimoji="0" lang="en-US" altLang="zh-TW" i="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𝐱</m:t>
                      </m:r>
                      <m:r>
                        <a:rPr kumimoji="0" lang="en-US" altLang="zh-TW" b="1">
                          <a:solidFill>
                            <a:prstClr val="black"/>
                          </a:solidFill>
                          <a:latin typeface="Cambria Math" panose="02040503050406030204" pitchFamily="18" charset="0"/>
                        </a:rPr>
                        <m:t>∈</m:t>
                      </m:r>
                      <m:r>
                        <a:rPr kumimoji="0" lang="en-US" altLang="zh-TW" b="1" i="1">
                          <a:solidFill>
                            <a:prstClr val="black"/>
                          </a:solidFill>
                          <a:latin typeface="Cambria Math" panose="02040503050406030204" pitchFamily="18" charset="0"/>
                        </a:rPr>
                        <m:t>𝐁</m:t>
                      </m:r>
                    </m:oMath>
                  </m:oMathPara>
                </a14:m>
                <a:endParaRPr kumimoji="0" lang="zh-TW" altLang="en-US" dirty="0">
                  <a:solidFill>
                    <a:prstClr val="black"/>
                  </a:solidFill>
                  <a:latin typeface="Times New Roman"/>
                  <a:ea typeface="標楷體"/>
                </a:endParaRPr>
              </a:p>
            </p:txBody>
          </p:sp>
        </mc:Choice>
        <mc:Fallback xmlns="">
          <p:sp>
            <p:nvSpPr>
              <p:cNvPr id="19" name="文字方塊 18">
                <a:extLst>
                  <a:ext uri="{FF2B5EF4-FFF2-40B4-BE49-F238E27FC236}">
                    <a16:creationId xmlns:a16="http://schemas.microsoft.com/office/drawing/2014/main" id="{DBAC6D4D-9580-4295-A1E8-803EA77F5D22}"/>
                  </a:ext>
                </a:extLst>
              </p:cNvPr>
              <p:cNvSpPr txBox="1">
                <a:spLocks noRot="1" noChangeAspect="1" noMove="1" noResize="1" noEditPoints="1" noAdjustHandles="1" noChangeArrowheads="1" noChangeShapeType="1" noTextEdit="1"/>
              </p:cNvSpPr>
              <p:nvPr/>
            </p:nvSpPr>
            <p:spPr>
              <a:xfrm>
                <a:off x="167014" y="2685791"/>
                <a:ext cx="8842278" cy="737894"/>
              </a:xfrm>
              <a:prstGeom prst="rect">
                <a:avLst/>
              </a:prstGeom>
              <a:blipFill>
                <a:blip r:embed="rId5"/>
                <a:stretch>
                  <a:fillRect/>
                </a:stretch>
              </a:blipFill>
              <a:ln w="19050">
                <a:solidFill>
                  <a:srgbClr val="00B0F0"/>
                </a:solidFill>
              </a:ln>
            </p:spPr>
            <p:txBody>
              <a:bodyPr/>
              <a:lstStyle/>
              <a:p>
                <a:r>
                  <a:rPr lang="zh-TW" altLang="en-US">
                    <a:noFill/>
                  </a:rPr>
                  <a:t> </a:t>
                </a:r>
              </a:p>
            </p:txBody>
          </p:sp>
        </mc:Fallback>
      </mc:AlternateContent>
      <p:sp>
        <p:nvSpPr>
          <p:cNvPr id="20" name="箭號: 向下 19">
            <a:extLst>
              <a:ext uri="{FF2B5EF4-FFF2-40B4-BE49-F238E27FC236}">
                <a16:creationId xmlns:a16="http://schemas.microsoft.com/office/drawing/2014/main" id="{D11532DA-7453-4613-916E-19BCCF76142F}"/>
              </a:ext>
            </a:extLst>
          </p:cNvPr>
          <p:cNvSpPr/>
          <p:nvPr/>
        </p:nvSpPr>
        <p:spPr>
          <a:xfrm>
            <a:off x="1757434" y="3559248"/>
            <a:ext cx="276447" cy="978408"/>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2000" kern="0">
              <a:solidFill>
                <a:prstClr val="white"/>
              </a:solidFill>
              <a:latin typeface="Times New Roman"/>
              <a:ea typeface="標楷體"/>
            </a:endParaRPr>
          </a:p>
        </p:txBody>
      </p:sp>
      <p:sp>
        <p:nvSpPr>
          <p:cNvPr id="21" name="文字方塊 20">
            <a:extLst>
              <a:ext uri="{FF2B5EF4-FFF2-40B4-BE49-F238E27FC236}">
                <a16:creationId xmlns:a16="http://schemas.microsoft.com/office/drawing/2014/main" id="{DB24C187-7E10-451B-9384-5FD49700BAB0}"/>
              </a:ext>
            </a:extLst>
          </p:cNvPr>
          <p:cNvSpPr txBox="1"/>
          <p:nvPr/>
        </p:nvSpPr>
        <p:spPr>
          <a:xfrm>
            <a:off x="1269865" y="3742842"/>
            <a:ext cx="1251583" cy="461665"/>
          </a:xfrm>
          <a:prstGeom prst="rect">
            <a:avLst/>
          </a:prstGeom>
          <a:solidFill>
            <a:srgbClr val="FFC000"/>
          </a:solid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Subtract</a:t>
            </a:r>
            <a:endParaRPr kumimoji="0" lang="zh-TW" altLang="en-US" sz="24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C9633816-A3E5-4F05-A265-4CDB5BD4292C}"/>
                  </a:ext>
                </a:extLst>
              </p:cNvPr>
              <p:cNvSpPr/>
              <p:nvPr/>
            </p:nvSpPr>
            <p:spPr>
              <a:xfrm>
                <a:off x="225744" y="4616152"/>
                <a:ext cx="8692515" cy="1212255"/>
              </a:xfrm>
              <a:prstGeom prst="rect">
                <a:avLst/>
              </a:prstGeom>
              <a:ln w="19050">
                <a:solidFill>
                  <a:srgbClr val="00B0F0"/>
                </a:solidFill>
              </a:ln>
            </p:spPr>
            <p:txBody>
              <a:bodyPr wrap="square">
                <a:spAutoFit/>
              </a:bodyPr>
              <a:lstStyle/>
              <a:p>
                <a:pPr indent="254000" algn="ct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zh-TW" altLang="zh-TW" i="1">
                              <a:solidFill>
                                <a:srgbClr val="000000"/>
                              </a:solidFill>
                              <a:latin typeface="Cambria Math" panose="02040503050406030204" pitchFamily="18" charset="0"/>
                              <a:ea typeface="Cambria Math" panose="02040503050406030204" pitchFamily="18" charset="0"/>
                            </a:rPr>
                          </m:ctrlPr>
                        </m:fPr>
                        <m:num>
                          <m:r>
                            <a:rPr kumimoji="0" lang="zh-TW" altLang="en-US" i="1" kern="100">
                              <a:solidFill>
                                <a:prstClr val="black"/>
                              </a:solidFill>
                              <a:latin typeface="Cambria Math" panose="02040503050406030204" pitchFamily="18" charset="0"/>
                            </a:rPr>
                            <m:t>𝛼</m:t>
                          </m:r>
                        </m:num>
                        <m:den>
                          <m:r>
                            <a:rPr kumimoji="0" lang="en-US" altLang="zh-TW" i="1">
                              <a:solidFill>
                                <a:srgbClr val="000000"/>
                              </a:solidFill>
                              <a:latin typeface="Cambria Math" panose="02040503050406030204" pitchFamily="18" charset="0"/>
                              <a:ea typeface="標楷體" panose="03000509000000000000" pitchFamily="65" charset="-120"/>
                            </a:rPr>
                            <m:t>2</m:t>
                          </m:r>
                          <m:r>
                            <a:rPr kumimoji="0" lang="en-US" altLang="zh-TW" i="1">
                              <a:solidFill>
                                <a:srgbClr val="000000"/>
                              </a:solidFill>
                              <a:latin typeface="Cambria Math" panose="02040503050406030204" pitchFamily="18" charset="0"/>
                              <a:ea typeface="標楷體" panose="03000509000000000000" pitchFamily="65" charset="-120"/>
                            </a:rPr>
                            <m:t>𝜋</m:t>
                          </m:r>
                        </m:den>
                      </m:f>
                      <m:d>
                        <m:dPr>
                          <m:begChr m:val="["/>
                          <m:endChr m:val="]"/>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i="1">
                              <a:solidFill>
                                <a:srgbClr val="000000"/>
                              </a:solidFill>
                              <a:latin typeface="Cambria Math" panose="02040503050406030204" pitchFamily="18" charset="0"/>
                              <a:ea typeface="標楷體" panose="03000509000000000000" pitchFamily="65" charset="-120"/>
                            </a:rPr>
                            <m:t>𝑢</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𝐱</m:t>
                              </m:r>
                            </m:e>
                          </m:d>
                          <m:r>
                            <a:rPr kumimoji="0" lang="en-US" altLang="zh-TW" i="1">
                              <a:solidFill>
                                <a:srgbClr val="000000"/>
                              </a:solidFill>
                              <a:latin typeface="Cambria Math" panose="02040503050406030204" pitchFamily="18" charset="0"/>
                              <a:ea typeface="MS Gothic" panose="020B0609070205080204" pitchFamily="49" charset="-128"/>
                            </a:rPr>
                            <m:t>−</m:t>
                          </m:r>
                          <m:r>
                            <a:rPr kumimoji="0" lang="en-US" altLang="zh-TW" i="1">
                              <a:solidFill>
                                <a:prstClr val="black"/>
                              </a:solidFill>
                              <a:latin typeface="Cambria Math" panose="02040503050406030204" pitchFamily="18" charset="0"/>
                            </a:rPr>
                            <m:t>𝑤</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𝐱</m:t>
                              </m:r>
                            </m:e>
                          </m:d>
                        </m:e>
                      </m:d>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𝐶</m:t>
                      </m:r>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𝑃</m:t>
                      </m:r>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𝑉</m:t>
                      </m:r>
                      <m:r>
                        <a:rPr kumimoji="0" lang="en-US" altLang="zh-TW" i="1">
                          <a:solidFill>
                            <a:srgbClr val="000000"/>
                          </a:solidFill>
                          <a:latin typeface="Cambria Math" panose="02040503050406030204" pitchFamily="18" charset="0"/>
                          <a:ea typeface="標楷體" panose="03000509000000000000" pitchFamily="65" charset="-120"/>
                        </a:rPr>
                        <m:t>.</m:t>
                      </m:r>
                      <m:nary>
                        <m:naryPr>
                          <m:limLoc m:val="subSup"/>
                          <m:ctrlPr>
                            <a:rPr kumimoji="0" lang="zh-TW" altLang="zh-TW" i="1">
                              <a:solidFill>
                                <a:srgbClr val="000000"/>
                              </a:solidFill>
                              <a:latin typeface="Cambria Math" panose="02040503050406030204" pitchFamily="18" charset="0"/>
                              <a:ea typeface="Cambria Math" panose="02040503050406030204" pitchFamily="18" charset="0"/>
                            </a:rPr>
                          </m:ctrlPr>
                        </m:naryPr>
                        <m:sub>
                          <m:r>
                            <a:rPr kumimoji="0" lang="en-US" altLang="zh-TW" i="1">
                              <a:solidFill>
                                <a:srgbClr val="000000"/>
                              </a:solidFill>
                              <a:latin typeface="Cambria Math" panose="02040503050406030204" pitchFamily="18" charset="0"/>
                              <a:ea typeface="標楷體" panose="03000509000000000000" pitchFamily="65" charset="-120"/>
                            </a:rPr>
                            <m:t>𝐵</m:t>
                          </m:r>
                        </m:sub>
                        <m:sup/>
                        <m:e>
                          <m:d>
                            <m:dPr>
                              <m:begChr m:val=""/>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i="1">
                                  <a:solidFill>
                                    <a:srgbClr val="000000"/>
                                  </a:solidFill>
                                  <a:latin typeface="Cambria Math" panose="02040503050406030204" pitchFamily="18" charset="0"/>
                                  <a:ea typeface="標楷體" panose="03000509000000000000" pitchFamily="65" charset="-120"/>
                                </a:rPr>
                                <m:t>𝑇</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r>
                                    <a:rPr kumimoji="0" lang="en-US" altLang="zh-TW">
                                      <a:solidFill>
                                        <a:srgbClr val="000000"/>
                                      </a:solidFill>
                                      <a:latin typeface="Cambria Math" panose="02040503050406030204" pitchFamily="18" charset="0"/>
                                      <a:ea typeface="標楷體" panose="03000509000000000000" pitchFamily="65" charset="-120"/>
                                    </a:rPr>
                                    <m:t>,</m:t>
                                  </m:r>
                                  <m:r>
                                    <a:rPr kumimoji="0" lang="en-US" altLang="zh-TW" b="1" i="1">
                                      <a:solidFill>
                                        <a:srgbClr val="000000"/>
                                      </a:solidFill>
                                      <a:latin typeface="Cambria Math" panose="02040503050406030204" pitchFamily="18" charset="0"/>
                                      <a:ea typeface="標楷體" panose="03000509000000000000" pitchFamily="65" charset="-120"/>
                                    </a:rPr>
                                    <m:t>𝐱</m:t>
                                  </m:r>
                                </m:e>
                              </m:d>
                              <m:r>
                                <a:rPr kumimoji="0" lang="en-US" altLang="zh-TW">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𝑢</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e>
                              </m:d>
                              <m:r>
                                <a:rPr kumimoji="0" lang="en-US" altLang="zh-TW" i="1">
                                  <a:solidFill>
                                    <a:srgbClr val="000000"/>
                                  </a:solidFill>
                                  <a:latin typeface="Cambria Math" panose="02040503050406030204" pitchFamily="18" charset="0"/>
                                  <a:ea typeface="MS Gothic" panose="020B0609070205080204" pitchFamily="49" charset="-128"/>
                                </a:rPr>
                                <m:t>−</m:t>
                              </m:r>
                              <m:r>
                                <a:rPr kumimoji="0" lang="en-US" altLang="zh-TW" i="1">
                                  <a:solidFill>
                                    <a:prstClr val="black"/>
                                  </a:solidFill>
                                  <a:latin typeface="Cambria Math" panose="02040503050406030204" pitchFamily="18" charset="0"/>
                                </a:rPr>
                                <m:t>𝑤</m:t>
                              </m:r>
                              <m:r>
                                <a:rPr kumimoji="0" lang="en-US" altLang="zh-TW">
                                  <a:solidFill>
                                    <a:srgbClr val="000000"/>
                                  </a:solidFill>
                                  <a:latin typeface="Cambria Math" panose="02040503050406030204" pitchFamily="18" charset="0"/>
                                  <a:ea typeface="標楷體" panose="03000509000000000000" pitchFamily="65" charset="-120"/>
                                </a:rPr>
                                <m:t>(</m:t>
                              </m:r>
                              <m:r>
                                <a:rPr kumimoji="0" lang="en-US" altLang="zh-TW" b="1" i="1">
                                  <a:solidFill>
                                    <a:srgbClr val="000000"/>
                                  </a:solidFill>
                                  <a:latin typeface="Cambria Math" panose="02040503050406030204" pitchFamily="18" charset="0"/>
                                  <a:ea typeface="標楷體" panose="03000509000000000000" pitchFamily="65" charset="-120"/>
                                </a:rPr>
                                <m:t>𝐬</m:t>
                              </m:r>
                            </m:e>
                          </m:d>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𝑑𝐵</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e>
                          </m:d>
                        </m:e>
                      </m:nary>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𝑃</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𝑉</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nary>
                        <m:naryPr>
                          <m:limLoc m:val="subSup"/>
                          <m:ctrlPr>
                            <a:rPr kumimoji="0" lang="zh-TW" altLang="zh-TW" i="1">
                              <a:solidFill>
                                <a:srgbClr val="000000"/>
                              </a:solidFill>
                              <a:latin typeface="Cambria Math" panose="02040503050406030204" pitchFamily="18" charset="0"/>
                              <a:ea typeface="Cambria Math" panose="02040503050406030204" pitchFamily="18" charset="0"/>
                            </a:rPr>
                          </m:ctrlPr>
                        </m:naryPr>
                        <m:sub>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𝐵</m:t>
                          </m:r>
                        </m:sub>
                        <m:sup/>
                        <m:e>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𝑈</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𝑡</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i="1">
                                  <a:solidFill>
                                    <a:prstClr val="black"/>
                                  </a:solidFill>
                                  <a:latin typeface="Cambria Math" panose="02040503050406030204" pitchFamily="18" charset="0"/>
                                </a:rPr>
                                <m:t>𝑤</m:t>
                              </m:r>
                            </m:e>
                            <m:sub>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zh-TW" i="1">
                                  <a:solidFill>
                                    <a:prstClr val="black"/>
                                  </a:solidFill>
                                  <a:latin typeface="Cambria Math" panose="02040503050406030204" pitchFamily="18" charset="0"/>
                                  <a:ea typeface="Cambria Math" panose="02040503050406030204" pitchFamily="18" charset="0"/>
                                </a:rPr>
                              </m:ctrlPr>
                            </m:dPr>
                            <m:e>
                              <m:r>
                                <a:rPr kumimoji="0" lang="en-US" altLang="zh-TW" b="1" i="1" kern="100">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e>
                          </m:d>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𝑑𝐵</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e>
                          </m:d>
                        </m:e>
                      </m:nary>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 </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m:rPr>
                          <m:sty m:val="p"/>
                        </m:rP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B</m:t>
                      </m:r>
                    </m:oMath>
                  </m:oMathPara>
                </a14:m>
                <a:endParaRPr kumimoji="0" lang="zh-TW" altLang="en-US" dirty="0">
                  <a:solidFill>
                    <a:prstClr val="black"/>
                  </a:solidFill>
                  <a:latin typeface="Times New Roman"/>
                  <a:ea typeface="標楷體"/>
                </a:endParaRPr>
              </a:p>
            </p:txBody>
          </p:sp>
        </mc:Choice>
        <mc:Fallback xmlns="">
          <p:sp>
            <p:nvSpPr>
              <p:cNvPr id="22" name="矩形 21">
                <a:extLst>
                  <a:ext uri="{FF2B5EF4-FFF2-40B4-BE49-F238E27FC236}">
                    <a16:creationId xmlns:a16="http://schemas.microsoft.com/office/drawing/2014/main" id="{C9633816-A3E5-4F05-A265-4CDB5BD4292C}"/>
                  </a:ext>
                </a:extLst>
              </p:cNvPr>
              <p:cNvSpPr>
                <a:spLocks noRot="1" noChangeAspect="1" noMove="1" noResize="1" noEditPoints="1" noAdjustHandles="1" noChangeArrowheads="1" noChangeShapeType="1" noTextEdit="1"/>
              </p:cNvSpPr>
              <p:nvPr/>
            </p:nvSpPr>
            <p:spPr>
              <a:xfrm>
                <a:off x="225744" y="4616152"/>
                <a:ext cx="8692515" cy="1212255"/>
              </a:xfrm>
              <a:prstGeom prst="rect">
                <a:avLst/>
              </a:prstGeom>
              <a:blipFill>
                <a:blip r:embed="rId6"/>
                <a:stretch>
                  <a:fillRect/>
                </a:stretch>
              </a:blipFill>
              <a:ln w="19050">
                <a:solidFill>
                  <a:srgbClr val="00B0F0"/>
                </a:solidFill>
              </a:ln>
            </p:spPr>
            <p:txBody>
              <a:bodyPr/>
              <a:lstStyle/>
              <a:p>
                <a:r>
                  <a:rPr lang="zh-TW" altLang="en-US">
                    <a:noFill/>
                  </a:rPr>
                  <a:t> </a:t>
                </a:r>
              </a:p>
            </p:txBody>
          </p:sp>
        </mc:Fallback>
      </mc:AlternateContent>
      <p:sp>
        <p:nvSpPr>
          <p:cNvPr id="23" name="矩形 22">
            <a:extLst>
              <a:ext uri="{FF2B5EF4-FFF2-40B4-BE49-F238E27FC236}">
                <a16:creationId xmlns:a16="http://schemas.microsoft.com/office/drawing/2014/main" id="{C60797F5-8A7B-4036-B4E8-A10A428659FD}"/>
              </a:ext>
            </a:extLst>
          </p:cNvPr>
          <p:cNvSpPr/>
          <p:nvPr/>
        </p:nvSpPr>
        <p:spPr>
          <a:xfrm>
            <a:off x="939165" y="2047840"/>
            <a:ext cx="495300" cy="304800"/>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24" name="矩形 23">
            <a:extLst>
              <a:ext uri="{FF2B5EF4-FFF2-40B4-BE49-F238E27FC236}">
                <a16:creationId xmlns:a16="http://schemas.microsoft.com/office/drawing/2014/main" id="{43E45F7E-610B-4966-8247-3CBF5BD799E0}"/>
              </a:ext>
            </a:extLst>
          </p:cNvPr>
          <p:cNvSpPr/>
          <p:nvPr/>
        </p:nvSpPr>
        <p:spPr>
          <a:xfrm>
            <a:off x="3395664" y="2061830"/>
            <a:ext cx="414336" cy="304800"/>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25" name="矩形 24">
            <a:extLst>
              <a:ext uri="{FF2B5EF4-FFF2-40B4-BE49-F238E27FC236}">
                <a16:creationId xmlns:a16="http://schemas.microsoft.com/office/drawing/2014/main" id="{7AC27B32-2765-46DC-A6E4-A547B8C8712D}"/>
              </a:ext>
            </a:extLst>
          </p:cNvPr>
          <p:cNvSpPr/>
          <p:nvPr/>
        </p:nvSpPr>
        <p:spPr>
          <a:xfrm>
            <a:off x="6362700" y="2057400"/>
            <a:ext cx="495300" cy="334862"/>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26" name="矩形 25">
            <a:extLst>
              <a:ext uri="{FF2B5EF4-FFF2-40B4-BE49-F238E27FC236}">
                <a16:creationId xmlns:a16="http://schemas.microsoft.com/office/drawing/2014/main" id="{EB3F3D5E-FC71-4DA3-86FA-E0BCDEC2276D}"/>
              </a:ext>
            </a:extLst>
          </p:cNvPr>
          <p:cNvSpPr/>
          <p:nvPr/>
        </p:nvSpPr>
        <p:spPr>
          <a:xfrm>
            <a:off x="1006517" y="2933883"/>
            <a:ext cx="481288" cy="315013"/>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27" name="矩形 26">
            <a:extLst>
              <a:ext uri="{FF2B5EF4-FFF2-40B4-BE49-F238E27FC236}">
                <a16:creationId xmlns:a16="http://schemas.microsoft.com/office/drawing/2014/main" id="{84678567-CEBB-4BEC-A394-628D09E17D42}"/>
              </a:ext>
            </a:extLst>
          </p:cNvPr>
          <p:cNvSpPr/>
          <p:nvPr/>
        </p:nvSpPr>
        <p:spPr>
          <a:xfrm>
            <a:off x="3430229" y="2933883"/>
            <a:ext cx="551234" cy="266521"/>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28" name="矩形 27">
            <a:extLst>
              <a:ext uri="{FF2B5EF4-FFF2-40B4-BE49-F238E27FC236}">
                <a16:creationId xmlns:a16="http://schemas.microsoft.com/office/drawing/2014/main" id="{73DD3FA0-C65C-4D1F-B7DC-3768F20E1809}"/>
              </a:ext>
            </a:extLst>
          </p:cNvPr>
          <p:cNvSpPr/>
          <p:nvPr/>
        </p:nvSpPr>
        <p:spPr>
          <a:xfrm>
            <a:off x="6597271" y="2727858"/>
            <a:ext cx="641733" cy="695829"/>
          </a:xfrm>
          <a:prstGeom prst="rect">
            <a:avLst/>
          </a:prstGeom>
          <a:noFill/>
          <a:ln w="254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30" name="文字方塊 29">
            <a:extLst>
              <a:ext uri="{FF2B5EF4-FFF2-40B4-BE49-F238E27FC236}">
                <a16:creationId xmlns:a16="http://schemas.microsoft.com/office/drawing/2014/main" id="{EFDD1EBF-D1CD-483A-9C33-FFDF697F7C85}"/>
              </a:ext>
            </a:extLst>
          </p:cNvPr>
          <p:cNvSpPr txBox="1"/>
          <p:nvPr/>
        </p:nvSpPr>
        <p:spPr>
          <a:xfrm>
            <a:off x="2438400" y="130310"/>
            <a:ext cx="5141334"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graphicFrame>
        <p:nvGraphicFramePr>
          <p:cNvPr id="16" name="Object 34">
            <a:extLst>
              <a:ext uri="{FF2B5EF4-FFF2-40B4-BE49-F238E27FC236}">
                <a16:creationId xmlns:a16="http://schemas.microsoft.com/office/drawing/2014/main" id="{E3FB3E1B-F583-454E-94F9-508FFC310650}"/>
              </a:ext>
            </a:extLst>
          </p:cNvPr>
          <p:cNvGraphicFramePr>
            <a:graphicFrameLocks noChangeAspect="1"/>
          </p:cNvGraphicFramePr>
          <p:nvPr/>
        </p:nvGraphicFramePr>
        <p:xfrm>
          <a:off x="2521446" y="1218402"/>
          <a:ext cx="567352" cy="363105"/>
        </p:xfrm>
        <a:graphic>
          <a:graphicData uri="http://schemas.openxmlformats.org/presentationml/2006/ole">
            <mc:AlternateContent xmlns:mc="http://schemas.openxmlformats.org/markup-compatibility/2006">
              <mc:Choice xmlns:v="urn:schemas-microsoft-com:vml" Requires="v">
                <p:oleObj spid="_x0000_s7214" name="Equation" r:id="rId7" imgW="317160" imgH="203040" progId="Equation.DSMT4">
                  <p:embed/>
                </p:oleObj>
              </mc:Choice>
              <mc:Fallback>
                <p:oleObj name="Equation" r:id="rId7" imgW="317160" imgH="203040" progId="Equation.DSMT4">
                  <p:embed/>
                  <p:pic>
                    <p:nvPicPr>
                      <p:cNvPr id="16" name="Object 34">
                        <a:extLst>
                          <a:ext uri="{FF2B5EF4-FFF2-40B4-BE49-F238E27FC236}">
                            <a16:creationId xmlns:a16="http://schemas.microsoft.com/office/drawing/2014/main" id="{E3FB3E1B-F583-454E-94F9-508FFC310650}"/>
                          </a:ext>
                        </a:extLst>
                      </p:cNvPr>
                      <p:cNvPicPr>
                        <a:picLocks noChangeAspect="1" noChangeArrowheads="1"/>
                      </p:cNvPicPr>
                      <p:nvPr/>
                    </p:nvPicPr>
                    <p:blipFill>
                      <a:blip r:embed="rId8"/>
                      <a:srcRect/>
                      <a:stretch>
                        <a:fillRect/>
                      </a:stretch>
                    </p:blipFill>
                    <p:spPr bwMode="auto">
                      <a:xfrm>
                        <a:off x="2521446" y="1218402"/>
                        <a:ext cx="567352" cy="36310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00405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C8F44E1C-4052-4362-9704-C0358CB39052}"/>
              </a:ext>
            </a:extLst>
          </p:cNvPr>
          <p:cNvSpPr>
            <a:spLocks noGrp="1"/>
          </p:cNvSpPr>
          <p:nvPr>
            <p:ph type="dt" sz="half" idx="10"/>
          </p:nvPr>
        </p:nvSpPr>
        <p:spPr/>
        <p:txBody>
          <a:bodyPr/>
          <a:lstStyle/>
          <a:p>
            <a:pPr>
              <a:defRPr/>
            </a:pPr>
            <a:r>
              <a:rPr lang="en-US" altLang="zh-TW"/>
              <a:t>2024/07/24</a:t>
            </a:r>
            <a:endParaRPr lang="en-US" altLang="zh-TW" dirty="0"/>
          </a:p>
        </p:txBody>
      </p:sp>
      <p:sp>
        <p:nvSpPr>
          <p:cNvPr id="5" name="文字方塊 4">
            <a:extLst>
              <a:ext uri="{FF2B5EF4-FFF2-40B4-BE49-F238E27FC236}">
                <a16:creationId xmlns:a16="http://schemas.microsoft.com/office/drawing/2014/main" id="{79386485-2C1A-480E-B0D8-43BBFA3D0EC3}"/>
              </a:ext>
            </a:extLst>
          </p:cNvPr>
          <p:cNvSpPr txBox="1"/>
          <p:nvPr/>
        </p:nvSpPr>
        <p:spPr>
          <a:xfrm>
            <a:off x="112810" y="3195470"/>
            <a:ext cx="4264309" cy="461665"/>
          </a:xfrm>
          <a:prstGeom prst="rect">
            <a:avLst/>
          </a:prstGeom>
          <a:noFill/>
        </p:spPr>
        <p:txBody>
          <a:bodyPr wrap="non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satisfies the 2D Laplace equation</a:t>
            </a:r>
            <a:endParaRPr kumimoji="0" lang="zh-TW" altLang="en-US" sz="2400" dirty="0">
              <a:solidFill>
                <a:prstClr val="black"/>
              </a:solidFill>
              <a:latin typeface="Times New Roman"/>
              <a:ea typeface="標楷體"/>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F00767DB-A0AE-42B6-9D35-40098D4EAA9F}"/>
                  </a:ext>
                </a:extLst>
              </p:cNvPr>
              <p:cNvSpPr/>
              <p:nvPr/>
            </p:nvSpPr>
            <p:spPr>
              <a:xfrm>
                <a:off x="5346382" y="3195470"/>
                <a:ext cx="1816779" cy="461665"/>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p>
                        <m:sSupPr>
                          <m:ctrlPr>
                            <a:rPr kumimoji="0" lang="zh-TW" altLang="en-US" sz="2400" i="1">
                              <a:solidFill>
                                <a:prstClr val="black"/>
                              </a:solidFill>
                              <a:latin typeface="Cambria Math" panose="02040503050406030204" pitchFamily="18" charset="0"/>
                            </a:rPr>
                          </m:ctrlPr>
                        </m:sSupPr>
                        <m:e>
                          <m:r>
                            <a:rPr kumimoji="0" lang="zh-TW" altLang="en-US" sz="2400">
                              <a:solidFill>
                                <a:prstClr val="black"/>
                              </a:solidFill>
                              <a:latin typeface="Cambria Math" panose="02040503050406030204" pitchFamily="18" charset="0"/>
                            </a:rPr>
                            <m:t>𝛻</m:t>
                          </m:r>
                        </m:e>
                        <m:sup>
                          <m:r>
                            <a:rPr kumimoji="0" lang="zh-TW" altLang="en-US" sz="2400">
                              <a:solidFill>
                                <a:prstClr val="black"/>
                              </a:solidFill>
                              <a:latin typeface="Cambria Math" panose="02040503050406030204" pitchFamily="18" charset="0"/>
                            </a:rPr>
                            <m:t>2</m:t>
                          </m:r>
                        </m:sup>
                      </m:sSup>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=0</m:t>
                      </m:r>
                    </m:oMath>
                  </m:oMathPara>
                </a14:m>
                <a:endParaRPr kumimoji="0" lang="zh-TW" altLang="en-US" sz="2400" dirty="0">
                  <a:solidFill>
                    <a:prstClr val="black"/>
                  </a:solidFill>
                  <a:latin typeface="Times New Roman"/>
                  <a:ea typeface="標楷體"/>
                </a:endParaRPr>
              </a:p>
            </p:txBody>
          </p:sp>
        </mc:Choice>
        <mc:Fallback xmlns="">
          <p:sp>
            <p:nvSpPr>
              <p:cNvPr id="6" name="矩形 5">
                <a:extLst>
                  <a:ext uri="{FF2B5EF4-FFF2-40B4-BE49-F238E27FC236}">
                    <a16:creationId xmlns:a16="http://schemas.microsoft.com/office/drawing/2014/main" id="{F00767DB-A0AE-42B6-9D35-40098D4EAA9F}"/>
                  </a:ext>
                </a:extLst>
              </p:cNvPr>
              <p:cNvSpPr>
                <a:spLocks noRot="1" noChangeAspect="1" noMove="1" noResize="1" noEditPoints="1" noAdjustHandles="1" noChangeArrowheads="1" noChangeShapeType="1" noTextEdit="1"/>
              </p:cNvSpPr>
              <p:nvPr/>
            </p:nvSpPr>
            <p:spPr>
              <a:xfrm>
                <a:off x="5346382" y="3195470"/>
                <a:ext cx="1816779" cy="461665"/>
              </a:xfrm>
              <a:prstGeom prst="rect">
                <a:avLst/>
              </a:prstGeom>
              <a:blipFill>
                <a:blip r:embed="rId3"/>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C6DF7A8B-0EAA-4BBA-B31A-0D3EB05DBEF3}"/>
                  </a:ext>
                </a:extLst>
              </p:cNvPr>
              <p:cNvSpPr txBox="1"/>
              <p:nvPr/>
            </p:nvSpPr>
            <p:spPr>
              <a:xfrm>
                <a:off x="218021" y="3827755"/>
                <a:ext cx="1764650" cy="461665"/>
              </a:xfrm>
              <a:prstGeom prst="rect">
                <a:avLst/>
              </a:prstGeom>
              <a:noFill/>
            </p:spPr>
            <p:txBody>
              <a:bodyPr wrap="none" rtlCol="0">
                <a:spAutoFit/>
              </a:bodyPr>
              <a:lstStyle/>
              <a:p>
                <a:pPr eaLnBrk="1" fontAlgn="auto" hangingPunct="1">
                  <a:spcBef>
                    <a:spcPts val="0"/>
                  </a:spcBef>
                  <a:spcAft>
                    <a:spcPts val="0"/>
                  </a:spcAft>
                </a:pPr>
                <a:r>
                  <a:rPr kumimoji="0" lang="en-US" altLang="zh-TW" sz="2400" dirty="0">
                    <a:solidFill>
                      <a:prstClr val="black"/>
                    </a:solidFill>
                    <a:latin typeface="+mj-lt"/>
                  </a:rPr>
                  <a:t>When</a:t>
                </a:r>
                <a:r>
                  <a:rPr kumimoji="0" lang="en-US" altLang="zh-TW" sz="2400" b="1" dirty="0">
                    <a:solidFill>
                      <a:prstClr val="black"/>
                    </a:solidFill>
                  </a:rPr>
                  <a:t> </a:t>
                </a:r>
                <a14:m>
                  <m:oMath xmlns:m="http://schemas.openxmlformats.org/officeDocument/2006/math">
                    <m:r>
                      <a:rPr kumimoji="0" lang="en-US" altLang="zh-TW" sz="2400" b="1" i="1">
                        <a:solidFill>
                          <a:prstClr val="black"/>
                        </a:solidFill>
                        <a:latin typeface="Cambria Math" panose="02040503050406030204" pitchFamily="18" charset="0"/>
                      </a:rPr>
                      <m:t>𝐬</m:t>
                    </m:r>
                    <m:r>
                      <a:rPr kumimoji="0" lang="en-US" altLang="zh-TW" sz="2400">
                        <a:solidFill>
                          <a:prstClr val="black"/>
                        </a:solidFill>
                        <a:latin typeface="Cambria Math" panose="02040503050406030204" pitchFamily="18" charset="0"/>
                      </a:rPr>
                      <m:t>=</m:t>
                    </m:r>
                    <m:r>
                      <a:rPr kumimoji="0" lang="en-US" altLang="zh-TW" sz="2400" b="1" i="1">
                        <a:solidFill>
                          <a:prstClr val="black"/>
                        </a:solidFill>
                        <a:latin typeface="Cambria Math" panose="02040503050406030204" pitchFamily="18" charset="0"/>
                      </a:rPr>
                      <m:t>𝐱</m:t>
                    </m:r>
                  </m:oMath>
                </a14:m>
                <a:endParaRPr kumimoji="0" lang="zh-TW" altLang="en-US" sz="2400" dirty="0">
                  <a:solidFill>
                    <a:prstClr val="black"/>
                  </a:solidFill>
                  <a:latin typeface="Times New Roman"/>
                  <a:ea typeface="標楷體"/>
                </a:endParaRPr>
              </a:p>
            </p:txBody>
          </p:sp>
        </mc:Choice>
        <mc:Fallback xmlns="">
          <p:sp>
            <p:nvSpPr>
              <p:cNvPr id="7" name="文字方塊 6">
                <a:extLst>
                  <a:ext uri="{FF2B5EF4-FFF2-40B4-BE49-F238E27FC236}">
                    <a16:creationId xmlns:a16="http://schemas.microsoft.com/office/drawing/2014/main" id="{C6DF7A8B-0EAA-4BBA-B31A-0D3EB05DBEF3}"/>
                  </a:ext>
                </a:extLst>
              </p:cNvPr>
              <p:cNvSpPr txBox="1">
                <a:spLocks noRot="1" noChangeAspect="1" noMove="1" noResize="1" noEditPoints="1" noAdjustHandles="1" noChangeArrowheads="1" noChangeShapeType="1" noTextEdit="1"/>
              </p:cNvSpPr>
              <p:nvPr/>
            </p:nvSpPr>
            <p:spPr>
              <a:xfrm>
                <a:off x="218021" y="3827755"/>
                <a:ext cx="1764650" cy="461665"/>
              </a:xfrm>
              <a:prstGeom prst="rect">
                <a:avLst/>
              </a:prstGeom>
              <a:blipFill>
                <a:blip r:embed="rId4"/>
                <a:stretch>
                  <a:fillRect l="-5536" t="-9211" b="-302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58C876B-E68B-420E-93AC-F9B3768ACB30}"/>
                  </a:ext>
                </a:extLst>
              </p:cNvPr>
              <p:cNvSpPr/>
              <p:nvPr/>
            </p:nvSpPr>
            <p:spPr>
              <a:xfrm>
                <a:off x="218021" y="4316609"/>
                <a:ext cx="3265446" cy="525657"/>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𝑢</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8" name="矩形 7">
                <a:extLst>
                  <a:ext uri="{FF2B5EF4-FFF2-40B4-BE49-F238E27FC236}">
                    <a16:creationId xmlns:a16="http://schemas.microsoft.com/office/drawing/2014/main" id="{758C876B-E68B-420E-93AC-F9B3768ACB30}"/>
                  </a:ext>
                </a:extLst>
              </p:cNvPr>
              <p:cNvSpPr>
                <a:spLocks noRot="1" noChangeAspect="1" noMove="1" noResize="1" noEditPoints="1" noAdjustHandles="1" noChangeArrowheads="1" noChangeShapeType="1" noTextEdit="1"/>
              </p:cNvSpPr>
              <p:nvPr/>
            </p:nvSpPr>
            <p:spPr>
              <a:xfrm>
                <a:off x="218021" y="4316609"/>
                <a:ext cx="3265446" cy="525657"/>
              </a:xfrm>
              <a:prstGeom prst="rect">
                <a:avLst/>
              </a:prstGeom>
              <a:blipFill>
                <a:blip r:embed="rId5"/>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86E4089-A312-4C54-B877-4AB2B5DA7646}"/>
                  </a:ext>
                </a:extLst>
              </p:cNvPr>
              <p:cNvSpPr/>
              <p:nvPr/>
            </p:nvSpPr>
            <p:spPr>
              <a:xfrm>
                <a:off x="218025" y="5105094"/>
                <a:ext cx="3258841" cy="525657"/>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𝑡</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sSub>
                            <m:sSubPr>
                              <m:ctrlP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400" i="1">
                                  <a:solidFill>
                                    <a:prstClr val="black"/>
                                  </a:solidFill>
                                  <a:latin typeface="Cambria Math" panose="02040503050406030204" pitchFamily="18" charset="0"/>
                                </a:rPr>
                                <m:t>𝑤</m:t>
                              </m:r>
                            </m:e>
                            <m:sub>
                              <m: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9" name="矩形 8">
                <a:extLst>
                  <a:ext uri="{FF2B5EF4-FFF2-40B4-BE49-F238E27FC236}">
                    <a16:creationId xmlns:a16="http://schemas.microsoft.com/office/drawing/2014/main" id="{586E4089-A312-4C54-B877-4AB2B5DA7646}"/>
                  </a:ext>
                </a:extLst>
              </p:cNvPr>
              <p:cNvSpPr>
                <a:spLocks noRot="1" noChangeAspect="1" noMove="1" noResize="1" noEditPoints="1" noAdjustHandles="1" noChangeArrowheads="1" noChangeShapeType="1" noTextEdit="1"/>
              </p:cNvSpPr>
              <p:nvPr/>
            </p:nvSpPr>
            <p:spPr>
              <a:xfrm>
                <a:off x="218025" y="5105094"/>
                <a:ext cx="3258841" cy="525657"/>
              </a:xfrm>
              <a:prstGeom prst="rect">
                <a:avLst/>
              </a:prstGeom>
              <a:blipFill>
                <a:blip r:embed="rId6"/>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BBBF9646-2E2A-44CB-BED3-E5CCE07725E8}"/>
                  </a:ext>
                </a:extLst>
              </p:cNvPr>
              <p:cNvSpPr/>
              <p:nvPr/>
            </p:nvSpPr>
            <p:spPr>
              <a:xfrm>
                <a:off x="7418079" y="2507975"/>
                <a:ext cx="1722458" cy="679032"/>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i="1">
                              <a:solidFill>
                                <a:prstClr val="black"/>
                              </a:solidFill>
                              <a:latin typeface="Cambria Math" panose="02040503050406030204" pitchFamily="18" charset="0"/>
                            </a:rPr>
                            <m:t>𝑤</m:t>
                          </m:r>
                        </m:e>
                        <m:sub>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i="1">
                              <a:solidFill>
                                <a:prstClr val="black"/>
                              </a:solidFill>
                              <a:latin typeface="Cambria Math" panose="02040503050406030204" pitchFamily="18" charset="0"/>
                            </a:rPr>
                          </m:ctrlPr>
                        </m:dPr>
                        <m:e>
                          <m:r>
                            <a:rPr kumimoji="0" lang="zh-TW" altLang="en-US" b="1">
                              <a:solidFill>
                                <a:prstClr val="black"/>
                              </a:solidFill>
                              <a:latin typeface="Cambria Math" panose="02040503050406030204" pitchFamily="18" charset="0"/>
                            </a:rPr>
                            <m:t>𝐬</m:t>
                          </m:r>
                        </m:e>
                      </m:d>
                      <m:r>
                        <a:rPr kumimoji="0" lang="zh-TW" altLang="en-US">
                          <a:solidFill>
                            <a:prstClr val="black"/>
                          </a:solidFill>
                          <a:latin typeface="Cambria Math" panose="02040503050406030204" pitchFamily="18" charset="0"/>
                        </a:rPr>
                        <m:t>=</m:t>
                      </m:r>
                      <m:f>
                        <m:fPr>
                          <m:ctrlPr>
                            <a:rPr kumimoji="0" lang="zh-TW" altLang="en-US" i="1">
                              <a:solidFill>
                                <a:prstClr val="black"/>
                              </a:solidFill>
                              <a:latin typeface="Cambria Math" panose="02040503050406030204" pitchFamily="18" charset="0"/>
                            </a:rPr>
                          </m:ctrlPr>
                        </m:fPr>
                        <m:num>
                          <m:r>
                            <a:rPr kumimoji="0" lang="zh-TW" altLang="en-US">
                              <a:solidFill>
                                <a:prstClr val="black"/>
                              </a:solidFill>
                              <a:latin typeface="Cambria Math" panose="02040503050406030204" pitchFamily="18" charset="0"/>
                            </a:rPr>
                            <m:t>𝜕</m:t>
                          </m:r>
                          <m:r>
                            <a:rPr kumimoji="0" lang="zh-TW" altLang="en-US" i="1">
                              <a:solidFill>
                                <a:prstClr val="black"/>
                              </a:solidFill>
                              <a:latin typeface="Cambria Math" panose="02040503050406030204" pitchFamily="18" charset="0"/>
                            </a:rPr>
                            <m:t>𝑤</m:t>
                          </m:r>
                          <m:d>
                            <m:dPr>
                              <m:ctrlPr>
                                <a:rPr kumimoji="0" lang="zh-TW" altLang="en-US" i="1">
                                  <a:solidFill>
                                    <a:prstClr val="black"/>
                                  </a:solidFill>
                                  <a:latin typeface="Cambria Math" panose="02040503050406030204" pitchFamily="18" charset="0"/>
                                </a:rPr>
                              </m:ctrlPr>
                            </m:dPr>
                            <m:e>
                              <m:r>
                                <a:rPr kumimoji="0" lang="zh-TW" altLang="en-US" b="1">
                                  <a:solidFill>
                                    <a:prstClr val="black"/>
                                  </a:solidFill>
                                  <a:latin typeface="Cambria Math" panose="02040503050406030204" pitchFamily="18" charset="0"/>
                                </a:rPr>
                                <m:t>𝐬</m:t>
                              </m:r>
                            </m:e>
                          </m:d>
                        </m:num>
                        <m:den>
                          <m:d>
                            <m:dPr>
                              <m:begChr m:val=""/>
                              <m:ctrlPr>
                                <a:rPr kumimoji="0" lang="zh-TW" altLang="en-US" i="1">
                                  <a:solidFill>
                                    <a:prstClr val="black"/>
                                  </a:solidFill>
                                  <a:latin typeface="Cambria Math" panose="02040503050406030204" pitchFamily="18" charset="0"/>
                                </a:rPr>
                              </m:ctrlPr>
                            </m:dPr>
                            <m:e>
                              <m:r>
                                <a:rPr kumimoji="0" lang="zh-TW" altLang="en-US">
                                  <a:solidFill>
                                    <a:prstClr val="black"/>
                                  </a:solidFill>
                                  <a:latin typeface="Cambria Math" panose="02040503050406030204" pitchFamily="18" charset="0"/>
                                </a:rPr>
                                <m:t>𝜕</m:t>
                              </m:r>
                              <m:r>
                                <m:rPr>
                                  <m:sty m:val="p"/>
                                </m:rPr>
                                <a:rPr kumimoji="0" lang="zh-TW" altLang="en-US">
                                  <a:solidFill>
                                    <a:prstClr val="black"/>
                                  </a:solidFill>
                                  <a:latin typeface="Cambria Math" panose="02040503050406030204" pitchFamily="18" charset="0"/>
                                </a:rPr>
                                <m:t>n</m:t>
                              </m:r>
                              <m:r>
                                <a:rPr kumimoji="0" lang="zh-TW" altLang="en-US">
                                  <a:solidFill>
                                    <a:prstClr val="black"/>
                                  </a:solidFill>
                                  <a:latin typeface="Cambria Math" panose="02040503050406030204" pitchFamily="18" charset="0"/>
                                </a:rPr>
                                <m:t>(</m:t>
                              </m:r>
                              <m:r>
                                <a:rPr kumimoji="0" lang="zh-TW" altLang="en-US" b="1">
                                  <a:solidFill>
                                    <a:prstClr val="black"/>
                                  </a:solidFill>
                                  <a:latin typeface="Cambria Math" panose="02040503050406030204" pitchFamily="18" charset="0"/>
                                </a:rPr>
                                <m:t>𝐬</m:t>
                              </m:r>
                            </m:e>
                          </m:d>
                        </m:den>
                      </m:f>
                    </m:oMath>
                  </m:oMathPara>
                </a14:m>
                <a:endParaRPr kumimoji="0" lang="zh-TW" altLang="en-US" dirty="0">
                  <a:solidFill>
                    <a:prstClr val="black"/>
                  </a:solidFill>
                  <a:latin typeface="Times New Roman"/>
                  <a:ea typeface="標楷體"/>
                </a:endParaRPr>
              </a:p>
            </p:txBody>
          </p:sp>
        </mc:Choice>
        <mc:Fallback xmlns="">
          <p:sp>
            <p:nvSpPr>
              <p:cNvPr id="10" name="矩形 9">
                <a:extLst>
                  <a:ext uri="{FF2B5EF4-FFF2-40B4-BE49-F238E27FC236}">
                    <a16:creationId xmlns:a16="http://schemas.microsoft.com/office/drawing/2014/main" id="{BBBF9646-2E2A-44CB-BED3-E5CCE07725E8}"/>
                  </a:ext>
                </a:extLst>
              </p:cNvPr>
              <p:cNvSpPr>
                <a:spLocks noRot="1" noChangeAspect="1" noMove="1" noResize="1" noEditPoints="1" noAdjustHandles="1" noChangeArrowheads="1" noChangeShapeType="1" noTextEdit="1"/>
              </p:cNvSpPr>
              <p:nvPr/>
            </p:nvSpPr>
            <p:spPr>
              <a:xfrm>
                <a:off x="7418079" y="2507975"/>
                <a:ext cx="1722458" cy="679032"/>
              </a:xfrm>
              <a:prstGeom prst="rect">
                <a:avLst/>
              </a:prstGeom>
              <a:blipFill>
                <a:blip r:embed="rId7"/>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2DD53CAF-6ABA-4906-94FC-917003299F9B}"/>
                  </a:ext>
                </a:extLst>
              </p:cNvPr>
              <p:cNvSpPr/>
              <p:nvPr/>
            </p:nvSpPr>
            <p:spPr>
              <a:xfrm>
                <a:off x="301340" y="1295724"/>
                <a:ext cx="8839201" cy="1212255"/>
              </a:xfrm>
              <a:prstGeom prst="rect">
                <a:avLst/>
              </a:prstGeom>
              <a:ln w="19050">
                <a:solidFill>
                  <a:srgbClr val="00B0F0"/>
                </a:solidFill>
              </a:ln>
            </p:spPr>
            <p:txBody>
              <a:bodyPr wrap="square">
                <a:spAutoFit/>
              </a:bodyPr>
              <a:lstStyle/>
              <a:p>
                <a:pPr indent="254000" algn="ct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kumimoji="0" lang="zh-TW" altLang="zh-TW" i="1" smtClean="0">
                              <a:solidFill>
                                <a:srgbClr val="000000"/>
                              </a:solidFill>
                              <a:latin typeface="Cambria Math" panose="02040503050406030204" pitchFamily="18" charset="0"/>
                              <a:ea typeface="Cambria Math" panose="02040503050406030204" pitchFamily="18" charset="0"/>
                            </a:rPr>
                          </m:ctrlPr>
                        </m:fPr>
                        <m:num>
                          <m:r>
                            <a:rPr kumimoji="0" lang="zh-TW" altLang="en-US" i="1" kern="100">
                              <a:solidFill>
                                <a:prstClr val="black"/>
                              </a:solidFill>
                              <a:latin typeface="Cambria Math" panose="02040503050406030204" pitchFamily="18" charset="0"/>
                            </a:rPr>
                            <m:t>𝛼</m:t>
                          </m:r>
                        </m:num>
                        <m:den>
                          <m:r>
                            <a:rPr kumimoji="0" lang="en-US" altLang="zh-TW" i="1">
                              <a:solidFill>
                                <a:srgbClr val="000000"/>
                              </a:solidFill>
                              <a:latin typeface="Cambria Math" panose="02040503050406030204" pitchFamily="18" charset="0"/>
                              <a:ea typeface="標楷體" panose="03000509000000000000" pitchFamily="65" charset="-120"/>
                            </a:rPr>
                            <m:t>2</m:t>
                          </m:r>
                          <m:r>
                            <a:rPr kumimoji="0" lang="en-US" altLang="zh-TW" i="1">
                              <a:solidFill>
                                <a:srgbClr val="000000"/>
                              </a:solidFill>
                              <a:latin typeface="Cambria Math" panose="02040503050406030204" pitchFamily="18" charset="0"/>
                              <a:ea typeface="標楷體" panose="03000509000000000000" pitchFamily="65" charset="-120"/>
                            </a:rPr>
                            <m:t>𝜋</m:t>
                          </m:r>
                        </m:den>
                      </m:f>
                      <m:d>
                        <m:dPr>
                          <m:begChr m:val="["/>
                          <m:endChr m:val="]"/>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i="1">
                              <a:solidFill>
                                <a:srgbClr val="000000"/>
                              </a:solidFill>
                              <a:latin typeface="Cambria Math" panose="02040503050406030204" pitchFamily="18" charset="0"/>
                              <a:ea typeface="標楷體" panose="03000509000000000000" pitchFamily="65" charset="-120"/>
                            </a:rPr>
                            <m:t>𝑢</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𝐱</m:t>
                              </m:r>
                            </m:e>
                          </m:d>
                          <m:r>
                            <a:rPr kumimoji="0" lang="en-US" altLang="zh-TW" i="1">
                              <a:solidFill>
                                <a:srgbClr val="000000"/>
                              </a:solidFill>
                              <a:latin typeface="Cambria Math" panose="02040503050406030204" pitchFamily="18" charset="0"/>
                              <a:ea typeface="MS Gothic" panose="020B0609070205080204" pitchFamily="49" charset="-128"/>
                            </a:rPr>
                            <m:t>−</m:t>
                          </m:r>
                          <m:r>
                            <a:rPr kumimoji="0" lang="en-US" altLang="zh-TW" b="0" i="1" smtClean="0">
                              <a:solidFill>
                                <a:srgbClr val="000000"/>
                              </a:solidFill>
                              <a:latin typeface="Cambria Math" panose="02040503050406030204" pitchFamily="18" charset="0"/>
                              <a:ea typeface="MS Gothic" panose="020B0609070205080204" pitchFamily="49" charset="-128"/>
                            </a:rPr>
                            <m:t>𝑤</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𝐱</m:t>
                              </m:r>
                            </m:e>
                          </m:d>
                        </m:e>
                      </m:d>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𝐶</m:t>
                      </m:r>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𝑃</m:t>
                      </m:r>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𝑉</m:t>
                      </m:r>
                      <m:r>
                        <a:rPr kumimoji="0" lang="en-US" altLang="zh-TW" i="1">
                          <a:solidFill>
                            <a:srgbClr val="000000"/>
                          </a:solidFill>
                          <a:latin typeface="Cambria Math" panose="02040503050406030204" pitchFamily="18" charset="0"/>
                          <a:ea typeface="標楷體" panose="03000509000000000000" pitchFamily="65" charset="-120"/>
                        </a:rPr>
                        <m:t>.</m:t>
                      </m:r>
                      <m:nary>
                        <m:naryPr>
                          <m:limLoc m:val="subSup"/>
                          <m:ctrlPr>
                            <a:rPr kumimoji="0" lang="zh-TW" altLang="zh-TW" i="1">
                              <a:solidFill>
                                <a:srgbClr val="000000"/>
                              </a:solidFill>
                              <a:latin typeface="Cambria Math" panose="02040503050406030204" pitchFamily="18" charset="0"/>
                              <a:ea typeface="Cambria Math" panose="02040503050406030204" pitchFamily="18" charset="0"/>
                            </a:rPr>
                          </m:ctrlPr>
                        </m:naryPr>
                        <m:sub>
                          <m:r>
                            <a:rPr kumimoji="0" lang="en-US" altLang="zh-TW" i="1">
                              <a:solidFill>
                                <a:srgbClr val="000000"/>
                              </a:solidFill>
                              <a:latin typeface="Cambria Math" panose="02040503050406030204" pitchFamily="18" charset="0"/>
                              <a:ea typeface="標楷體" panose="03000509000000000000" pitchFamily="65" charset="-120"/>
                            </a:rPr>
                            <m:t>𝐵</m:t>
                          </m:r>
                        </m:sub>
                        <m:sup/>
                        <m:e>
                          <m:d>
                            <m:dPr>
                              <m:begChr m:val=""/>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i="1">
                                  <a:solidFill>
                                    <a:srgbClr val="000000"/>
                                  </a:solidFill>
                                  <a:latin typeface="Cambria Math" panose="02040503050406030204" pitchFamily="18" charset="0"/>
                                  <a:ea typeface="標楷體" panose="03000509000000000000" pitchFamily="65" charset="-120"/>
                                </a:rPr>
                                <m:t>𝑇</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r>
                                    <a:rPr kumimoji="0" lang="en-US" altLang="zh-TW">
                                      <a:solidFill>
                                        <a:srgbClr val="000000"/>
                                      </a:solidFill>
                                      <a:latin typeface="Cambria Math" panose="02040503050406030204" pitchFamily="18" charset="0"/>
                                      <a:ea typeface="標楷體" panose="03000509000000000000" pitchFamily="65" charset="-120"/>
                                    </a:rPr>
                                    <m:t>,</m:t>
                                  </m:r>
                                  <m:r>
                                    <a:rPr kumimoji="0" lang="en-US" altLang="zh-TW" b="1" i="1">
                                      <a:solidFill>
                                        <a:srgbClr val="000000"/>
                                      </a:solidFill>
                                      <a:latin typeface="Cambria Math" panose="02040503050406030204" pitchFamily="18" charset="0"/>
                                      <a:ea typeface="標楷體" panose="03000509000000000000" pitchFamily="65" charset="-120"/>
                                    </a:rPr>
                                    <m:t>𝐱</m:t>
                                  </m:r>
                                </m:e>
                              </m:d>
                              <m:r>
                                <a:rPr kumimoji="0" lang="en-US" altLang="zh-TW">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𝑢</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e>
                              </m:d>
                              <m:r>
                                <a:rPr kumimoji="0" lang="en-US" altLang="zh-TW" i="1">
                                  <a:solidFill>
                                    <a:srgbClr val="000000"/>
                                  </a:solidFill>
                                  <a:latin typeface="Cambria Math" panose="02040503050406030204" pitchFamily="18" charset="0"/>
                                  <a:ea typeface="MS Gothic" panose="020B0609070205080204" pitchFamily="49" charset="-128"/>
                                </a:rPr>
                                <m:t>−</m:t>
                              </m:r>
                              <m:r>
                                <a:rPr kumimoji="0" lang="en-US" altLang="zh-TW" i="1">
                                  <a:solidFill>
                                    <a:prstClr val="black"/>
                                  </a:solidFill>
                                  <a:latin typeface="Cambria Math" panose="02040503050406030204" pitchFamily="18" charset="0"/>
                                </a:rPr>
                                <m:t>𝑤</m:t>
                              </m:r>
                              <m:r>
                                <a:rPr kumimoji="0" lang="en-US" altLang="zh-TW" i="1">
                                  <a:solidFill>
                                    <a:prstClr val="black"/>
                                  </a:solidFill>
                                  <a:latin typeface="Cambria Math" panose="02040503050406030204" pitchFamily="18" charset="0"/>
                                </a:rPr>
                                <m:t>(</m:t>
                              </m:r>
                              <m:r>
                                <a:rPr kumimoji="0" lang="en-US" altLang="zh-TW" b="1" i="1">
                                  <a:solidFill>
                                    <a:srgbClr val="000000"/>
                                  </a:solidFill>
                                  <a:latin typeface="Cambria Math" panose="02040503050406030204" pitchFamily="18" charset="0"/>
                                  <a:ea typeface="標楷體" panose="03000509000000000000" pitchFamily="65" charset="-120"/>
                                </a:rPr>
                                <m:t>𝐬</m:t>
                              </m:r>
                            </m:e>
                          </m:d>
                          <m:r>
                            <a:rPr kumimoji="0" lang="en-US" altLang="zh-TW" i="1">
                              <a:solidFill>
                                <a:srgbClr val="000000"/>
                              </a:solidFill>
                              <a:latin typeface="Cambria Math" panose="02040503050406030204" pitchFamily="18" charset="0"/>
                              <a:ea typeface="標楷體" panose="03000509000000000000" pitchFamily="65" charset="-120"/>
                            </a:rPr>
                            <m:t>]</m:t>
                          </m:r>
                          <m:r>
                            <a:rPr kumimoji="0" lang="en-US" altLang="zh-TW" i="1">
                              <a:solidFill>
                                <a:srgbClr val="000000"/>
                              </a:solidFill>
                              <a:latin typeface="Cambria Math" panose="02040503050406030204" pitchFamily="18" charset="0"/>
                              <a:ea typeface="標楷體" panose="03000509000000000000" pitchFamily="65" charset="-120"/>
                            </a:rPr>
                            <m:t>𝑑𝐵</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rPr>
                                <m:t>𝐬</m:t>
                              </m:r>
                            </m:e>
                          </m:d>
                        </m:e>
                      </m:nary>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𝑃</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𝑉</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nary>
                        <m:naryPr>
                          <m:limLoc m:val="subSup"/>
                          <m:ctrlPr>
                            <a:rPr kumimoji="0" lang="zh-TW" altLang="zh-TW" i="1">
                              <a:solidFill>
                                <a:srgbClr val="000000"/>
                              </a:solidFill>
                              <a:latin typeface="Cambria Math" panose="02040503050406030204" pitchFamily="18" charset="0"/>
                              <a:ea typeface="Cambria Math" panose="02040503050406030204" pitchFamily="18" charset="0"/>
                            </a:rPr>
                          </m:ctrlPr>
                        </m:naryPr>
                        <m:sub>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𝐵</m:t>
                          </m:r>
                        </m:sub>
                        <m:sup/>
                        <m:e>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𝑈</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𝑡</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i="1">
                                  <a:solidFill>
                                    <a:prstClr val="black"/>
                                  </a:solidFill>
                                  <a:latin typeface="Cambria Math" panose="02040503050406030204" pitchFamily="18" charset="0"/>
                                </a:rPr>
                                <m:t>𝑤</m:t>
                              </m:r>
                            </m:e>
                            <m:sub>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zh-TW" i="1">
                                  <a:solidFill>
                                    <a:prstClr val="black"/>
                                  </a:solidFill>
                                  <a:latin typeface="Cambria Math" panose="02040503050406030204" pitchFamily="18" charset="0"/>
                                  <a:ea typeface="Cambria Math" panose="02040503050406030204" pitchFamily="18" charset="0"/>
                                </a:rPr>
                              </m:ctrlPr>
                            </m:dPr>
                            <m:e>
                              <m:r>
                                <a:rPr kumimoji="0" lang="en-US" altLang="zh-TW" b="1" i="1" kern="100">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e>
                          </m:d>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𝑑𝐵</m:t>
                          </m:r>
                          <m:d>
                            <m:dPr>
                              <m:ctrlPr>
                                <a:rPr kumimoji="0" lang="zh-TW" altLang="zh-TW" i="1">
                                  <a:solidFill>
                                    <a:srgbClr val="000000"/>
                                  </a:solidFill>
                                  <a:latin typeface="Cambria Math" panose="02040503050406030204" pitchFamily="18" charset="0"/>
                                  <a:ea typeface="Cambria Math" panose="02040503050406030204" pitchFamily="18" charset="0"/>
                                </a:rPr>
                              </m:ctrlPr>
                            </m:dPr>
                            <m:e>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𝐬</m:t>
                              </m:r>
                            </m:e>
                          </m:d>
                        </m:e>
                      </m:nary>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b="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 </m:t>
                      </m:r>
                      <m:r>
                        <a:rPr kumimoji="0"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m:rPr>
                          <m:sty m:val="p"/>
                        </m:rPr>
                        <a:rPr kumimoji="0"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B</m:t>
                      </m:r>
                    </m:oMath>
                  </m:oMathPara>
                </a14:m>
                <a:endParaRPr kumimoji="0" lang="zh-TW" altLang="en-US" dirty="0">
                  <a:solidFill>
                    <a:prstClr val="black"/>
                  </a:solidFill>
                  <a:latin typeface="Times New Roman"/>
                  <a:ea typeface="標楷體"/>
                </a:endParaRPr>
              </a:p>
            </p:txBody>
          </p:sp>
        </mc:Choice>
        <mc:Fallback xmlns="">
          <p:sp>
            <p:nvSpPr>
              <p:cNvPr id="11" name="矩形 10">
                <a:extLst>
                  <a:ext uri="{FF2B5EF4-FFF2-40B4-BE49-F238E27FC236}">
                    <a16:creationId xmlns:a16="http://schemas.microsoft.com/office/drawing/2014/main" id="{2DD53CAF-6ABA-4906-94FC-917003299F9B}"/>
                  </a:ext>
                </a:extLst>
              </p:cNvPr>
              <p:cNvSpPr>
                <a:spLocks noRot="1" noChangeAspect="1" noMove="1" noResize="1" noEditPoints="1" noAdjustHandles="1" noChangeArrowheads="1" noChangeShapeType="1" noTextEdit="1"/>
              </p:cNvSpPr>
              <p:nvPr/>
            </p:nvSpPr>
            <p:spPr>
              <a:xfrm>
                <a:off x="301340" y="1295724"/>
                <a:ext cx="8839201" cy="1212255"/>
              </a:xfrm>
              <a:prstGeom prst="rect">
                <a:avLst/>
              </a:prstGeom>
              <a:blipFill>
                <a:blip r:embed="rId8"/>
                <a:stretch>
                  <a:fillRect/>
                </a:stretch>
              </a:blipFill>
              <a:ln w="19050">
                <a:solidFill>
                  <a:srgbClr val="00B0F0"/>
                </a:solidFill>
              </a:ln>
            </p:spPr>
            <p:txBody>
              <a:bodyPr/>
              <a:lstStyle/>
              <a:p>
                <a:r>
                  <a:rPr lang="zh-TW" altLang="en-US">
                    <a:noFill/>
                  </a:rPr>
                  <a:t> </a:t>
                </a:r>
              </a:p>
            </p:txBody>
          </p:sp>
        </mc:Fallback>
      </mc:AlternateContent>
      <p:sp>
        <p:nvSpPr>
          <p:cNvPr id="12" name="矩形 11">
            <a:extLst>
              <a:ext uri="{FF2B5EF4-FFF2-40B4-BE49-F238E27FC236}">
                <a16:creationId xmlns:a16="http://schemas.microsoft.com/office/drawing/2014/main" id="{F1C22CFB-6A37-416D-B574-5D70E24CDA86}"/>
              </a:ext>
            </a:extLst>
          </p:cNvPr>
          <p:cNvSpPr/>
          <p:nvPr/>
        </p:nvSpPr>
        <p:spPr>
          <a:xfrm>
            <a:off x="3124204" y="1940100"/>
            <a:ext cx="501361" cy="489422"/>
          </a:xfrm>
          <a:prstGeom prst="rect">
            <a:avLst/>
          </a:prstGeom>
          <a:noFill/>
          <a:ln w="1905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3" name="矩形 12">
            <a:extLst>
              <a:ext uri="{FF2B5EF4-FFF2-40B4-BE49-F238E27FC236}">
                <a16:creationId xmlns:a16="http://schemas.microsoft.com/office/drawing/2014/main" id="{B43BABE8-6176-4D35-95E3-545B33737270}"/>
              </a:ext>
            </a:extLst>
          </p:cNvPr>
          <p:cNvSpPr/>
          <p:nvPr/>
        </p:nvSpPr>
        <p:spPr>
          <a:xfrm>
            <a:off x="6995842" y="1981200"/>
            <a:ext cx="624158" cy="376136"/>
          </a:xfrm>
          <a:prstGeom prst="rect">
            <a:avLst/>
          </a:prstGeom>
          <a:noFill/>
          <a:ln w="1905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4" name="箭號: 向右 13">
            <a:extLst>
              <a:ext uri="{FF2B5EF4-FFF2-40B4-BE49-F238E27FC236}">
                <a16:creationId xmlns:a16="http://schemas.microsoft.com/office/drawing/2014/main" id="{D06FAED3-1746-4D6E-8B85-E7707ED2401A}"/>
              </a:ext>
            </a:extLst>
          </p:cNvPr>
          <p:cNvSpPr/>
          <p:nvPr/>
        </p:nvSpPr>
        <p:spPr>
          <a:xfrm>
            <a:off x="4377117" y="3187007"/>
            <a:ext cx="805640" cy="598612"/>
          </a:xfrm>
          <a:prstGeom prst="rightArrow">
            <a:avLst/>
          </a:prstGeom>
          <a:solidFill>
            <a:srgbClr val="FF0000"/>
          </a:solid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5" name="箭號: 向右 14">
            <a:extLst>
              <a:ext uri="{FF2B5EF4-FFF2-40B4-BE49-F238E27FC236}">
                <a16:creationId xmlns:a16="http://schemas.microsoft.com/office/drawing/2014/main" id="{61354EB3-F677-4EA6-9902-0C30A9C5E2DB}"/>
              </a:ext>
            </a:extLst>
          </p:cNvPr>
          <p:cNvSpPr/>
          <p:nvPr/>
        </p:nvSpPr>
        <p:spPr>
          <a:xfrm>
            <a:off x="3571477" y="4653460"/>
            <a:ext cx="805640" cy="598612"/>
          </a:xfrm>
          <a:prstGeom prst="rightArrow">
            <a:avLst/>
          </a:prstGeom>
          <a:solidFill>
            <a:srgbClr val="FF0000"/>
          </a:solid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C1B03E86-3133-45DA-B1A6-594C394AE1A5}"/>
                  </a:ext>
                </a:extLst>
              </p:cNvPr>
              <p:cNvSpPr/>
              <p:nvPr/>
            </p:nvSpPr>
            <p:spPr>
              <a:xfrm>
                <a:off x="4471730" y="4289420"/>
                <a:ext cx="2464456" cy="692177"/>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TW" sz="2400" i="1">
                              <a:solidFill>
                                <a:prstClr val="black"/>
                              </a:solidFill>
                              <a:latin typeface="Cambria Math" panose="02040503050406030204" pitchFamily="18" charset="0"/>
                            </a:rPr>
                          </m:ctrlPr>
                        </m:sSubPr>
                        <m:e>
                          <m:d>
                            <m:dPr>
                              <m:begChr m:val=""/>
                              <m:endChr m:val="|"/>
                              <m:ctrlPr>
                                <a:rPr kumimoji="0" lang="en-US" altLang="zh-TW" sz="2400" i="1">
                                  <a:solidFill>
                                    <a:prstClr val="black"/>
                                  </a:solidFill>
                                  <a:latin typeface="Cambria Math" panose="02040503050406030204" pitchFamily="18" charset="0"/>
                                </a:rPr>
                              </m:ctrlPr>
                            </m:dPr>
                            <m:e>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e>
                          </m:d>
                        </m:e>
                        <m:sub>
                          <m:r>
                            <a:rPr kumimoji="0" lang="en-US" altLang="zh-TW" sz="2400" b="1" i="1">
                              <a:solidFill>
                                <a:prstClr val="black"/>
                              </a:solidFill>
                              <a:latin typeface="Cambria Math" panose="02040503050406030204" pitchFamily="18" charset="0"/>
                            </a:rPr>
                            <m:t>𝐬</m:t>
                          </m:r>
                          <m:r>
                            <a:rPr kumimoji="0" lang="en-US" altLang="zh-TW" sz="2400">
                              <a:solidFill>
                                <a:prstClr val="black"/>
                              </a:solidFill>
                              <a:latin typeface="Cambria Math" panose="02040503050406030204" pitchFamily="18" charset="0"/>
                            </a:rPr>
                            <m:t>=</m:t>
                          </m:r>
                          <m:r>
                            <a:rPr kumimoji="0" lang="en-US" altLang="zh-TW" sz="2400" b="1" i="1">
                              <a:solidFill>
                                <a:prstClr val="black"/>
                              </a:solidFill>
                              <a:latin typeface="Cambria Math" panose="02040503050406030204" pitchFamily="18" charset="0"/>
                            </a:rPr>
                            <m:t>𝐱</m:t>
                          </m:r>
                        </m:sub>
                      </m:sSub>
                      <m:r>
                        <a:rPr kumimoji="0" lang="en-US" altLang="zh-TW" sz="2400" i="1">
                          <a:solidFill>
                            <a:prstClr val="black"/>
                          </a:solidFill>
                          <a:latin typeface="Cambria Math" panose="02040503050406030204" pitchFamily="18" charset="0"/>
                        </a:rPr>
                        <m:t>=</m:t>
                      </m:r>
                      <m:r>
                        <a:rPr kumimoji="0" lang="zh-TW" altLang="en-US" sz="2400" i="1">
                          <a:solidFill>
                            <a:prstClr val="black"/>
                          </a:solidFill>
                          <a:latin typeface="Cambria Math" panose="02040503050406030204" pitchFamily="18" charset="0"/>
                        </a:rPr>
                        <m:t>𝑢</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oMath>
                  </m:oMathPara>
                </a14:m>
                <a:endParaRPr kumimoji="0" lang="zh-TW" altLang="en-US" sz="2400" dirty="0">
                  <a:solidFill>
                    <a:prstClr val="black"/>
                  </a:solidFill>
                  <a:latin typeface="Times New Roman"/>
                  <a:ea typeface="標楷體"/>
                </a:endParaRPr>
              </a:p>
            </p:txBody>
          </p:sp>
        </mc:Choice>
        <mc:Fallback xmlns="">
          <p:sp>
            <p:nvSpPr>
              <p:cNvPr id="16" name="矩形 15">
                <a:extLst>
                  <a:ext uri="{FF2B5EF4-FFF2-40B4-BE49-F238E27FC236}">
                    <a16:creationId xmlns:a16="http://schemas.microsoft.com/office/drawing/2014/main" id="{C1B03E86-3133-45DA-B1A6-594C394AE1A5}"/>
                  </a:ext>
                </a:extLst>
              </p:cNvPr>
              <p:cNvSpPr>
                <a:spLocks noRot="1" noChangeAspect="1" noMove="1" noResize="1" noEditPoints="1" noAdjustHandles="1" noChangeArrowheads="1" noChangeShapeType="1" noTextEdit="1"/>
              </p:cNvSpPr>
              <p:nvPr/>
            </p:nvSpPr>
            <p:spPr>
              <a:xfrm>
                <a:off x="4471730" y="4289420"/>
                <a:ext cx="2464456" cy="692177"/>
              </a:xfrm>
              <a:prstGeom prst="rect">
                <a:avLst/>
              </a:prstGeom>
              <a:blipFill>
                <a:blip r:embed="rId9"/>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82F12E28-40F3-4C04-8BC2-564F6947B21B}"/>
                  </a:ext>
                </a:extLst>
              </p:cNvPr>
              <p:cNvSpPr/>
              <p:nvPr/>
            </p:nvSpPr>
            <p:spPr>
              <a:xfrm>
                <a:off x="4471285" y="4981593"/>
                <a:ext cx="2591542" cy="963918"/>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TW" sz="2400" i="1">
                              <a:solidFill>
                                <a:prstClr val="black"/>
                              </a:solidFill>
                              <a:latin typeface="Cambria Math" panose="02040503050406030204" pitchFamily="18" charset="0"/>
                            </a:rPr>
                          </m:ctrlPr>
                        </m:sSubPr>
                        <m:e>
                          <m:d>
                            <m:dPr>
                              <m:begChr m:val=""/>
                              <m:endChr m:val="|"/>
                              <m:ctrlPr>
                                <a:rPr kumimoji="0" lang="en-US" altLang="zh-TW" sz="2400" i="1">
                                  <a:solidFill>
                                    <a:prstClr val="black"/>
                                  </a:solidFill>
                                  <a:latin typeface="Cambria Math" panose="02040503050406030204" pitchFamily="18" charset="0"/>
                                </a:rPr>
                              </m:ctrlPr>
                            </m:dPr>
                            <m:e>
                              <m:f>
                                <m:fPr>
                                  <m:ctrlPr>
                                    <a:rPr kumimoji="0" lang="zh-TW" altLang="en-US" sz="2400" i="1">
                                      <a:solidFill>
                                        <a:prstClr val="black"/>
                                      </a:solidFill>
                                      <a:latin typeface="Cambria Math" panose="02040503050406030204" pitchFamily="18" charset="0"/>
                                    </a:rPr>
                                  </m:ctrlPr>
                                </m:fPr>
                                <m:num>
                                  <m:r>
                                    <a:rPr kumimoji="0" lang="zh-TW" altLang="en-US" sz="2400">
                                      <a:solidFill>
                                        <a:prstClr val="black"/>
                                      </a:solidFill>
                                      <a:latin typeface="Cambria Math" panose="02040503050406030204" pitchFamily="18" charset="0"/>
                                    </a:rPr>
                                    <m:t>𝜕</m:t>
                                  </m:r>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num>
                                <m:den>
                                  <m:d>
                                    <m:dPr>
                                      <m:beg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r>
                                        <m:rPr>
                                          <m:sty m:val="p"/>
                                        </m:rPr>
                                        <a:rPr kumimoji="0" lang="zh-TW" altLang="en-US" sz="2400">
                                          <a:solidFill>
                                            <a:prstClr val="black"/>
                                          </a:solidFill>
                                          <a:latin typeface="Cambria Math" panose="02040503050406030204" pitchFamily="18" charset="0"/>
                                        </a:rPr>
                                        <m:t>n</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𝐬</m:t>
                                      </m:r>
                                    </m:e>
                                  </m:d>
                                </m:den>
                              </m:f>
                            </m:e>
                          </m:d>
                        </m:e>
                        <m:sub>
                          <m:r>
                            <a:rPr kumimoji="0" lang="en-US" altLang="zh-TW" sz="2400" b="1" i="1">
                              <a:solidFill>
                                <a:prstClr val="black"/>
                              </a:solidFill>
                              <a:latin typeface="Cambria Math" panose="02040503050406030204" pitchFamily="18" charset="0"/>
                            </a:rPr>
                            <m:t>𝐬</m:t>
                          </m:r>
                          <m:r>
                            <a:rPr kumimoji="0" lang="en-US" altLang="zh-TW" sz="2400">
                              <a:solidFill>
                                <a:prstClr val="black"/>
                              </a:solidFill>
                              <a:latin typeface="Cambria Math" panose="02040503050406030204" pitchFamily="18" charset="0"/>
                            </a:rPr>
                            <m:t>=</m:t>
                          </m:r>
                          <m:r>
                            <a:rPr kumimoji="0" lang="en-US" altLang="zh-TW" sz="2400" b="1" i="1">
                              <a:solidFill>
                                <a:prstClr val="black"/>
                              </a:solidFill>
                              <a:latin typeface="Cambria Math" panose="02040503050406030204" pitchFamily="18" charset="0"/>
                            </a:rPr>
                            <m:t>𝐱</m:t>
                          </m:r>
                        </m:sub>
                      </m:sSub>
                      <m:r>
                        <a:rPr kumimoji="0" lang="en-US" altLang="zh-TW" sz="2400" i="1">
                          <a:solidFill>
                            <a:prstClr val="black"/>
                          </a:solidFill>
                          <a:latin typeface="Cambria Math" panose="02040503050406030204" pitchFamily="18" charset="0"/>
                        </a:rPr>
                        <m:t>=</m:t>
                      </m:r>
                      <m:r>
                        <a:rPr kumimoji="0" lang="en-US" altLang="zh-TW" sz="2400" i="1">
                          <a:solidFill>
                            <a:prstClr val="black"/>
                          </a:solidFill>
                          <a:latin typeface="Cambria Math" panose="02040503050406030204" pitchFamily="18" charset="0"/>
                        </a:rPr>
                        <m:t>𝑡</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oMath>
                  </m:oMathPara>
                </a14:m>
                <a:endParaRPr kumimoji="0" lang="zh-TW" altLang="en-US" sz="2400" dirty="0">
                  <a:solidFill>
                    <a:prstClr val="black"/>
                  </a:solidFill>
                  <a:latin typeface="Times New Roman"/>
                  <a:ea typeface="標楷體"/>
                </a:endParaRPr>
              </a:p>
            </p:txBody>
          </p:sp>
        </mc:Choice>
        <mc:Fallback xmlns="">
          <p:sp>
            <p:nvSpPr>
              <p:cNvPr id="17" name="矩形 16">
                <a:extLst>
                  <a:ext uri="{FF2B5EF4-FFF2-40B4-BE49-F238E27FC236}">
                    <a16:creationId xmlns:a16="http://schemas.microsoft.com/office/drawing/2014/main" id="{82F12E28-40F3-4C04-8BC2-564F6947B21B}"/>
                  </a:ext>
                </a:extLst>
              </p:cNvPr>
              <p:cNvSpPr>
                <a:spLocks noRot="1" noChangeAspect="1" noMove="1" noResize="1" noEditPoints="1" noAdjustHandles="1" noChangeArrowheads="1" noChangeShapeType="1" noTextEdit="1"/>
              </p:cNvSpPr>
              <p:nvPr/>
            </p:nvSpPr>
            <p:spPr>
              <a:xfrm>
                <a:off x="4471285" y="4981593"/>
                <a:ext cx="2591542" cy="963918"/>
              </a:xfrm>
              <a:prstGeom prst="rect">
                <a:avLst/>
              </a:prstGeom>
              <a:blipFill>
                <a:blip r:embed="rId10"/>
                <a:stretch>
                  <a:fillRect/>
                </a:stretch>
              </a:blipFill>
              <a:ln w="19050">
                <a:solidFill>
                  <a:srgbClr val="00B0F0"/>
                </a:solidFill>
              </a:ln>
            </p:spPr>
            <p:txBody>
              <a:bodyPr/>
              <a:lstStyle/>
              <a:p>
                <a:r>
                  <a:rPr lang="zh-TW" altLang="en-US">
                    <a:noFill/>
                  </a:rPr>
                  <a:t> </a:t>
                </a:r>
              </a:p>
            </p:txBody>
          </p:sp>
        </mc:Fallback>
      </mc:AlternateContent>
      <p:graphicFrame>
        <p:nvGraphicFramePr>
          <p:cNvPr id="20" name="Object 34">
            <a:extLst>
              <a:ext uri="{FF2B5EF4-FFF2-40B4-BE49-F238E27FC236}">
                <a16:creationId xmlns:a16="http://schemas.microsoft.com/office/drawing/2014/main" id="{88CCF1DF-E6F4-40F0-B2A6-667AE3479102}"/>
              </a:ext>
            </a:extLst>
          </p:cNvPr>
          <p:cNvGraphicFramePr>
            <a:graphicFrameLocks noChangeAspect="1"/>
          </p:cNvGraphicFramePr>
          <p:nvPr/>
        </p:nvGraphicFramePr>
        <p:xfrm>
          <a:off x="218021" y="2886465"/>
          <a:ext cx="567352" cy="363105"/>
        </p:xfrm>
        <a:graphic>
          <a:graphicData uri="http://schemas.openxmlformats.org/presentationml/2006/ole">
            <mc:AlternateContent xmlns:mc="http://schemas.openxmlformats.org/markup-compatibility/2006">
              <mc:Choice xmlns:v="urn:schemas-microsoft-com:vml" Requires="v">
                <p:oleObj spid="_x0000_s8238" name="Equation" r:id="rId11" imgW="317160" imgH="203040" progId="Equation.DSMT4">
                  <p:embed/>
                </p:oleObj>
              </mc:Choice>
              <mc:Fallback>
                <p:oleObj name="Equation" r:id="rId11" imgW="317160" imgH="203040" progId="Equation.DSMT4">
                  <p:embed/>
                  <p:pic>
                    <p:nvPicPr>
                      <p:cNvPr id="20" name="Object 34">
                        <a:extLst>
                          <a:ext uri="{FF2B5EF4-FFF2-40B4-BE49-F238E27FC236}">
                            <a16:creationId xmlns:a16="http://schemas.microsoft.com/office/drawing/2014/main" id="{88CCF1DF-E6F4-40F0-B2A6-667AE3479102}"/>
                          </a:ext>
                        </a:extLst>
                      </p:cNvPr>
                      <p:cNvPicPr>
                        <a:picLocks noChangeAspect="1" noChangeArrowheads="1"/>
                      </p:cNvPicPr>
                      <p:nvPr/>
                    </p:nvPicPr>
                    <p:blipFill>
                      <a:blip r:embed="rId12"/>
                      <a:srcRect/>
                      <a:stretch>
                        <a:fillRect/>
                      </a:stretch>
                    </p:blipFill>
                    <p:spPr bwMode="auto">
                      <a:xfrm>
                        <a:off x="218021" y="2886465"/>
                        <a:ext cx="567352" cy="363105"/>
                      </a:xfrm>
                      <a:prstGeom prst="rect">
                        <a:avLst/>
                      </a:prstGeom>
                      <a:noFill/>
                      <a:ln>
                        <a:noFill/>
                      </a:ln>
                      <a:effectLst/>
                    </p:spPr>
                  </p:pic>
                </p:oleObj>
              </mc:Fallback>
            </mc:AlternateContent>
          </a:graphicData>
        </a:graphic>
      </p:graphicFrame>
      <p:pic>
        <p:nvPicPr>
          <p:cNvPr id="21" name="圖片 20">
            <a:extLst>
              <a:ext uri="{FF2B5EF4-FFF2-40B4-BE49-F238E27FC236}">
                <a16:creationId xmlns:a16="http://schemas.microsoft.com/office/drawing/2014/main" id="{BC722E5C-CFDC-489B-B702-1D25C3233E1C}"/>
              </a:ext>
            </a:extLst>
          </p:cNvPr>
          <p:cNvPicPr>
            <a:picLocks noChangeAspect="1"/>
          </p:cNvPicPr>
          <p:nvPr/>
        </p:nvPicPr>
        <p:blipFill>
          <a:blip r:embed="rId13"/>
          <a:stretch>
            <a:fillRect/>
          </a:stretch>
        </p:blipFill>
        <p:spPr>
          <a:xfrm>
            <a:off x="6990171" y="3905378"/>
            <a:ext cx="2210896" cy="1212181"/>
          </a:xfrm>
          <a:prstGeom prst="rect">
            <a:avLst/>
          </a:prstGeom>
          <a:ln w="25400">
            <a:noFill/>
          </a:ln>
        </p:spPr>
      </p:pic>
      <p:pic>
        <p:nvPicPr>
          <p:cNvPr id="22" name="圖片 21">
            <a:extLst>
              <a:ext uri="{FF2B5EF4-FFF2-40B4-BE49-F238E27FC236}">
                <a16:creationId xmlns:a16="http://schemas.microsoft.com/office/drawing/2014/main" id="{D7E71FCF-07E3-4A9A-92A4-180B4C5B3C2A}"/>
              </a:ext>
            </a:extLst>
          </p:cNvPr>
          <p:cNvPicPr>
            <a:picLocks noChangeAspect="1"/>
          </p:cNvPicPr>
          <p:nvPr/>
        </p:nvPicPr>
        <p:blipFill>
          <a:blip r:embed="rId14"/>
          <a:stretch>
            <a:fillRect/>
          </a:stretch>
        </p:blipFill>
        <p:spPr>
          <a:xfrm>
            <a:off x="7141424" y="4981593"/>
            <a:ext cx="1937945" cy="1080388"/>
          </a:xfrm>
          <a:prstGeom prst="rect">
            <a:avLst/>
          </a:prstGeom>
        </p:spPr>
      </p:pic>
      <p:sp>
        <p:nvSpPr>
          <p:cNvPr id="23" name="文字方塊 22">
            <a:extLst>
              <a:ext uri="{FF2B5EF4-FFF2-40B4-BE49-F238E27FC236}">
                <a16:creationId xmlns:a16="http://schemas.microsoft.com/office/drawing/2014/main" id="{271AFCDA-59B0-4603-8A15-4C215FE144F0}"/>
              </a:ext>
            </a:extLst>
          </p:cNvPr>
          <p:cNvSpPr txBox="1"/>
          <p:nvPr/>
        </p:nvSpPr>
        <p:spPr>
          <a:xfrm>
            <a:off x="2438400" y="130310"/>
            <a:ext cx="5141334"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spTree>
    <p:extLst>
      <p:ext uri="{BB962C8B-B14F-4D97-AF65-F5344CB8AC3E}">
        <p14:creationId xmlns:p14="http://schemas.microsoft.com/office/powerpoint/2010/main" val="61308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a:t>2024/07/24</a:t>
            </a:r>
            <a:endParaRPr lang="en-US" altLang="zh-TW" dirty="0"/>
          </a:p>
        </p:txBody>
      </p:sp>
      <p:sp>
        <p:nvSpPr>
          <p:cNvPr id="33" name="文字方塊 32">
            <a:extLst>
              <a:ext uri="{FF2B5EF4-FFF2-40B4-BE49-F238E27FC236}">
                <a16:creationId xmlns:a16="http://schemas.microsoft.com/office/drawing/2014/main" id="{5676F662-52E2-4D31-A06B-7D89B2468584}"/>
              </a:ext>
            </a:extLst>
          </p:cNvPr>
          <p:cNvSpPr txBox="1"/>
          <p:nvPr/>
        </p:nvSpPr>
        <p:spPr>
          <a:xfrm>
            <a:off x="161927" y="201642"/>
            <a:ext cx="894671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Adaptive exact solution for the degenerate boundary</a:t>
            </a:r>
            <a:endParaRPr kumimoji="0" lang="zh-TW" altLang="en-US" sz="3000" b="1" dirty="0">
              <a:solidFill>
                <a:schemeClr val="tx2"/>
              </a:solidFill>
              <a:latin typeface="+mn-lt"/>
              <a:ea typeface="標楷體"/>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6F9BF7D9-FCAE-40C4-ACF9-E2FD80AE217C}"/>
                  </a:ext>
                </a:extLst>
              </p:cNvPr>
              <p:cNvSpPr txBox="1"/>
              <p:nvPr/>
            </p:nvSpPr>
            <p:spPr>
              <a:xfrm>
                <a:off x="171450" y="1066800"/>
                <a:ext cx="4437456" cy="523220"/>
              </a:xfrm>
              <a:prstGeom prst="rect">
                <a:avLst/>
              </a:prstGeom>
              <a:noFill/>
            </p:spPr>
            <p:txBody>
              <a:bodyPr wrap="square" rtlCol="0">
                <a:spAutoFit/>
              </a:bodyPr>
              <a:lstStyle/>
              <a:p>
                <a:r>
                  <a:rPr lang="en-US" altLang="zh-TW" sz="2800" dirty="0">
                    <a:solidFill>
                      <a:srgbClr val="FF0000"/>
                    </a:solidFill>
                    <a:latin typeface="Times New Roman" panose="02020603050405020304" pitchFamily="18" charset="0"/>
                    <a:cs typeface="Times New Roman" panose="02020603050405020304" pitchFamily="18" charset="0"/>
                  </a:rPr>
                  <a:t>E</a:t>
                </a:r>
                <a14:m>
                  <m:oMath xmlns:m="http://schemas.openxmlformats.org/officeDocument/2006/math">
                    <m:r>
                      <m:rPr>
                        <m:sty m:val="p"/>
                      </m:rPr>
                      <a:rPr lang="en-US" altLang="zh-TW" sz="2800" dirty="0">
                        <a:solidFill>
                          <a:srgbClr val="FF0000"/>
                        </a:solidFill>
                        <a:latin typeface="Cambria Math" panose="02040503050406030204" pitchFamily="18" charset="0"/>
                      </a:rPr>
                      <m:t>lliptical</m:t>
                    </m:r>
                    <m:r>
                      <a:rPr lang="en-US" altLang="zh-TW" sz="2800" dirty="0">
                        <a:solidFill>
                          <a:srgbClr val="FF0000"/>
                        </a:solidFill>
                        <a:latin typeface="Cambria Math" panose="02040503050406030204" pitchFamily="18" charset="0"/>
                      </a:rPr>
                      <m:t> </m:t>
                    </m:r>
                    <m:r>
                      <m:rPr>
                        <m:sty m:val="p"/>
                      </m:rPr>
                      <a:rPr lang="en-US" altLang="zh-TW" sz="2800" dirty="0">
                        <a:solidFill>
                          <a:srgbClr val="FF0000"/>
                        </a:solidFill>
                        <a:latin typeface="Cambria Math" panose="02040503050406030204" pitchFamily="18" charset="0"/>
                      </a:rPr>
                      <m:t>coordinates</m:t>
                    </m:r>
                    <m:r>
                      <a:rPr lang="en-US" altLang="zh-TW" sz="2800" i="1" dirty="0">
                        <a:solidFill>
                          <a:srgbClr val="FF0000"/>
                        </a:solidFill>
                        <a:latin typeface="Cambria Math" panose="02040503050406030204" pitchFamily="18" charset="0"/>
                      </a:rPr>
                      <m:t> (</m:t>
                    </m:r>
                    <m:r>
                      <a:rPr lang="zh-TW" altLang="en-US" sz="2800" i="1" dirty="0">
                        <a:solidFill>
                          <a:srgbClr val="FF0000"/>
                        </a:solidFill>
                        <a:latin typeface="Cambria Math" panose="02040503050406030204" pitchFamily="18" charset="0"/>
                      </a:rPr>
                      <m:t>𝜉</m:t>
                    </m:r>
                    <m:r>
                      <a:rPr lang="en-US" altLang="zh-TW" sz="2800" i="1" dirty="0">
                        <a:solidFill>
                          <a:srgbClr val="FF0000"/>
                        </a:solidFill>
                        <a:latin typeface="Cambria Math" panose="02040503050406030204" pitchFamily="18" charset="0"/>
                      </a:rPr>
                      <m:t>,</m:t>
                    </m:r>
                    <m:r>
                      <a:rPr lang="zh-TW" altLang="en-US" sz="2800" i="1" dirty="0">
                        <a:solidFill>
                          <a:srgbClr val="FF0000"/>
                        </a:solidFill>
                        <a:latin typeface="Cambria Math" panose="02040503050406030204" pitchFamily="18" charset="0"/>
                      </a:rPr>
                      <m:t>𝜂</m:t>
                    </m:r>
                    <m:r>
                      <a:rPr lang="en-US" altLang="zh-TW" sz="2800" i="1" dirty="0">
                        <a:solidFill>
                          <a:srgbClr val="FF0000"/>
                        </a:solidFill>
                        <a:latin typeface="Cambria Math" panose="02040503050406030204" pitchFamily="18" charset="0"/>
                      </a:rPr>
                      <m:t>)</m:t>
                    </m:r>
                  </m:oMath>
                </a14:m>
                <a:endParaRPr lang="zh-TW"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6F9BF7D9-FCAE-40C4-ACF9-E2FD80AE217C}"/>
                  </a:ext>
                </a:extLst>
              </p:cNvPr>
              <p:cNvSpPr txBox="1">
                <a:spLocks noRot="1" noChangeAspect="1" noMove="1" noResize="1" noEditPoints="1" noAdjustHandles="1" noChangeArrowheads="1" noChangeShapeType="1" noTextEdit="1"/>
              </p:cNvSpPr>
              <p:nvPr/>
            </p:nvSpPr>
            <p:spPr>
              <a:xfrm>
                <a:off x="171450" y="1066800"/>
                <a:ext cx="4437456" cy="523220"/>
              </a:xfrm>
              <a:prstGeom prst="rect">
                <a:avLst/>
              </a:prstGeom>
              <a:blipFill>
                <a:blip r:embed="rId2"/>
                <a:stretch>
                  <a:fillRect l="-2747" t="-11628" b="-31395"/>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7C6AEF5B-FFDD-4E2F-9FD9-0761C27D3106}"/>
              </a:ext>
            </a:extLst>
          </p:cNvPr>
          <p:cNvPicPr>
            <a:picLocks noChangeAspect="1"/>
          </p:cNvPicPr>
          <p:nvPr/>
        </p:nvPicPr>
        <p:blipFill>
          <a:blip r:embed="rId3"/>
          <a:stretch>
            <a:fillRect/>
          </a:stretch>
        </p:blipFill>
        <p:spPr>
          <a:xfrm>
            <a:off x="762000" y="1700496"/>
            <a:ext cx="2450804" cy="1201016"/>
          </a:xfrm>
          <a:prstGeom prst="rect">
            <a:avLst/>
          </a:prstGeom>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1051EC5-CCF7-4B73-AC8A-B3AFEDDC9D31}"/>
                  </a:ext>
                </a:extLst>
              </p:cNvPr>
              <p:cNvSpPr/>
              <p:nvPr/>
            </p:nvSpPr>
            <p:spPr>
              <a:xfrm>
                <a:off x="3733800" y="1925937"/>
                <a:ext cx="4876800" cy="677237"/>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kern="100" smtClean="0">
                          <a:solidFill>
                            <a:srgbClr val="FF0000"/>
                          </a:solidFill>
                          <a:latin typeface="Cambria Math" panose="02040503050406030204" pitchFamily="18" charset="0"/>
                        </a:rPr>
                        <m:t>h</m:t>
                      </m:r>
                      <m:d>
                        <m:dPr>
                          <m:ctrlPr>
                            <a:rPr lang="zh-TW" altLang="zh-TW" i="1" kern="100">
                              <a:solidFill>
                                <a:srgbClr val="FF0000"/>
                              </a:solidFill>
                              <a:latin typeface="Cambria Math" panose="02040503050406030204" pitchFamily="18" charset="0"/>
                            </a:rPr>
                          </m:ctrlPr>
                        </m:dPr>
                        <m:e>
                          <m:r>
                            <a:rPr lang="en-US" altLang="zh-TW" kern="100">
                              <a:solidFill>
                                <a:srgbClr val="FF0000"/>
                              </a:solidFill>
                              <a:latin typeface="Cambria Math" panose="02040503050406030204" pitchFamily="18" charset="0"/>
                            </a:rPr>
                            <m:t>𝐬</m:t>
                          </m:r>
                          <m:r>
                            <a:rPr lang="zh-TW" altLang="zh-TW" i="1" kern="100">
                              <a:solidFill>
                                <a:srgbClr val="FF0000"/>
                              </a:solidFill>
                              <a:latin typeface="Cambria Math" panose="02040503050406030204" pitchFamily="18" charset="0"/>
                            </a:rPr>
                            <m:t> </m:t>
                          </m:r>
                        </m:e>
                      </m:d>
                      <m:r>
                        <a:rPr lang="en-US" altLang="zh-TW" kern="100">
                          <a:solidFill>
                            <a:srgbClr val="FF0000"/>
                          </a:solidFill>
                          <a:latin typeface="Cambria Math" panose="02040503050406030204" pitchFamily="18" charset="0"/>
                        </a:rPr>
                        <m:t>=</m:t>
                      </m:r>
                      <m:sSub>
                        <m:sSubPr>
                          <m:ctrlPr>
                            <a:rPr lang="en-US" altLang="zh-TW" i="1" kern="100" smtClean="0">
                              <a:solidFill>
                                <a:srgbClr val="FF0000"/>
                              </a:solidFill>
                              <a:latin typeface="Cambria Math" panose="02040503050406030204" pitchFamily="18" charset="0"/>
                            </a:rPr>
                          </m:ctrlPr>
                        </m:sSubPr>
                        <m:e>
                          <m:r>
                            <a:rPr lang="en-US" altLang="zh-TW" b="0" i="1" kern="100" smtClean="0">
                              <a:solidFill>
                                <a:srgbClr val="FF0000"/>
                              </a:solidFill>
                              <a:latin typeface="Cambria Math" panose="02040503050406030204" pitchFamily="18" charset="0"/>
                            </a:rPr>
                            <m:t>𝑐</m:t>
                          </m:r>
                        </m:e>
                        <m:sub>
                          <m:r>
                            <a:rPr lang="en-US" altLang="zh-TW" b="0" i="1" kern="100" smtClean="0">
                              <a:solidFill>
                                <a:srgbClr val="FF0000"/>
                              </a:solidFill>
                              <a:latin typeface="Cambria Math" panose="02040503050406030204" pitchFamily="18" charset="0"/>
                            </a:rPr>
                            <m:t>1</m:t>
                          </m:r>
                        </m:sub>
                      </m:sSub>
                      <m:sSup>
                        <m:sSupPr>
                          <m:ctrlPr>
                            <a:rPr lang="zh-TW" altLang="zh-TW" i="1" kern="100">
                              <a:solidFill>
                                <a:srgbClr val="FF0000"/>
                              </a:solidFill>
                              <a:latin typeface="Cambria Math" panose="02040503050406030204" pitchFamily="18" charset="0"/>
                            </a:rPr>
                          </m:ctrlPr>
                        </m:sSupPr>
                        <m:e>
                          <m:r>
                            <a:rPr lang="en-US" altLang="zh-TW" kern="100">
                              <a:solidFill>
                                <a:srgbClr val="FF0000"/>
                              </a:solidFill>
                              <a:latin typeface="Cambria Math" panose="02040503050406030204" pitchFamily="18" charset="0"/>
                            </a:rPr>
                            <m:t>𝑒</m:t>
                          </m:r>
                        </m:e>
                        <m:sup>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m:t>
                              </m:r>
                              <m:r>
                                <a:rPr lang="en-US" altLang="zh-TW" kern="100">
                                  <a:solidFill>
                                    <a:srgbClr val="FF0000"/>
                                  </a:solidFill>
                                  <a:latin typeface="Cambria Math" panose="02040503050406030204" pitchFamily="18" charset="0"/>
                                </a:rPr>
                                <m:t>𝜉</m:t>
                              </m:r>
                            </m:e>
                            <m:sub>
                              <m:r>
                                <a:rPr lang="en-US" altLang="zh-TW" kern="100">
                                  <a:solidFill>
                                    <a:srgbClr val="FF0000"/>
                                  </a:solidFill>
                                  <a:latin typeface="Cambria Math" panose="02040503050406030204" pitchFamily="18" charset="0"/>
                                </a:rPr>
                                <m:t>𝐬</m:t>
                              </m:r>
                            </m:sub>
                          </m:sSub>
                        </m:sup>
                      </m:sSup>
                      <m:func>
                        <m:funcPr>
                          <m:ctrlPr>
                            <a:rPr lang="zh-TW" altLang="zh-TW" i="1" kern="100">
                              <a:solidFill>
                                <a:srgbClr val="FF0000"/>
                              </a:solidFill>
                              <a:latin typeface="Cambria Math" panose="02040503050406030204" pitchFamily="18" charset="0"/>
                            </a:rPr>
                          </m:ctrlPr>
                        </m:funcPr>
                        <m:fName>
                          <m:r>
                            <m:rPr>
                              <m:sty m:val="p"/>
                            </m:rPr>
                            <a:rPr lang="en-US" altLang="zh-TW" kern="100">
                              <a:solidFill>
                                <a:srgbClr val="FF0000"/>
                              </a:solidFill>
                              <a:latin typeface="Cambria Math" panose="02040503050406030204" pitchFamily="18" charset="0"/>
                            </a:rPr>
                            <m:t>cos</m:t>
                          </m:r>
                        </m:fName>
                        <m:e>
                          <m:d>
                            <m:dPr>
                              <m:ctrlPr>
                                <a:rPr lang="zh-TW" altLang="zh-TW" i="1" kern="100">
                                  <a:solidFill>
                                    <a:srgbClr val="FF0000"/>
                                  </a:solidFill>
                                  <a:latin typeface="Cambria Math" panose="02040503050406030204" pitchFamily="18" charset="0"/>
                                </a:rPr>
                              </m:ctrlPr>
                            </m:dPr>
                            <m:e>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𝜂</m:t>
                                  </m:r>
                                </m:e>
                                <m:sub>
                                  <m:r>
                                    <a:rPr lang="en-US" altLang="zh-TW" kern="100">
                                      <a:solidFill>
                                        <a:srgbClr val="FF0000"/>
                                      </a:solidFill>
                                      <a:latin typeface="Cambria Math" panose="02040503050406030204" pitchFamily="18" charset="0"/>
                                    </a:rPr>
                                    <m:t>𝐬</m:t>
                                  </m:r>
                                </m:sub>
                              </m:sSub>
                            </m:e>
                          </m:d>
                        </m:e>
                      </m:func>
                      <m:r>
                        <a:rPr lang="en-US" altLang="zh-TW" b="0" i="0" kern="100" smtClean="0">
                          <a:solidFill>
                            <a:srgbClr val="FF0000"/>
                          </a:solidFill>
                          <a:latin typeface="Cambria Math" panose="02040503050406030204" pitchFamily="18" charset="0"/>
                        </a:rPr>
                        <m:t>+</m:t>
                      </m:r>
                      <m:sSub>
                        <m:sSubPr>
                          <m:ctrlPr>
                            <a:rPr lang="en-US" altLang="zh-TW" i="1" kern="100">
                              <a:solidFill>
                                <a:srgbClr val="FF0000"/>
                              </a:solidFill>
                              <a:latin typeface="Cambria Math" panose="02040503050406030204" pitchFamily="18" charset="0"/>
                            </a:rPr>
                          </m:ctrlPr>
                        </m:sSubPr>
                        <m:e>
                          <m:r>
                            <a:rPr lang="en-US" altLang="zh-TW" i="1" kern="100">
                              <a:solidFill>
                                <a:srgbClr val="FF0000"/>
                              </a:solidFill>
                              <a:latin typeface="Cambria Math" panose="02040503050406030204" pitchFamily="18" charset="0"/>
                            </a:rPr>
                            <m:t>𝑐</m:t>
                          </m:r>
                        </m:e>
                        <m:sub>
                          <m:r>
                            <a:rPr lang="en-US" altLang="zh-TW" b="0" i="1" kern="100" smtClean="0">
                              <a:solidFill>
                                <a:srgbClr val="FF0000"/>
                              </a:solidFill>
                              <a:latin typeface="Cambria Math" panose="02040503050406030204" pitchFamily="18" charset="0"/>
                            </a:rPr>
                            <m:t>2</m:t>
                          </m:r>
                        </m:sub>
                      </m:sSub>
                      <m:sSup>
                        <m:sSupPr>
                          <m:ctrlPr>
                            <a:rPr lang="zh-TW" altLang="zh-TW" i="1" kern="100">
                              <a:solidFill>
                                <a:srgbClr val="FF0000"/>
                              </a:solidFill>
                              <a:latin typeface="Cambria Math" panose="02040503050406030204" pitchFamily="18" charset="0"/>
                            </a:rPr>
                          </m:ctrlPr>
                        </m:sSupPr>
                        <m:e>
                          <m:r>
                            <a:rPr lang="en-US" altLang="zh-TW" kern="100">
                              <a:solidFill>
                                <a:srgbClr val="FF0000"/>
                              </a:solidFill>
                              <a:latin typeface="Cambria Math" panose="02040503050406030204" pitchFamily="18" charset="0"/>
                            </a:rPr>
                            <m:t>𝑒</m:t>
                          </m:r>
                        </m:e>
                        <m:sup>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−2</m:t>
                              </m:r>
                              <m:r>
                                <a:rPr lang="en-US" altLang="zh-TW" kern="100">
                                  <a:solidFill>
                                    <a:srgbClr val="FF0000"/>
                                  </a:solidFill>
                                  <a:latin typeface="Cambria Math" panose="02040503050406030204" pitchFamily="18" charset="0"/>
                                </a:rPr>
                                <m:t>𝜉</m:t>
                              </m:r>
                            </m:e>
                            <m:sub>
                              <m:r>
                                <a:rPr lang="en-US" altLang="zh-TW" kern="100">
                                  <a:solidFill>
                                    <a:srgbClr val="FF0000"/>
                                  </a:solidFill>
                                  <a:latin typeface="Cambria Math" panose="02040503050406030204" pitchFamily="18" charset="0"/>
                                </a:rPr>
                                <m:t>𝐬</m:t>
                              </m:r>
                            </m:sub>
                          </m:sSub>
                        </m:sup>
                      </m:sSup>
                      <m:func>
                        <m:funcPr>
                          <m:ctrlPr>
                            <a:rPr lang="zh-TW" altLang="zh-TW" i="1" kern="100">
                              <a:solidFill>
                                <a:srgbClr val="FF0000"/>
                              </a:solidFill>
                              <a:latin typeface="Cambria Math" panose="02040503050406030204" pitchFamily="18" charset="0"/>
                            </a:rPr>
                          </m:ctrlPr>
                        </m:funcPr>
                        <m:fName>
                          <m:r>
                            <m:rPr>
                              <m:sty m:val="p"/>
                            </m:rPr>
                            <a:rPr lang="en-US" altLang="zh-TW" kern="100">
                              <a:solidFill>
                                <a:srgbClr val="FF0000"/>
                              </a:solidFill>
                              <a:latin typeface="Cambria Math" panose="02040503050406030204" pitchFamily="18" charset="0"/>
                            </a:rPr>
                            <m:t>cos</m:t>
                          </m:r>
                        </m:fName>
                        <m:e>
                          <m:d>
                            <m:dPr>
                              <m:ctrlPr>
                                <a:rPr lang="zh-TW" altLang="zh-TW" i="1" kern="100">
                                  <a:solidFill>
                                    <a:srgbClr val="FF0000"/>
                                  </a:solidFill>
                                  <a:latin typeface="Cambria Math" panose="02040503050406030204" pitchFamily="18" charset="0"/>
                                </a:rPr>
                              </m:ctrlPr>
                            </m:dPr>
                            <m:e>
                              <m:r>
                                <a:rPr lang="en-US" altLang="zh-TW" kern="100">
                                  <a:solidFill>
                                    <a:srgbClr val="FF0000"/>
                                  </a:solidFill>
                                  <a:latin typeface="Cambria Math" panose="02040503050406030204" pitchFamily="18" charset="0"/>
                                </a:rPr>
                                <m:t>2</m:t>
                              </m:r>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𝜂</m:t>
                                  </m:r>
                                </m:e>
                                <m:sub>
                                  <m:r>
                                    <a:rPr lang="en-US" altLang="zh-TW" kern="100">
                                      <a:solidFill>
                                        <a:srgbClr val="FF0000"/>
                                      </a:solidFill>
                                      <a:latin typeface="Cambria Math" panose="02040503050406030204" pitchFamily="18" charset="0"/>
                                    </a:rPr>
                                    <m:t>𝐬</m:t>
                                  </m:r>
                                </m:sub>
                              </m:sSub>
                            </m:e>
                          </m:d>
                        </m:e>
                      </m:func>
                    </m:oMath>
                    <m:oMath xmlns:m="http://schemas.openxmlformats.org/officeDocument/2006/math">
                      <m:r>
                        <a:rPr lang="en-US" altLang="zh-TW" kern="100">
                          <a:solidFill>
                            <a:srgbClr val="FF0000"/>
                          </a:solidFill>
                          <a:latin typeface="Cambria Math" panose="02040503050406030204" pitchFamily="18" charset="0"/>
                        </a:rPr>
                        <m:t>            +</m:t>
                      </m:r>
                      <m:sSub>
                        <m:sSubPr>
                          <m:ctrlPr>
                            <a:rPr lang="en-US" altLang="zh-TW" i="1" kern="100">
                              <a:solidFill>
                                <a:srgbClr val="FF0000"/>
                              </a:solidFill>
                              <a:latin typeface="Cambria Math" panose="02040503050406030204" pitchFamily="18" charset="0"/>
                            </a:rPr>
                          </m:ctrlPr>
                        </m:sSubPr>
                        <m:e>
                          <m:r>
                            <a:rPr lang="en-US" altLang="zh-TW" b="0" i="1" kern="100" smtClean="0">
                              <a:solidFill>
                                <a:srgbClr val="FF0000"/>
                              </a:solidFill>
                              <a:latin typeface="Cambria Math" panose="02040503050406030204" pitchFamily="18" charset="0"/>
                            </a:rPr>
                            <m:t>𝑑</m:t>
                          </m:r>
                        </m:e>
                        <m:sub>
                          <m:r>
                            <a:rPr lang="en-US" altLang="zh-TW" b="0" i="1" kern="100" smtClean="0">
                              <a:solidFill>
                                <a:srgbClr val="FF0000"/>
                              </a:solidFill>
                              <a:latin typeface="Cambria Math" panose="02040503050406030204" pitchFamily="18" charset="0"/>
                            </a:rPr>
                            <m:t>1</m:t>
                          </m:r>
                        </m:sub>
                      </m:sSub>
                      <m:sSup>
                        <m:sSupPr>
                          <m:ctrlPr>
                            <a:rPr lang="zh-TW" altLang="zh-TW" i="1" kern="100">
                              <a:solidFill>
                                <a:srgbClr val="FF0000"/>
                              </a:solidFill>
                              <a:latin typeface="Cambria Math" panose="02040503050406030204" pitchFamily="18" charset="0"/>
                            </a:rPr>
                          </m:ctrlPr>
                        </m:sSupPr>
                        <m:e>
                          <m:r>
                            <a:rPr lang="en-US" altLang="zh-TW" kern="100">
                              <a:solidFill>
                                <a:srgbClr val="FF0000"/>
                              </a:solidFill>
                              <a:latin typeface="Cambria Math" panose="02040503050406030204" pitchFamily="18" charset="0"/>
                            </a:rPr>
                            <m:t>𝑒</m:t>
                          </m:r>
                        </m:e>
                        <m:sup>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m:t>
                              </m:r>
                              <m:r>
                                <a:rPr lang="en-US" altLang="zh-TW" kern="100">
                                  <a:solidFill>
                                    <a:srgbClr val="FF0000"/>
                                  </a:solidFill>
                                  <a:latin typeface="Cambria Math" panose="02040503050406030204" pitchFamily="18" charset="0"/>
                                </a:rPr>
                                <m:t>𝜉</m:t>
                              </m:r>
                            </m:e>
                            <m:sub>
                              <m:r>
                                <a:rPr lang="en-US" altLang="zh-TW" kern="100">
                                  <a:solidFill>
                                    <a:srgbClr val="FF0000"/>
                                  </a:solidFill>
                                  <a:latin typeface="Cambria Math" panose="02040503050406030204" pitchFamily="18" charset="0"/>
                                </a:rPr>
                                <m:t>𝐬</m:t>
                              </m:r>
                            </m:sub>
                          </m:sSub>
                        </m:sup>
                      </m:sSup>
                      <m:func>
                        <m:funcPr>
                          <m:ctrlPr>
                            <a:rPr lang="zh-TW" altLang="zh-TW" i="1" kern="100">
                              <a:solidFill>
                                <a:srgbClr val="FF0000"/>
                              </a:solidFill>
                              <a:latin typeface="Cambria Math" panose="02040503050406030204" pitchFamily="18" charset="0"/>
                            </a:rPr>
                          </m:ctrlPr>
                        </m:funcPr>
                        <m:fName>
                          <m:r>
                            <m:rPr>
                              <m:sty m:val="p"/>
                            </m:rPr>
                            <a:rPr lang="en-US" altLang="zh-TW" kern="100">
                              <a:solidFill>
                                <a:srgbClr val="FF0000"/>
                              </a:solidFill>
                              <a:latin typeface="Cambria Math" panose="02040503050406030204" pitchFamily="18" charset="0"/>
                            </a:rPr>
                            <m:t>sin</m:t>
                          </m:r>
                        </m:fName>
                        <m:e>
                          <m:d>
                            <m:dPr>
                              <m:ctrlPr>
                                <a:rPr lang="zh-TW" altLang="zh-TW" i="1" kern="100">
                                  <a:solidFill>
                                    <a:srgbClr val="FF0000"/>
                                  </a:solidFill>
                                  <a:latin typeface="Cambria Math" panose="02040503050406030204" pitchFamily="18" charset="0"/>
                                </a:rPr>
                              </m:ctrlPr>
                            </m:dPr>
                            <m:e>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𝜂</m:t>
                                  </m:r>
                                </m:e>
                                <m:sub>
                                  <m:r>
                                    <a:rPr lang="en-US" altLang="zh-TW" kern="100">
                                      <a:solidFill>
                                        <a:srgbClr val="FF0000"/>
                                      </a:solidFill>
                                      <a:latin typeface="Cambria Math" panose="02040503050406030204" pitchFamily="18" charset="0"/>
                                    </a:rPr>
                                    <m:t>𝐬</m:t>
                                  </m:r>
                                </m:sub>
                              </m:sSub>
                            </m:e>
                          </m:d>
                        </m:e>
                      </m:func>
                      <m:r>
                        <a:rPr lang="en-US" altLang="zh-TW" b="0" i="0" kern="100" smtClean="0">
                          <a:solidFill>
                            <a:srgbClr val="FF0000"/>
                          </a:solidFill>
                          <a:latin typeface="Cambria Math" panose="02040503050406030204" pitchFamily="18" charset="0"/>
                        </a:rPr>
                        <m:t>+</m:t>
                      </m:r>
                      <m:sSub>
                        <m:sSubPr>
                          <m:ctrlPr>
                            <a:rPr lang="en-US" altLang="zh-TW" i="1" kern="100">
                              <a:solidFill>
                                <a:srgbClr val="FF0000"/>
                              </a:solidFill>
                              <a:latin typeface="Cambria Math" panose="02040503050406030204" pitchFamily="18" charset="0"/>
                            </a:rPr>
                          </m:ctrlPr>
                        </m:sSubPr>
                        <m:e>
                          <m:r>
                            <a:rPr lang="en-US" altLang="zh-TW" b="0" i="1" kern="100" smtClean="0">
                              <a:solidFill>
                                <a:srgbClr val="FF0000"/>
                              </a:solidFill>
                              <a:latin typeface="Cambria Math" panose="02040503050406030204" pitchFamily="18" charset="0"/>
                            </a:rPr>
                            <m:t>𝑑</m:t>
                          </m:r>
                        </m:e>
                        <m:sub>
                          <m:r>
                            <a:rPr lang="en-US" altLang="zh-TW" b="0" i="1" kern="100" smtClean="0">
                              <a:solidFill>
                                <a:srgbClr val="FF0000"/>
                              </a:solidFill>
                              <a:latin typeface="Cambria Math" panose="02040503050406030204" pitchFamily="18" charset="0"/>
                            </a:rPr>
                            <m:t>2</m:t>
                          </m:r>
                        </m:sub>
                      </m:sSub>
                      <m:sSup>
                        <m:sSupPr>
                          <m:ctrlPr>
                            <a:rPr lang="zh-TW" altLang="zh-TW" i="1" kern="100">
                              <a:solidFill>
                                <a:srgbClr val="FF0000"/>
                              </a:solidFill>
                              <a:latin typeface="Cambria Math" panose="02040503050406030204" pitchFamily="18" charset="0"/>
                            </a:rPr>
                          </m:ctrlPr>
                        </m:sSupPr>
                        <m:e>
                          <m:r>
                            <a:rPr lang="en-US" altLang="zh-TW" kern="100">
                              <a:solidFill>
                                <a:srgbClr val="FF0000"/>
                              </a:solidFill>
                              <a:latin typeface="Cambria Math" panose="02040503050406030204" pitchFamily="18" charset="0"/>
                            </a:rPr>
                            <m:t>𝑒</m:t>
                          </m:r>
                        </m:e>
                        <m:sup>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−2</m:t>
                              </m:r>
                              <m:r>
                                <a:rPr lang="en-US" altLang="zh-TW" kern="100">
                                  <a:solidFill>
                                    <a:srgbClr val="FF0000"/>
                                  </a:solidFill>
                                  <a:latin typeface="Cambria Math" panose="02040503050406030204" pitchFamily="18" charset="0"/>
                                </a:rPr>
                                <m:t>𝜉</m:t>
                              </m:r>
                            </m:e>
                            <m:sub>
                              <m:r>
                                <a:rPr lang="en-US" altLang="zh-TW" kern="100">
                                  <a:solidFill>
                                    <a:srgbClr val="FF0000"/>
                                  </a:solidFill>
                                  <a:latin typeface="Cambria Math" panose="02040503050406030204" pitchFamily="18" charset="0"/>
                                </a:rPr>
                                <m:t>𝐬</m:t>
                              </m:r>
                            </m:sub>
                          </m:sSub>
                        </m:sup>
                      </m:sSup>
                      <m:func>
                        <m:funcPr>
                          <m:ctrlPr>
                            <a:rPr lang="zh-TW" altLang="zh-TW" i="1" kern="100">
                              <a:solidFill>
                                <a:srgbClr val="FF0000"/>
                              </a:solidFill>
                              <a:latin typeface="Cambria Math" panose="02040503050406030204" pitchFamily="18" charset="0"/>
                            </a:rPr>
                          </m:ctrlPr>
                        </m:funcPr>
                        <m:fName>
                          <m:r>
                            <m:rPr>
                              <m:sty m:val="p"/>
                            </m:rPr>
                            <a:rPr lang="en-US" altLang="zh-TW" kern="100">
                              <a:solidFill>
                                <a:srgbClr val="FF0000"/>
                              </a:solidFill>
                              <a:latin typeface="Cambria Math" panose="02040503050406030204" pitchFamily="18" charset="0"/>
                            </a:rPr>
                            <m:t>sin</m:t>
                          </m:r>
                        </m:fName>
                        <m:e>
                          <m:d>
                            <m:dPr>
                              <m:ctrlPr>
                                <a:rPr lang="zh-TW" altLang="zh-TW" i="1" kern="100">
                                  <a:solidFill>
                                    <a:srgbClr val="FF0000"/>
                                  </a:solidFill>
                                  <a:latin typeface="Cambria Math" panose="02040503050406030204" pitchFamily="18" charset="0"/>
                                </a:rPr>
                              </m:ctrlPr>
                            </m:dPr>
                            <m:e>
                              <m:r>
                                <a:rPr lang="en-US" altLang="zh-TW" kern="100">
                                  <a:solidFill>
                                    <a:srgbClr val="FF0000"/>
                                  </a:solidFill>
                                  <a:latin typeface="Cambria Math" panose="02040503050406030204" pitchFamily="18" charset="0"/>
                                </a:rPr>
                                <m:t>2</m:t>
                              </m:r>
                              <m:sSub>
                                <m:sSubPr>
                                  <m:ctrlPr>
                                    <a:rPr lang="zh-TW" altLang="zh-TW" i="1" kern="100">
                                      <a:solidFill>
                                        <a:srgbClr val="FF0000"/>
                                      </a:solidFill>
                                      <a:latin typeface="Cambria Math" panose="02040503050406030204" pitchFamily="18" charset="0"/>
                                    </a:rPr>
                                  </m:ctrlPr>
                                </m:sSubPr>
                                <m:e>
                                  <m:r>
                                    <a:rPr lang="en-US" altLang="zh-TW" kern="100">
                                      <a:solidFill>
                                        <a:srgbClr val="FF0000"/>
                                      </a:solidFill>
                                      <a:latin typeface="Cambria Math" panose="02040503050406030204" pitchFamily="18" charset="0"/>
                                    </a:rPr>
                                    <m:t>𝜂</m:t>
                                  </m:r>
                                </m:e>
                                <m:sub>
                                  <m:r>
                                    <a:rPr lang="en-US" altLang="zh-TW" kern="100">
                                      <a:solidFill>
                                        <a:srgbClr val="FF0000"/>
                                      </a:solidFill>
                                      <a:latin typeface="Cambria Math" panose="02040503050406030204" pitchFamily="18" charset="0"/>
                                    </a:rPr>
                                    <m:t>𝐬</m:t>
                                  </m:r>
                                </m:sub>
                              </m:sSub>
                            </m:e>
                          </m:d>
                        </m:e>
                      </m:func>
                    </m:oMath>
                  </m:oMathPara>
                </a14:m>
                <a:endParaRPr lang="zh-TW" altLang="en-US" dirty="0"/>
              </a:p>
            </p:txBody>
          </p:sp>
        </mc:Choice>
        <mc:Fallback xmlns="">
          <p:sp>
            <p:nvSpPr>
              <p:cNvPr id="11" name="矩形 10">
                <a:extLst>
                  <a:ext uri="{FF2B5EF4-FFF2-40B4-BE49-F238E27FC236}">
                    <a16:creationId xmlns:a16="http://schemas.microsoft.com/office/drawing/2014/main" id="{71051EC5-CCF7-4B73-AC8A-B3AFEDDC9D31}"/>
                  </a:ext>
                </a:extLst>
              </p:cNvPr>
              <p:cNvSpPr>
                <a:spLocks noRot="1" noChangeAspect="1" noMove="1" noResize="1" noEditPoints="1" noAdjustHandles="1" noChangeArrowheads="1" noChangeShapeType="1" noTextEdit="1"/>
              </p:cNvSpPr>
              <p:nvPr/>
            </p:nvSpPr>
            <p:spPr>
              <a:xfrm>
                <a:off x="3733800" y="1925937"/>
                <a:ext cx="4876800" cy="677237"/>
              </a:xfrm>
              <a:prstGeom prst="rect">
                <a:avLst/>
              </a:prstGeom>
              <a:blipFill>
                <a:blip r:embed="rId4"/>
                <a:stretch>
                  <a:fillRect b="-2632"/>
                </a:stretch>
              </a:blipFill>
              <a:ln w="19050">
                <a:solidFill>
                  <a:srgbClr val="FF0000"/>
                </a:solidFill>
              </a:ln>
            </p:spPr>
            <p:txBody>
              <a:bodyPr/>
              <a:lstStyle/>
              <a:p>
                <a:r>
                  <a:rPr lang="zh-TW" altLang="en-US">
                    <a:noFill/>
                  </a:rPr>
                  <a:t> </a:t>
                </a:r>
              </a:p>
            </p:txBody>
          </p:sp>
        </mc:Fallback>
      </mc:AlternateContent>
      <p:pic>
        <p:nvPicPr>
          <p:cNvPr id="8" name="圖片 7">
            <a:extLst>
              <a:ext uri="{FF2B5EF4-FFF2-40B4-BE49-F238E27FC236}">
                <a16:creationId xmlns:a16="http://schemas.microsoft.com/office/drawing/2014/main" id="{C9C34367-DA6D-477B-9370-DA07F36EAFBB}"/>
              </a:ext>
            </a:extLst>
          </p:cNvPr>
          <p:cNvPicPr>
            <a:picLocks noChangeAspect="1"/>
          </p:cNvPicPr>
          <p:nvPr/>
        </p:nvPicPr>
        <p:blipFill>
          <a:blip r:embed="rId5"/>
          <a:stretch>
            <a:fillRect/>
          </a:stretch>
        </p:blipFill>
        <p:spPr>
          <a:xfrm>
            <a:off x="393918" y="2612985"/>
            <a:ext cx="8445282" cy="3321847"/>
          </a:xfrm>
          <a:prstGeom prst="rect">
            <a:avLst/>
          </a:prstGeom>
        </p:spPr>
      </p:pic>
      <p:sp>
        <p:nvSpPr>
          <p:cNvPr id="13" name="文字方塊 12">
            <a:extLst>
              <a:ext uri="{FF2B5EF4-FFF2-40B4-BE49-F238E27FC236}">
                <a16:creationId xmlns:a16="http://schemas.microsoft.com/office/drawing/2014/main" id="{8AA8BBA9-8FD0-486E-9B6D-419687DBD03F}"/>
              </a:ext>
            </a:extLst>
          </p:cNvPr>
          <p:cNvSpPr txBox="1"/>
          <p:nvPr/>
        </p:nvSpPr>
        <p:spPr>
          <a:xfrm>
            <a:off x="4173144" y="1484256"/>
            <a:ext cx="4437456" cy="400110"/>
          </a:xfrm>
          <a:prstGeom prst="rect">
            <a:avLst/>
          </a:prstGeom>
          <a:noFill/>
        </p:spPr>
        <p:txBody>
          <a:bodyPr wrap="square" rtlCol="0">
            <a:spAutoFit/>
          </a:bodyPr>
          <a:lstStyle/>
          <a:p>
            <a:r>
              <a:rPr lang="en-US" altLang="zh-TW" sz="2000" dirty="0">
                <a:solidFill>
                  <a:srgbClr val="0000FF"/>
                </a:solidFill>
                <a:latin typeface="Times New Roman" panose="02020603050405020304" pitchFamily="18" charset="0"/>
                <a:cs typeface="Times New Roman" panose="02020603050405020304" pitchFamily="18" charset="0"/>
              </a:rPr>
              <a:t>Harmonic basis for the exterior problem </a:t>
            </a:r>
            <a:endParaRPr lang="zh-TW" alt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976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18D48E5-AC0E-4B8C-86E1-CF4CDF987405}"/>
              </a:ext>
            </a:extLst>
          </p:cNvPr>
          <p:cNvSpPr>
            <a:spLocks noGrp="1"/>
          </p:cNvSpPr>
          <p:nvPr>
            <p:ph type="dt" sz="half" idx="10"/>
          </p:nvPr>
        </p:nvSpPr>
        <p:spPr/>
        <p:txBody>
          <a:bodyPr/>
          <a:lstStyle/>
          <a:p>
            <a:pPr>
              <a:defRPr/>
            </a:pPr>
            <a:r>
              <a:rPr lang="en-US" altLang="zh-TW"/>
              <a:t>2024/07/24</a:t>
            </a:r>
            <a:endParaRPr lang="en-US" altLang="zh-TW" dirty="0"/>
          </a:p>
        </p:txBody>
      </p:sp>
      <p:pic>
        <p:nvPicPr>
          <p:cNvPr id="25" name="圖片 24">
            <a:extLst>
              <a:ext uri="{FF2B5EF4-FFF2-40B4-BE49-F238E27FC236}">
                <a16:creationId xmlns:a16="http://schemas.microsoft.com/office/drawing/2014/main" id="{8D8DC8B0-2A06-4EAE-93BF-FACB7F04EC59}"/>
              </a:ext>
            </a:extLst>
          </p:cNvPr>
          <p:cNvPicPr>
            <a:picLocks noChangeAspect="1"/>
          </p:cNvPicPr>
          <p:nvPr/>
        </p:nvPicPr>
        <p:blipFill>
          <a:blip r:embed="rId2"/>
          <a:stretch>
            <a:fillRect/>
          </a:stretch>
        </p:blipFill>
        <p:spPr>
          <a:xfrm>
            <a:off x="152400" y="990600"/>
            <a:ext cx="8763000" cy="5333754"/>
          </a:xfrm>
          <a:prstGeom prst="rect">
            <a:avLst/>
          </a:prstGeom>
        </p:spPr>
      </p:pic>
      <p:sp>
        <p:nvSpPr>
          <p:cNvPr id="26" name="文字方塊 25">
            <a:extLst>
              <a:ext uri="{FF2B5EF4-FFF2-40B4-BE49-F238E27FC236}">
                <a16:creationId xmlns:a16="http://schemas.microsoft.com/office/drawing/2014/main" id="{D5B8F610-C3D0-455A-8D74-0961891E275D}"/>
              </a:ext>
            </a:extLst>
          </p:cNvPr>
          <p:cNvSpPr txBox="1"/>
          <p:nvPr/>
        </p:nvSpPr>
        <p:spPr>
          <a:xfrm>
            <a:off x="161927" y="201642"/>
            <a:ext cx="8946715" cy="553998"/>
          </a:xfrm>
          <a:prstGeom prst="rect">
            <a:avLst/>
          </a:prstGeom>
          <a:noFill/>
        </p:spPr>
        <p:txBody>
          <a:bodyPr wrap="square" rtlCol="0">
            <a:spAutoFit/>
          </a:bodyPr>
          <a:lstStyle/>
          <a:p>
            <a:pPr eaLnBrk="1" fontAlgn="auto" hangingPunct="1">
              <a:spcBef>
                <a:spcPts val="0"/>
              </a:spcBef>
              <a:spcAft>
                <a:spcPts val="0"/>
              </a:spcAft>
            </a:pPr>
            <a:r>
              <a:rPr kumimoji="0" lang="en-US" altLang="zh-TW" sz="3000" b="1" kern="0" dirty="0">
                <a:solidFill>
                  <a:schemeClr val="tx2"/>
                </a:solidFill>
                <a:latin typeface="+mn-lt"/>
                <a:ea typeface="標楷體"/>
              </a:rPr>
              <a:t>Adaptive exact solution for the degenerate boundary</a:t>
            </a:r>
            <a:endParaRPr kumimoji="0" lang="zh-TW" altLang="en-US" sz="3000" b="1" dirty="0">
              <a:solidFill>
                <a:schemeClr val="tx2"/>
              </a:solidFill>
              <a:latin typeface="+mn-lt"/>
              <a:ea typeface="標楷體"/>
            </a:endParaRPr>
          </a:p>
        </p:txBody>
      </p:sp>
    </p:spTree>
    <p:extLst>
      <p:ext uri="{BB962C8B-B14F-4D97-AF65-F5344CB8AC3E}">
        <p14:creationId xmlns:p14="http://schemas.microsoft.com/office/powerpoint/2010/main" val="2794725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2133600" y="304802"/>
            <a:ext cx="5715000" cy="646331"/>
          </a:xfrm>
          <a:prstGeom prst="rect">
            <a:avLst/>
          </a:prstGeom>
        </p:spPr>
        <p:txBody>
          <a:bodyPr wrap="square">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Single slit and multiple slits</a:t>
            </a:r>
            <a:endParaRPr kumimoji="0" lang="zh-TW" altLang="en-US" sz="3600" dirty="0">
              <a:solidFill>
                <a:schemeClr val="tx2"/>
              </a:solidFill>
              <a:latin typeface="Times New Roman"/>
              <a:ea typeface="標楷體"/>
            </a:endParaRPr>
          </a:p>
        </p:txBody>
      </p:sp>
      <p:pic>
        <p:nvPicPr>
          <p:cNvPr id="2" name="圖片 1">
            <a:extLst>
              <a:ext uri="{FF2B5EF4-FFF2-40B4-BE49-F238E27FC236}">
                <a16:creationId xmlns:a16="http://schemas.microsoft.com/office/drawing/2014/main" id="{DFF879B5-3E81-491F-AA83-0B568FA470B2}"/>
              </a:ext>
            </a:extLst>
          </p:cNvPr>
          <p:cNvPicPr>
            <a:picLocks noChangeAspect="1"/>
          </p:cNvPicPr>
          <p:nvPr/>
        </p:nvPicPr>
        <p:blipFill>
          <a:blip r:embed="rId3"/>
          <a:stretch>
            <a:fillRect/>
          </a:stretch>
        </p:blipFill>
        <p:spPr>
          <a:xfrm>
            <a:off x="1104902" y="1810466"/>
            <a:ext cx="2476243" cy="2160000"/>
          </a:xfrm>
          <a:prstGeom prst="rect">
            <a:avLst/>
          </a:prstGeom>
        </p:spPr>
      </p:pic>
      <p:pic>
        <p:nvPicPr>
          <p:cNvPr id="3" name="圖片 2">
            <a:extLst>
              <a:ext uri="{FF2B5EF4-FFF2-40B4-BE49-F238E27FC236}">
                <a16:creationId xmlns:a16="http://schemas.microsoft.com/office/drawing/2014/main" id="{72707C4D-A5ED-46E0-8F1B-EE61C4929FEB}"/>
              </a:ext>
            </a:extLst>
          </p:cNvPr>
          <p:cNvPicPr>
            <a:picLocks noChangeAspect="1"/>
          </p:cNvPicPr>
          <p:nvPr/>
        </p:nvPicPr>
        <p:blipFill>
          <a:blip r:embed="rId4"/>
          <a:stretch>
            <a:fillRect/>
          </a:stretch>
        </p:blipFill>
        <p:spPr>
          <a:xfrm>
            <a:off x="4923250" y="1810466"/>
            <a:ext cx="3477966" cy="2160000"/>
          </a:xfrm>
          <a:prstGeom prst="rect">
            <a:avLst/>
          </a:prstGeom>
        </p:spPr>
      </p:pic>
      <p:sp>
        <p:nvSpPr>
          <p:cNvPr id="5" name="矩形 4">
            <a:extLst>
              <a:ext uri="{FF2B5EF4-FFF2-40B4-BE49-F238E27FC236}">
                <a16:creationId xmlns:a16="http://schemas.microsoft.com/office/drawing/2014/main" id="{311B10A0-38EA-431A-BFAA-8CA8EA314B5C}"/>
              </a:ext>
            </a:extLst>
          </p:cNvPr>
          <p:cNvSpPr/>
          <p:nvPr/>
        </p:nvSpPr>
        <p:spPr>
          <a:xfrm>
            <a:off x="208878" y="1292423"/>
            <a:ext cx="3962944" cy="400110"/>
          </a:xfrm>
          <a:prstGeom prst="rect">
            <a:avLst/>
          </a:prstGeom>
        </p:spPr>
        <p:txBody>
          <a:bodyPr wrap="none">
            <a:spAutoFit/>
          </a:bodyPr>
          <a:lstStyle/>
          <a:p>
            <a:r>
              <a:rPr lang="en-US" altLang="zh-TW" sz="2000" dirty="0">
                <a:solidFill>
                  <a:srgbClr val="FF0000"/>
                </a:solidFill>
                <a:latin typeface="Times New Roman" panose="02020603050405020304" pitchFamily="18" charset="0"/>
                <a:cs typeface="Times New Roman" panose="02020603050405020304" pitchFamily="18" charset="0"/>
              </a:rPr>
              <a:t> Elliptical tube containing a focal slit</a:t>
            </a:r>
          </a:p>
        </p:txBody>
      </p:sp>
      <p:sp>
        <p:nvSpPr>
          <p:cNvPr id="41" name="矩形 40">
            <a:extLst>
              <a:ext uri="{FF2B5EF4-FFF2-40B4-BE49-F238E27FC236}">
                <a16:creationId xmlns:a16="http://schemas.microsoft.com/office/drawing/2014/main" id="{57BDE93F-4736-4559-BFD9-F6075CB29255}"/>
              </a:ext>
            </a:extLst>
          </p:cNvPr>
          <p:cNvSpPr/>
          <p:nvPr/>
        </p:nvSpPr>
        <p:spPr>
          <a:xfrm>
            <a:off x="4495800" y="1292423"/>
            <a:ext cx="4390946" cy="400110"/>
          </a:xfrm>
          <a:prstGeom prst="rect">
            <a:avLst/>
          </a:prstGeom>
        </p:spPr>
        <p:txBody>
          <a:bodyPr wrap="none">
            <a:spAutoFit/>
          </a:bodyPr>
          <a:lstStyle/>
          <a:p>
            <a:pPr marL="152400" marR="152400" algn="ctr">
              <a:spcAft>
                <a:spcPts val="0"/>
              </a:spcAft>
            </a:pPr>
            <a:r>
              <a:rPr lang="en-US" altLang="zh-TW" sz="2000" dirty="0">
                <a:solidFill>
                  <a:srgbClr val="FF0000"/>
                </a:solidFill>
                <a:latin typeface="Times New Roman" panose="02020603050405020304" pitchFamily="18" charset="0"/>
                <a:cs typeface="Times New Roman" panose="02020603050405020304" pitchFamily="18" charset="0"/>
              </a:rPr>
              <a:t>Elliptical tube containing 3 radial slits</a:t>
            </a:r>
            <a:endParaRPr lang="zh-TW" altLang="zh-TW" sz="2000" dirty="0">
              <a:solidFill>
                <a:srgbClr val="FF0000"/>
              </a:solidFill>
              <a:latin typeface="Times New Roman" panose="02020603050405020304" pitchFamily="18" charset="0"/>
              <a:cs typeface="Times New Roman" panose="02020603050405020304" pitchFamily="18" charset="0"/>
            </a:endParaRPr>
          </a:p>
        </p:txBody>
      </p:sp>
      <p:graphicFrame>
        <p:nvGraphicFramePr>
          <p:cNvPr id="42" name="物件 41">
            <a:extLst>
              <a:ext uri="{FF2B5EF4-FFF2-40B4-BE49-F238E27FC236}">
                <a16:creationId xmlns:a16="http://schemas.microsoft.com/office/drawing/2014/main" id="{1FBA428A-2D84-406E-99DA-40068D0EA284}"/>
              </a:ext>
            </a:extLst>
          </p:cNvPr>
          <p:cNvGraphicFramePr>
            <a:graphicFrameLocks noChangeAspect="1"/>
          </p:cNvGraphicFramePr>
          <p:nvPr/>
        </p:nvGraphicFramePr>
        <p:xfrm>
          <a:off x="903843" y="3970468"/>
          <a:ext cx="2573014" cy="2151763"/>
        </p:xfrm>
        <a:graphic>
          <a:graphicData uri="http://schemas.openxmlformats.org/presentationml/2006/ole">
            <mc:AlternateContent xmlns:mc="http://schemas.openxmlformats.org/markup-compatibility/2006">
              <mc:Choice xmlns:v="urn:schemas-microsoft-com:vml" Requires="v">
                <p:oleObj spid="_x0000_s9306" name="Plot" r:id="rId5" imgW="9865453" imgH="8229600" progId="Grapher.Document">
                  <p:embed/>
                </p:oleObj>
              </mc:Choice>
              <mc:Fallback>
                <p:oleObj name="Plot" r:id="rId5" imgW="9865453" imgH="8229600" progId="Grapher.Document">
                  <p:embed/>
                  <p:pic>
                    <p:nvPicPr>
                      <p:cNvPr id="42" name="物件 41">
                        <a:extLst>
                          <a:ext uri="{FF2B5EF4-FFF2-40B4-BE49-F238E27FC236}">
                            <a16:creationId xmlns:a16="http://schemas.microsoft.com/office/drawing/2014/main" id="{1FBA428A-2D84-406E-99DA-40068D0EA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843" y="3970468"/>
                        <a:ext cx="2573014" cy="2151763"/>
                      </a:xfrm>
                      <a:prstGeom prst="rect">
                        <a:avLst/>
                      </a:prstGeom>
                      <a:solidFill>
                        <a:schemeClr val="bg1"/>
                      </a:solidFill>
                    </p:spPr>
                  </p:pic>
                </p:oleObj>
              </mc:Fallback>
            </mc:AlternateContent>
          </a:graphicData>
        </a:graphic>
      </p:graphicFrame>
      <p:graphicFrame>
        <p:nvGraphicFramePr>
          <p:cNvPr id="44" name="物件 43">
            <a:extLst>
              <a:ext uri="{FF2B5EF4-FFF2-40B4-BE49-F238E27FC236}">
                <a16:creationId xmlns:a16="http://schemas.microsoft.com/office/drawing/2014/main" id="{717FFBAB-5E3D-4E70-BC99-EC722B736476}"/>
              </a:ext>
            </a:extLst>
          </p:cNvPr>
          <p:cNvGraphicFramePr>
            <a:graphicFrameLocks noChangeAspect="1"/>
          </p:cNvGraphicFramePr>
          <p:nvPr/>
        </p:nvGraphicFramePr>
        <p:xfrm>
          <a:off x="5105402" y="4006693"/>
          <a:ext cx="2582857" cy="2160000"/>
        </p:xfrm>
        <a:graphic>
          <a:graphicData uri="http://schemas.openxmlformats.org/presentationml/2006/ole">
            <mc:AlternateContent xmlns:mc="http://schemas.openxmlformats.org/markup-compatibility/2006">
              <mc:Choice xmlns:v="urn:schemas-microsoft-com:vml" Requires="v">
                <p:oleObj spid="_x0000_s9307" name="Plot" r:id="rId7" imgW="9865453" imgH="8229600" progId="Grapher.Document">
                  <p:embed/>
                </p:oleObj>
              </mc:Choice>
              <mc:Fallback>
                <p:oleObj name="Plot" r:id="rId7" imgW="9865453" imgH="8229600" progId="Grapher.Document">
                  <p:embed/>
                  <p:pic>
                    <p:nvPicPr>
                      <p:cNvPr id="44" name="物件 43">
                        <a:extLst>
                          <a:ext uri="{FF2B5EF4-FFF2-40B4-BE49-F238E27FC236}">
                            <a16:creationId xmlns:a16="http://schemas.microsoft.com/office/drawing/2014/main" id="{717FFBAB-5E3D-4E70-BC99-EC722B7364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2" y="4006693"/>
                        <a:ext cx="2582857" cy="2160000"/>
                      </a:xfrm>
                      <a:prstGeom prst="rect">
                        <a:avLst/>
                      </a:prstGeom>
                      <a:solidFill>
                        <a:schemeClr val="bg1"/>
                      </a:solidFill>
                    </p:spPr>
                  </p:pic>
                </p:oleObj>
              </mc:Fallback>
            </mc:AlternateContent>
          </a:graphicData>
        </a:graphic>
      </p:graphicFrame>
      <p:sp>
        <p:nvSpPr>
          <p:cNvPr id="51" name="文字方塊 50">
            <a:extLst>
              <a:ext uri="{FF2B5EF4-FFF2-40B4-BE49-F238E27FC236}">
                <a16:creationId xmlns:a16="http://schemas.microsoft.com/office/drawing/2014/main" id="{30B0C0B9-2D55-4B2E-9ADC-F519046CB882}"/>
              </a:ext>
            </a:extLst>
          </p:cNvPr>
          <p:cNvSpPr txBox="1"/>
          <p:nvPr/>
        </p:nvSpPr>
        <p:spPr>
          <a:xfrm>
            <a:off x="185964" y="2673244"/>
            <a:ext cx="824416" cy="830997"/>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a=5</a:t>
            </a:r>
          </a:p>
          <a:p>
            <a:pPr eaLnBrk="1" fontAlgn="auto" hangingPunct="1">
              <a:spcBef>
                <a:spcPts val="0"/>
              </a:spcBef>
              <a:spcAft>
                <a:spcPts val="0"/>
              </a:spcAft>
            </a:pPr>
            <a:r>
              <a:rPr kumimoji="0" lang="en-US" altLang="zh-TW" sz="2400" dirty="0">
                <a:solidFill>
                  <a:prstClr val="black"/>
                </a:solidFill>
                <a:latin typeface="Times New Roman"/>
                <a:ea typeface="標楷體"/>
              </a:rPr>
              <a:t>b=4</a:t>
            </a:r>
            <a:endParaRPr kumimoji="0" lang="zh-TW" altLang="en-US" sz="2400" dirty="0">
              <a:solidFill>
                <a:prstClr val="black"/>
              </a:solidFill>
              <a:latin typeface="Times New Roman"/>
              <a:ea typeface="標楷體"/>
            </a:endParaRPr>
          </a:p>
        </p:txBody>
      </p:sp>
      <p:sp>
        <p:nvSpPr>
          <p:cNvPr id="52" name="文字方塊 51">
            <a:extLst>
              <a:ext uri="{FF2B5EF4-FFF2-40B4-BE49-F238E27FC236}">
                <a16:creationId xmlns:a16="http://schemas.microsoft.com/office/drawing/2014/main" id="{16E2CABC-5F1D-439F-B768-CC9DCE56CEF6}"/>
              </a:ext>
            </a:extLst>
          </p:cNvPr>
          <p:cNvSpPr txBox="1"/>
          <p:nvPr/>
        </p:nvSpPr>
        <p:spPr>
          <a:xfrm>
            <a:off x="8229600" y="2865754"/>
            <a:ext cx="824416" cy="1200329"/>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a=5</a:t>
            </a:r>
          </a:p>
          <a:p>
            <a:pPr eaLnBrk="1" fontAlgn="auto" hangingPunct="1">
              <a:spcBef>
                <a:spcPts val="0"/>
              </a:spcBef>
              <a:spcAft>
                <a:spcPts val="0"/>
              </a:spcAft>
            </a:pPr>
            <a:r>
              <a:rPr kumimoji="0" lang="en-US" altLang="zh-TW" sz="2400" dirty="0">
                <a:solidFill>
                  <a:prstClr val="black"/>
                </a:solidFill>
                <a:latin typeface="Times New Roman"/>
                <a:ea typeface="標楷體"/>
              </a:rPr>
              <a:t>b=4</a:t>
            </a:r>
          </a:p>
          <a:p>
            <a:pPr eaLnBrk="1" fontAlgn="auto" hangingPunct="1">
              <a:spcBef>
                <a:spcPts val="0"/>
              </a:spcBef>
              <a:spcAft>
                <a:spcPts val="0"/>
              </a:spcAft>
            </a:pPr>
            <a:r>
              <a:rPr kumimoji="0" lang="en-US" altLang="zh-TW" sz="2400" dirty="0">
                <a:solidFill>
                  <a:prstClr val="black"/>
                </a:solidFill>
                <a:latin typeface="Times New Roman"/>
                <a:ea typeface="標楷體"/>
              </a:rPr>
              <a:t>l=1</a:t>
            </a:r>
            <a:endParaRPr kumimoji="0" lang="zh-TW" altLang="en-US" sz="2400" dirty="0">
              <a:solidFill>
                <a:prstClr val="black"/>
              </a:solidFill>
              <a:latin typeface="Times New Roman"/>
              <a:ea typeface="標楷體"/>
            </a:endParaRPr>
          </a:p>
        </p:txBody>
      </p:sp>
    </p:spTree>
    <p:extLst>
      <p:ext uri="{BB962C8B-B14F-4D97-AF65-F5344CB8AC3E}">
        <p14:creationId xmlns:p14="http://schemas.microsoft.com/office/powerpoint/2010/main" val="51163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接點: 肘形 47">
            <a:extLst>
              <a:ext uri="{FF2B5EF4-FFF2-40B4-BE49-F238E27FC236}">
                <a16:creationId xmlns:a16="http://schemas.microsoft.com/office/drawing/2014/main" id="{7C18B6EF-FA8C-4C61-85E5-0792D7EBA87C}"/>
              </a:ext>
            </a:extLst>
          </p:cNvPr>
          <p:cNvCxnSpPr>
            <a:cxnSpLocks/>
            <a:stCxn id="10" idx="2"/>
            <a:endCxn id="145" idx="1"/>
          </p:cNvCxnSpPr>
          <p:nvPr/>
        </p:nvCxnSpPr>
        <p:spPr>
          <a:xfrm rot="16200000" flipH="1">
            <a:off x="821976" y="2413839"/>
            <a:ext cx="2862458" cy="2269606"/>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接點: 肘形 14">
            <a:extLst>
              <a:ext uri="{FF2B5EF4-FFF2-40B4-BE49-F238E27FC236}">
                <a16:creationId xmlns:a16="http://schemas.microsoft.com/office/drawing/2014/main" id="{9369D694-BDD3-490A-979E-B84DFC63C343}"/>
              </a:ext>
            </a:extLst>
          </p:cNvPr>
          <p:cNvCxnSpPr>
            <a:cxnSpLocks/>
            <a:stCxn id="10" idx="2"/>
            <a:endCxn id="133" idx="1"/>
          </p:cNvCxnSpPr>
          <p:nvPr/>
        </p:nvCxnSpPr>
        <p:spPr>
          <a:xfrm rot="16200000" flipH="1">
            <a:off x="2290574" y="945241"/>
            <a:ext cx="789567" cy="3133910"/>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9B432785-1B18-4B61-9618-BA45ECF25D96}"/>
              </a:ext>
            </a:extLst>
          </p:cNvPr>
          <p:cNvSpPr>
            <a:spLocks noGrp="1"/>
          </p:cNvSpPr>
          <p:nvPr>
            <p:ph type="dt" sz="half" idx="10"/>
          </p:nvPr>
        </p:nvSpPr>
        <p:spPr/>
        <p:txBody>
          <a:bodyPr/>
          <a:lstStyle/>
          <a:p>
            <a:r>
              <a:rPr lang="en-US" altLang="zh-TW"/>
              <a:t>2024/07/24</a:t>
            </a:r>
            <a:endParaRPr lang="zh-TW" altLang="en-US"/>
          </a:p>
        </p:txBody>
      </p:sp>
      <p:sp>
        <p:nvSpPr>
          <p:cNvPr id="10" name="矩形 9">
            <a:extLst>
              <a:ext uri="{FF2B5EF4-FFF2-40B4-BE49-F238E27FC236}">
                <a16:creationId xmlns:a16="http://schemas.microsoft.com/office/drawing/2014/main" id="{E2810B38-4E23-45D9-A9C4-9CE4106FBA4A}"/>
              </a:ext>
            </a:extLst>
          </p:cNvPr>
          <p:cNvSpPr/>
          <p:nvPr/>
        </p:nvSpPr>
        <p:spPr>
          <a:xfrm>
            <a:off x="360310" y="1794248"/>
            <a:ext cx="1516184" cy="323165"/>
          </a:xfrm>
          <a:prstGeom prst="rect">
            <a:avLst/>
          </a:prstGeom>
          <a:solidFill>
            <a:schemeClr val="bg1"/>
          </a:solidFill>
          <a:ln w="28575">
            <a:solidFill>
              <a:schemeClr val="tx2"/>
            </a:solidFill>
          </a:ln>
        </p:spPr>
        <p:txBody>
          <a:bodyPr wrap="none">
            <a:spAutoFit/>
          </a:bodyPr>
          <a:lstStyle/>
          <a:p>
            <a:pPr algn="ctr"/>
            <a:r>
              <a:rPr lang="en-US" altLang="zh-TW" sz="1500" dirty="0">
                <a:solidFill>
                  <a:srgbClr val="0000FF"/>
                </a:solidFill>
                <a:latin typeface="Times New Roman" panose="02020603050405020304" pitchFamily="18" charset="0"/>
                <a:cs typeface="Times New Roman" panose="02020603050405020304" pitchFamily="18" charset="0"/>
              </a:rPr>
              <a:t>Torsion Problem </a:t>
            </a:r>
            <a:endParaRPr lang="zh-TW" altLang="en-US" sz="1500" dirty="0">
              <a:solidFill>
                <a:srgbClr val="0000FF"/>
              </a:solidFill>
            </a:endParaRPr>
          </a:p>
        </p:txBody>
      </p:sp>
      <p:sp>
        <p:nvSpPr>
          <p:cNvPr id="11" name="矩形 10">
            <a:extLst>
              <a:ext uri="{FF2B5EF4-FFF2-40B4-BE49-F238E27FC236}">
                <a16:creationId xmlns:a16="http://schemas.microsoft.com/office/drawing/2014/main" id="{9B7356BD-A6EB-4D7F-8CE1-A17E888AC311}"/>
              </a:ext>
            </a:extLst>
          </p:cNvPr>
          <p:cNvSpPr/>
          <p:nvPr/>
        </p:nvSpPr>
        <p:spPr>
          <a:xfrm>
            <a:off x="1255381" y="2671867"/>
            <a:ext cx="1528721" cy="553998"/>
          </a:xfrm>
          <a:prstGeom prst="rect">
            <a:avLst/>
          </a:prstGeom>
          <a:solidFill>
            <a:schemeClr val="bg1"/>
          </a:solidFill>
          <a:ln w="28575">
            <a:solidFill>
              <a:schemeClr val="accent2"/>
            </a:solidFill>
          </a:ln>
        </p:spPr>
        <p:txBody>
          <a:bodyPr wrap="square">
            <a:spAutoFit/>
          </a:bodyPr>
          <a:lstStyle/>
          <a:p>
            <a:pPr algn="ctr"/>
            <a:r>
              <a:rPr lang="en-US" altLang="zh-TW" sz="1500" dirty="0">
                <a:solidFill>
                  <a:srgbClr val="0000FF"/>
                </a:solidFill>
                <a:latin typeface="Times New Roman" panose="02020603050405020304" pitchFamily="18" charset="0"/>
              </a:rPr>
              <a:t> Civil engineering</a:t>
            </a:r>
            <a:endParaRPr lang="zh-TW" altLang="en-US" sz="1500" dirty="0">
              <a:solidFill>
                <a:srgbClr val="0000FF"/>
              </a:solidFill>
            </a:endParaRPr>
          </a:p>
        </p:txBody>
      </p:sp>
      <p:cxnSp>
        <p:nvCxnSpPr>
          <p:cNvPr id="31" name="接點: 肘形 30">
            <a:extLst>
              <a:ext uri="{FF2B5EF4-FFF2-40B4-BE49-F238E27FC236}">
                <a16:creationId xmlns:a16="http://schemas.microsoft.com/office/drawing/2014/main" id="{1AB4BF6F-09CB-4249-8E23-F902494DB327}"/>
              </a:ext>
            </a:extLst>
          </p:cNvPr>
          <p:cNvCxnSpPr>
            <a:cxnSpLocks/>
            <a:stCxn id="10" idx="2"/>
            <a:endCxn id="134" idx="1"/>
          </p:cNvCxnSpPr>
          <p:nvPr/>
        </p:nvCxnSpPr>
        <p:spPr>
          <a:xfrm rot="16200000" flipH="1">
            <a:off x="1513105" y="1722709"/>
            <a:ext cx="1868248" cy="2657655"/>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683A194F-82ED-49FB-924A-831CD1CAB64F}"/>
              </a:ext>
            </a:extLst>
          </p:cNvPr>
          <p:cNvSpPr/>
          <p:nvPr/>
        </p:nvSpPr>
        <p:spPr>
          <a:xfrm>
            <a:off x="1262378" y="3627546"/>
            <a:ext cx="1851540" cy="646331"/>
          </a:xfrm>
          <a:prstGeom prst="rect">
            <a:avLst/>
          </a:prstGeom>
          <a:solidFill>
            <a:schemeClr val="bg1"/>
          </a:solidFill>
          <a:ln w="28575">
            <a:solidFill>
              <a:schemeClr val="accent6"/>
            </a:solidFill>
          </a:ln>
        </p:spPr>
        <p:txBody>
          <a:bodyPr wrap="square">
            <a:spAutoFit/>
          </a:bodyPr>
          <a:lstStyle/>
          <a:p>
            <a:pPr algn="ctr"/>
            <a:r>
              <a:rPr lang="en-US" altLang="zh-TW" dirty="0">
                <a:solidFill>
                  <a:srgbClr val="0000FF"/>
                </a:solidFill>
                <a:latin typeface="Times New Roman" panose="02020603050405020304" pitchFamily="18" charset="0"/>
              </a:rPr>
              <a:t> Mechanical engineering</a:t>
            </a:r>
            <a:endParaRPr lang="zh-TW" altLang="en-US" dirty="0">
              <a:solidFill>
                <a:srgbClr val="0000FF"/>
              </a:solidFill>
            </a:endParaRPr>
          </a:p>
        </p:txBody>
      </p:sp>
      <p:sp>
        <p:nvSpPr>
          <p:cNvPr id="65" name="矩形 64">
            <a:extLst>
              <a:ext uri="{FF2B5EF4-FFF2-40B4-BE49-F238E27FC236}">
                <a16:creationId xmlns:a16="http://schemas.microsoft.com/office/drawing/2014/main" id="{FA9020ED-E177-4F02-B0DD-558210930075}"/>
              </a:ext>
            </a:extLst>
          </p:cNvPr>
          <p:cNvSpPr/>
          <p:nvPr/>
        </p:nvSpPr>
        <p:spPr>
          <a:xfrm>
            <a:off x="1255381" y="4722120"/>
            <a:ext cx="1858538" cy="646331"/>
          </a:xfrm>
          <a:prstGeom prst="rect">
            <a:avLst/>
          </a:prstGeom>
          <a:solidFill>
            <a:schemeClr val="bg1"/>
          </a:solidFill>
          <a:ln w="28575">
            <a:solidFill>
              <a:schemeClr val="accent1"/>
            </a:solidFill>
          </a:ln>
        </p:spPr>
        <p:txBody>
          <a:bodyPr wrap="square">
            <a:spAutoFit/>
          </a:bodyPr>
          <a:lstStyle/>
          <a:p>
            <a:pPr algn="ctr"/>
            <a:r>
              <a:rPr lang="en-US" altLang="zh-TW" dirty="0">
                <a:solidFill>
                  <a:srgbClr val="0000FF"/>
                </a:solidFill>
                <a:latin typeface="Times New Roman" panose="02020603050405020304" pitchFamily="18" charset="0"/>
              </a:rPr>
              <a:t>Aerospace engineering</a:t>
            </a:r>
            <a:endParaRPr lang="zh-TW" altLang="en-US" dirty="0">
              <a:solidFill>
                <a:srgbClr val="0000FF"/>
              </a:solidFill>
            </a:endParaRPr>
          </a:p>
        </p:txBody>
      </p:sp>
      <p:sp>
        <p:nvSpPr>
          <p:cNvPr id="75" name="矩形 74">
            <a:extLst>
              <a:ext uri="{FF2B5EF4-FFF2-40B4-BE49-F238E27FC236}">
                <a16:creationId xmlns:a16="http://schemas.microsoft.com/office/drawing/2014/main" id="{C3A8702B-1119-4A83-83EF-7A9DC44FC98A}"/>
              </a:ext>
            </a:extLst>
          </p:cNvPr>
          <p:cNvSpPr/>
          <p:nvPr/>
        </p:nvSpPr>
        <p:spPr>
          <a:xfrm>
            <a:off x="380654" y="2080753"/>
            <a:ext cx="2811988" cy="253916"/>
          </a:xfrm>
          <a:prstGeom prst="rect">
            <a:avLst/>
          </a:prstGeom>
          <a:solidFill>
            <a:schemeClr val="bg1"/>
          </a:solidFill>
          <a:ln w="28575">
            <a:solidFill>
              <a:schemeClr val="tx2"/>
            </a:solidFill>
          </a:ln>
        </p:spPr>
        <p:txBody>
          <a:bodyPr wrap="none">
            <a:spAutoFit/>
          </a:bodyPr>
          <a:lstStyle/>
          <a:p>
            <a:r>
              <a:rPr lang="en-US" altLang="zh-TW" sz="1050" dirty="0">
                <a:solidFill>
                  <a:srgbClr val="0000FF"/>
                </a:solidFill>
                <a:latin typeface="Times New Roman" panose="02020603050405020304" pitchFamily="18" charset="0"/>
                <a:cs typeface="Times New Roman" panose="02020603050405020304" pitchFamily="18" charset="0"/>
              </a:rPr>
              <a:t>the twisting of an object due to an applied torque</a:t>
            </a:r>
            <a:endParaRPr lang="zh-TW" altLang="en-US" sz="1050" dirty="0">
              <a:solidFill>
                <a:srgbClr val="0000FF"/>
              </a:solidFill>
              <a:latin typeface="Times New Roman" panose="02020603050405020304" pitchFamily="18" charset="0"/>
              <a:cs typeface="Times New Roman" panose="02020603050405020304" pitchFamily="18" charset="0"/>
            </a:endParaRPr>
          </a:p>
        </p:txBody>
      </p:sp>
      <p:pic>
        <p:nvPicPr>
          <p:cNvPr id="78" name="圖片 77">
            <a:extLst>
              <a:ext uri="{FF2B5EF4-FFF2-40B4-BE49-F238E27FC236}">
                <a16:creationId xmlns:a16="http://schemas.microsoft.com/office/drawing/2014/main" id="{C4B48C46-F345-4941-99C0-B7C44B22825C}"/>
              </a:ext>
            </a:extLst>
          </p:cNvPr>
          <p:cNvPicPr>
            <a:picLocks noChangeAspect="1"/>
          </p:cNvPicPr>
          <p:nvPr/>
        </p:nvPicPr>
        <p:blipFill>
          <a:blip r:embed="rId2"/>
          <a:stretch>
            <a:fillRect/>
          </a:stretch>
        </p:blipFill>
        <p:spPr>
          <a:xfrm>
            <a:off x="3607661" y="1060657"/>
            <a:ext cx="1928677" cy="850619"/>
          </a:xfrm>
          <a:prstGeom prst="rect">
            <a:avLst/>
          </a:prstGeom>
          <a:solidFill>
            <a:schemeClr val="bg1"/>
          </a:solidFill>
          <a:ln w="25400">
            <a:solidFill>
              <a:schemeClr val="tx2"/>
            </a:solidFill>
          </a:ln>
        </p:spPr>
      </p:pic>
      <p:sp>
        <p:nvSpPr>
          <p:cNvPr id="79" name="矩形 78">
            <a:extLst>
              <a:ext uri="{FF2B5EF4-FFF2-40B4-BE49-F238E27FC236}">
                <a16:creationId xmlns:a16="http://schemas.microsoft.com/office/drawing/2014/main" id="{9060ECD7-B952-4B2E-B260-F9C30379A90B}"/>
              </a:ext>
            </a:extLst>
          </p:cNvPr>
          <p:cNvSpPr/>
          <p:nvPr/>
        </p:nvSpPr>
        <p:spPr>
          <a:xfrm>
            <a:off x="3301065" y="1953182"/>
            <a:ext cx="2273606" cy="334835"/>
          </a:xfrm>
          <a:prstGeom prst="rect">
            <a:avLst/>
          </a:prstGeom>
        </p:spPr>
        <p:txBody>
          <a:bodyPr wrap="square">
            <a:spAutoFit/>
          </a:bodyPr>
          <a:lstStyle/>
          <a:p>
            <a:pPr marL="214313" indent="-214313">
              <a:buFont typeface="Arial" panose="020B0604020202020204" pitchFamily="34" charset="0"/>
              <a:buChar char="•"/>
            </a:pPr>
            <a:r>
              <a:rPr lang="en-US" altLang="zh-TW" sz="788" dirty="0">
                <a:solidFill>
                  <a:srgbClr val="0000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https://upload.wikimedia.org/wikipedia/</a:t>
            </a:r>
            <a:br>
              <a:rPr lang="en-US" altLang="zh-TW" sz="788" dirty="0">
                <a:solidFill>
                  <a:srgbClr val="0000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br>
            <a:r>
              <a:rPr lang="en-US" altLang="zh-TW" sz="788" dirty="0">
                <a:solidFill>
                  <a:srgbClr val="0000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commons/4/4f/Twisted_bar.png</a:t>
            </a:r>
            <a:r>
              <a:rPr lang="en-US" altLang="zh-TW" sz="788" dirty="0">
                <a:solidFill>
                  <a:srgbClr val="0000FF"/>
                </a:solidFill>
                <a:latin typeface="Times New Roman" panose="02020603050405020304" pitchFamily="18" charset="0"/>
                <a:cs typeface="Times New Roman" panose="02020603050405020304" pitchFamily="18" charset="0"/>
              </a:rPr>
              <a:t> </a:t>
            </a:r>
            <a:endParaRPr lang="zh-TW" altLang="en-US" sz="788" dirty="0">
              <a:solidFill>
                <a:srgbClr val="0000FF"/>
              </a:solidFill>
              <a:latin typeface="Times New Roman" panose="02020603050405020304" pitchFamily="18" charset="0"/>
              <a:cs typeface="Times New Roman" panose="02020603050405020304" pitchFamily="18" charset="0"/>
            </a:endParaRPr>
          </a:p>
        </p:txBody>
      </p:sp>
      <p:sp>
        <p:nvSpPr>
          <p:cNvPr id="94" name="矩形 93">
            <a:extLst>
              <a:ext uri="{FF2B5EF4-FFF2-40B4-BE49-F238E27FC236}">
                <a16:creationId xmlns:a16="http://schemas.microsoft.com/office/drawing/2014/main" id="{1A26322C-79A7-4EE9-A288-5865AB5A8A1E}"/>
              </a:ext>
            </a:extLst>
          </p:cNvPr>
          <p:cNvSpPr/>
          <p:nvPr/>
        </p:nvSpPr>
        <p:spPr>
          <a:xfrm>
            <a:off x="6029121" y="3000699"/>
            <a:ext cx="1467068" cy="276999"/>
          </a:xfrm>
          <a:prstGeom prst="rect">
            <a:avLst/>
          </a:prstGeom>
          <a:solidFill>
            <a:schemeClr val="bg1"/>
          </a:solidFill>
          <a:ln w="28575">
            <a:solidFill>
              <a:schemeClr val="accent2"/>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Reinforced Concrete</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sp>
        <p:nvSpPr>
          <p:cNvPr id="98" name="箭號: 向右 97">
            <a:extLst>
              <a:ext uri="{FF2B5EF4-FFF2-40B4-BE49-F238E27FC236}">
                <a16:creationId xmlns:a16="http://schemas.microsoft.com/office/drawing/2014/main" id="{89A3B139-1FC2-455F-B0FC-BCB83870D641}"/>
              </a:ext>
            </a:extLst>
          </p:cNvPr>
          <p:cNvSpPr/>
          <p:nvPr/>
        </p:nvSpPr>
        <p:spPr>
          <a:xfrm>
            <a:off x="5666820" y="3024256"/>
            <a:ext cx="342900" cy="13995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EBC1FC0D-3795-49E4-960E-754F4EF1B8C7}"/>
              </a:ext>
            </a:extLst>
          </p:cNvPr>
          <p:cNvSpPr/>
          <p:nvPr/>
        </p:nvSpPr>
        <p:spPr>
          <a:xfrm>
            <a:off x="6034833" y="2655606"/>
            <a:ext cx="1269899" cy="276999"/>
          </a:xfrm>
          <a:prstGeom prst="rect">
            <a:avLst/>
          </a:prstGeom>
          <a:solidFill>
            <a:schemeClr val="bg1"/>
          </a:solidFill>
          <a:ln w="28575">
            <a:solidFill>
              <a:schemeClr val="accent2"/>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steel construction</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sp>
        <p:nvSpPr>
          <p:cNvPr id="100" name="箭號: 向右 99">
            <a:extLst>
              <a:ext uri="{FF2B5EF4-FFF2-40B4-BE49-F238E27FC236}">
                <a16:creationId xmlns:a16="http://schemas.microsoft.com/office/drawing/2014/main" id="{CD0A64F2-B6E9-4FA4-B740-B2A8BF0C109B}"/>
              </a:ext>
            </a:extLst>
          </p:cNvPr>
          <p:cNvSpPr/>
          <p:nvPr/>
        </p:nvSpPr>
        <p:spPr>
          <a:xfrm>
            <a:off x="5650295" y="2735396"/>
            <a:ext cx="342900" cy="13995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箭號: 向右 100">
            <a:extLst>
              <a:ext uri="{FF2B5EF4-FFF2-40B4-BE49-F238E27FC236}">
                <a16:creationId xmlns:a16="http://schemas.microsoft.com/office/drawing/2014/main" id="{7C99D7D7-4140-4F36-9F81-201B2413009B}"/>
              </a:ext>
            </a:extLst>
          </p:cNvPr>
          <p:cNvSpPr/>
          <p:nvPr/>
        </p:nvSpPr>
        <p:spPr>
          <a:xfrm>
            <a:off x="7300604" y="2692146"/>
            <a:ext cx="342900" cy="13995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9357AE6A-7D93-4C17-8A66-2F7078C28EAF}"/>
              </a:ext>
            </a:extLst>
          </p:cNvPr>
          <p:cNvSpPr/>
          <p:nvPr/>
        </p:nvSpPr>
        <p:spPr>
          <a:xfrm>
            <a:off x="7685141" y="2630017"/>
            <a:ext cx="1191352" cy="276999"/>
          </a:xfrm>
          <a:prstGeom prst="rect">
            <a:avLst/>
          </a:prstGeom>
          <a:solidFill>
            <a:schemeClr val="bg1"/>
          </a:solidFill>
          <a:ln w="28575">
            <a:solidFill>
              <a:schemeClr val="accent2"/>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torsion buckling</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sp>
        <p:nvSpPr>
          <p:cNvPr id="109" name="箭號: 向右 108">
            <a:extLst>
              <a:ext uri="{FF2B5EF4-FFF2-40B4-BE49-F238E27FC236}">
                <a16:creationId xmlns:a16="http://schemas.microsoft.com/office/drawing/2014/main" id="{736FB7E0-73AB-4CC0-B5B2-F5577B84FD7B}"/>
              </a:ext>
            </a:extLst>
          </p:cNvPr>
          <p:cNvSpPr/>
          <p:nvPr/>
        </p:nvSpPr>
        <p:spPr>
          <a:xfrm>
            <a:off x="5231771" y="3671086"/>
            <a:ext cx="342900" cy="13995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箭號: 向右 110">
            <a:extLst>
              <a:ext uri="{FF2B5EF4-FFF2-40B4-BE49-F238E27FC236}">
                <a16:creationId xmlns:a16="http://schemas.microsoft.com/office/drawing/2014/main" id="{9A400D80-B69E-4936-8C4A-8F9C7822DEE3}"/>
              </a:ext>
            </a:extLst>
          </p:cNvPr>
          <p:cNvSpPr/>
          <p:nvPr/>
        </p:nvSpPr>
        <p:spPr>
          <a:xfrm>
            <a:off x="5231771" y="4013864"/>
            <a:ext cx="342900" cy="13995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2" name="矩形 111">
            <a:extLst>
              <a:ext uri="{FF2B5EF4-FFF2-40B4-BE49-F238E27FC236}">
                <a16:creationId xmlns:a16="http://schemas.microsoft.com/office/drawing/2014/main" id="{23615DCC-CB53-4D4F-BEAD-915F99851879}"/>
              </a:ext>
            </a:extLst>
          </p:cNvPr>
          <p:cNvSpPr/>
          <p:nvPr/>
        </p:nvSpPr>
        <p:spPr>
          <a:xfrm>
            <a:off x="5739080" y="3959603"/>
            <a:ext cx="484428" cy="276999"/>
          </a:xfrm>
          <a:prstGeom prst="rect">
            <a:avLst/>
          </a:prstGeom>
          <a:solidFill>
            <a:schemeClr val="bg1"/>
          </a:solidFill>
          <a:ln w="28575">
            <a:solidFill>
              <a:schemeClr val="accent6"/>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shaft</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pic>
        <p:nvPicPr>
          <p:cNvPr id="113" name="圖片 112">
            <a:extLst>
              <a:ext uri="{FF2B5EF4-FFF2-40B4-BE49-F238E27FC236}">
                <a16:creationId xmlns:a16="http://schemas.microsoft.com/office/drawing/2014/main" id="{E1F1B5BD-F480-44F4-B361-DB392A96526D}"/>
              </a:ext>
            </a:extLst>
          </p:cNvPr>
          <p:cNvPicPr>
            <a:picLocks noChangeAspect="1"/>
          </p:cNvPicPr>
          <p:nvPr/>
        </p:nvPicPr>
        <p:blipFill>
          <a:blip r:embed="rId4"/>
          <a:stretch>
            <a:fillRect/>
          </a:stretch>
        </p:blipFill>
        <p:spPr>
          <a:xfrm>
            <a:off x="6762655" y="744026"/>
            <a:ext cx="1624252" cy="1218189"/>
          </a:xfrm>
          <a:prstGeom prst="rect">
            <a:avLst/>
          </a:prstGeom>
          <a:ln w="25400">
            <a:solidFill>
              <a:schemeClr val="accent2"/>
            </a:solidFill>
          </a:ln>
        </p:spPr>
      </p:pic>
      <p:sp>
        <p:nvSpPr>
          <p:cNvPr id="114" name="矩形 113">
            <a:extLst>
              <a:ext uri="{FF2B5EF4-FFF2-40B4-BE49-F238E27FC236}">
                <a16:creationId xmlns:a16="http://schemas.microsoft.com/office/drawing/2014/main" id="{868ECF9D-6E94-4500-9495-93D3919A38A7}"/>
              </a:ext>
            </a:extLst>
          </p:cNvPr>
          <p:cNvSpPr/>
          <p:nvPr/>
        </p:nvSpPr>
        <p:spPr>
          <a:xfrm>
            <a:off x="6606861" y="2005040"/>
            <a:ext cx="2308539" cy="323165"/>
          </a:xfrm>
          <a:prstGeom prst="rect">
            <a:avLst/>
          </a:prstGeom>
        </p:spPr>
        <p:txBody>
          <a:bodyPr wrap="square">
            <a:spAutoFit/>
          </a:bodyPr>
          <a:lstStyle/>
          <a:p>
            <a:pPr marL="128588" indent="-128588">
              <a:buFont typeface="Arial" panose="020B0604020202020204" pitchFamily="34" charset="0"/>
              <a:buChar char="•"/>
            </a:pPr>
            <a:r>
              <a:rPr lang="en-US" altLang="zh-TW" sz="750"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https://www.abri.gov.tw/PeriodicalDetail.aspx?</a:t>
            </a:r>
            <a:br>
              <a:rPr lang="en-US" altLang="zh-TW" sz="750"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br>
            <a:r>
              <a:rPr lang="en-US" altLang="zh-TW" sz="750"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n=861&amp;s=1786&amp;key=70&amp;isShowAll=false</a:t>
            </a:r>
            <a:r>
              <a:rPr lang="en-US" altLang="zh-TW" sz="750" dirty="0">
                <a:solidFill>
                  <a:srgbClr val="0000FF"/>
                </a:solidFill>
                <a:latin typeface="Times New Roman" panose="02020603050405020304" pitchFamily="18" charset="0"/>
                <a:cs typeface="Times New Roman" panose="02020603050405020304" pitchFamily="18" charset="0"/>
              </a:rPr>
              <a:t> </a:t>
            </a:r>
            <a:endParaRPr lang="zh-TW" altLang="en-US" sz="750" dirty="0">
              <a:solidFill>
                <a:srgbClr val="0000FF"/>
              </a:solidFill>
              <a:latin typeface="Times New Roman" panose="02020603050405020304" pitchFamily="18" charset="0"/>
              <a:cs typeface="Times New Roman" panose="02020603050405020304" pitchFamily="18" charset="0"/>
            </a:endParaRPr>
          </a:p>
        </p:txBody>
      </p:sp>
      <p:sp>
        <p:nvSpPr>
          <p:cNvPr id="116" name="矩形 115">
            <a:extLst>
              <a:ext uri="{FF2B5EF4-FFF2-40B4-BE49-F238E27FC236}">
                <a16:creationId xmlns:a16="http://schemas.microsoft.com/office/drawing/2014/main" id="{6097DFBD-517A-4B8F-A097-50A46A862927}"/>
              </a:ext>
            </a:extLst>
          </p:cNvPr>
          <p:cNvSpPr/>
          <p:nvPr/>
        </p:nvSpPr>
        <p:spPr>
          <a:xfrm>
            <a:off x="5754455" y="3625650"/>
            <a:ext cx="543739" cy="276999"/>
          </a:xfrm>
          <a:prstGeom prst="rect">
            <a:avLst/>
          </a:prstGeom>
          <a:solidFill>
            <a:schemeClr val="bg1"/>
          </a:solidFill>
          <a:ln w="28575">
            <a:solidFill>
              <a:schemeClr val="accent6"/>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screw</a:t>
            </a:r>
          </a:p>
        </p:txBody>
      </p:sp>
      <p:sp>
        <p:nvSpPr>
          <p:cNvPr id="119" name="箭號: 向右 118">
            <a:extLst>
              <a:ext uri="{FF2B5EF4-FFF2-40B4-BE49-F238E27FC236}">
                <a16:creationId xmlns:a16="http://schemas.microsoft.com/office/drawing/2014/main" id="{DFDA74D5-6ED8-459E-9737-CF7CD0BEC4AE}"/>
              </a:ext>
            </a:extLst>
          </p:cNvPr>
          <p:cNvSpPr/>
          <p:nvPr/>
        </p:nvSpPr>
        <p:spPr>
          <a:xfrm>
            <a:off x="6359744" y="4004745"/>
            <a:ext cx="342900" cy="13995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20">
            <a:extLst>
              <a:ext uri="{FF2B5EF4-FFF2-40B4-BE49-F238E27FC236}">
                <a16:creationId xmlns:a16="http://schemas.microsoft.com/office/drawing/2014/main" id="{BC9884BA-6301-4C86-95D3-1F9335FEFD49}"/>
              </a:ext>
            </a:extLst>
          </p:cNvPr>
          <p:cNvSpPr/>
          <p:nvPr/>
        </p:nvSpPr>
        <p:spPr>
          <a:xfrm>
            <a:off x="6824301" y="3959603"/>
            <a:ext cx="1574470" cy="276999"/>
          </a:xfrm>
          <a:prstGeom prst="rect">
            <a:avLst/>
          </a:prstGeom>
          <a:solidFill>
            <a:schemeClr val="bg1"/>
          </a:solidFill>
          <a:ln w="28575">
            <a:solidFill>
              <a:schemeClr val="accent6"/>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automobile drive shaft</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sp>
        <p:nvSpPr>
          <p:cNvPr id="123" name="箭號: 向右 122">
            <a:extLst>
              <a:ext uri="{FF2B5EF4-FFF2-40B4-BE49-F238E27FC236}">
                <a16:creationId xmlns:a16="http://schemas.microsoft.com/office/drawing/2014/main" id="{19DEF61D-A84C-4530-9198-7533CD584947}"/>
              </a:ext>
            </a:extLst>
          </p:cNvPr>
          <p:cNvSpPr/>
          <p:nvPr/>
        </p:nvSpPr>
        <p:spPr>
          <a:xfrm>
            <a:off x="4233595" y="4769439"/>
            <a:ext cx="342900" cy="13995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4" name="矩形 123">
            <a:extLst>
              <a:ext uri="{FF2B5EF4-FFF2-40B4-BE49-F238E27FC236}">
                <a16:creationId xmlns:a16="http://schemas.microsoft.com/office/drawing/2014/main" id="{FED387AB-0367-47B1-A046-F8CC555DB0AF}"/>
              </a:ext>
            </a:extLst>
          </p:cNvPr>
          <p:cNvSpPr/>
          <p:nvPr/>
        </p:nvSpPr>
        <p:spPr>
          <a:xfrm>
            <a:off x="4660332" y="4713954"/>
            <a:ext cx="484428" cy="276999"/>
          </a:xfrm>
          <a:prstGeom prst="rect">
            <a:avLst/>
          </a:prstGeom>
          <a:solidFill>
            <a:schemeClr val="bg1"/>
          </a:solidFill>
          <a:ln w="28575">
            <a:solidFill>
              <a:schemeClr val="accent1"/>
            </a:solidFill>
          </a:ln>
        </p:spPr>
        <p:txBody>
          <a:bodyPr wrap="none">
            <a:spAutoFit/>
          </a:bodyPr>
          <a:lstStyle/>
          <a:p>
            <a:r>
              <a:rPr lang="en-US" altLang="zh-TW" sz="1200" dirty="0">
                <a:solidFill>
                  <a:srgbClr val="0000FF"/>
                </a:solidFill>
                <a:latin typeface="Times New Roman" panose="02020603050405020304" pitchFamily="18" charset="0"/>
                <a:cs typeface="Times New Roman" panose="02020603050405020304" pitchFamily="18" charset="0"/>
              </a:rPr>
              <a:t>flaps</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sp>
        <p:nvSpPr>
          <p:cNvPr id="125" name="箭號: 向右 124">
            <a:extLst>
              <a:ext uri="{FF2B5EF4-FFF2-40B4-BE49-F238E27FC236}">
                <a16:creationId xmlns:a16="http://schemas.microsoft.com/office/drawing/2014/main" id="{98EB55EA-B851-4151-BC22-9D6742676B2F}"/>
              </a:ext>
            </a:extLst>
          </p:cNvPr>
          <p:cNvSpPr/>
          <p:nvPr/>
        </p:nvSpPr>
        <p:spPr>
          <a:xfrm>
            <a:off x="4233595" y="5106369"/>
            <a:ext cx="342900" cy="13995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6" name="矩形 125">
            <a:extLst>
              <a:ext uri="{FF2B5EF4-FFF2-40B4-BE49-F238E27FC236}">
                <a16:creationId xmlns:a16="http://schemas.microsoft.com/office/drawing/2014/main" id="{4AB5D017-C94E-4A02-956C-FE8EC2AB00E0}"/>
              </a:ext>
            </a:extLst>
          </p:cNvPr>
          <p:cNvSpPr/>
          <p:nvPr/>
        </p:nvSpPr>
        <p:spPr>
          <a:xfrm>
            <a:off x="4660332" y="5070479"/>
            <a:ext cx="948022" cy="276999"/>
          </a:xfrm>
          <a:prstGeom prst="rect">
            <a:avLst/>
          </a:prstGeom>
          <a:solidFill>
            <a:schemeClr val="bg1"/>
          </a:solidFill>
          <a:ln w="28575">
            <a:solidFill>
              <a:schemeClr val="accent1"/>
            </a:solidFill>
          </a:ln>
        </p:spPr>
        <p:txBody>
          <a:bodyPr wrap="square">
            <a:spAutoFit/>
          </a:bodyPr>
          <a:lstStyle/>
          <a:p>
            <a:pPr algn="ctr"/>
            <a:r>
              <a:rPr lang="en-US" altLang="zh-TW" sz="1200" dirty="0">
                <a:solidFill>
                  <a:srgbClr val="0000FF"/>
                </a:solidFill>
                <a:latin typeface="Times New Roman" panose="02020603050405020304" pitchFamily="18" charset="0"/>
                <a:cs typeface="Times New Roman" panose="02020603050405020304" pitchFamily="18" charset="0"/>
              </a:rPr>
              <a:t>rotary wing</a:t>
            </a:r>
            <a:endParaRPr lang="zh-TW" altLang="en-US" sz="1200" dirty="0">
              <a:solidFill>
                <a:srgbClr val="0000FF"/>
              </a:solidFill>
              <a:latin typeface="Times New Roman" panose="02020603050405020304" pitchFamily="18" charset="0"/>
              <a:cs typeface="Times New Roman" panose="02020603050405020304" pitchFamily="18" charset="0"/>
            </a:endParaRPr>
          </a:p>
        </p:txBody>
      </p:sp>
      <p:pic>
        <p:nvPicPr>
          <p:cNvPr id="127" name="圖片 126">
            <a:extLst>
              <a:ext uri="{FF2B5EF4-FFF2-40B4-BE49-F238E27FC236}">
                <a16:creationId xmlns:a16="http://schemas.microsoft.com/office/drawing/2014/main" id="{8E3AFBF8-EF47-4163-939E-F4DEF836109F}"/>
              </a:ext>
            </a:extLst>
          </p:cNvPr>
          <p:cNvPicPr>
            <a:picLocks noChangeAspect="1"/>
          </p:cNvPicPr>
          <p:nvPr/>
        </p:nvPicPr>
        <p:blipFill>
          <a:blip r:embed="rId6"/>
          <a:stretch>
            <a:fillRect/>
          </a:stretch>
        </p:blipFill>
        <p:spPr>
          <a:xfrm>
            <a:off x="5793364" y="4385654"/>
            <a:ext cx="1789270" cy="1262662"/>
          </a:xfrm>
          <a:prstGeom prst="rect">
            <a:avLst/>
          </a:prstGeom>
          <a:ln w="25400">
            <a:solidFill>
              <a:schemeClr val="accent1"/>
            </a:solidFill>
          </a:ln>
        </p:spPr>
      </p:pic>
      <p:sp>
        <p:nvSpPr>
          <p:cNvPr id="128" name="矩形 127">
            <a:extLst>
              <a:ext uri="{FF2B5EF4-FFF2-40B4-BE49-F238E27FC236}">
                <a16:creationId xmlns:a16="http://schemas.microsoft.com/office/drawing/2014/main" id="{3F238140-5974-4A17-844C-15EF32C71036}"/>
              </a:ext>
            </a:extLst>
          </p:cNvPr>
          <p:cNvSpPr/>
          <p:nvPr/>
        </p:nvSpPr>
        <p:spPr>
          <a:xfrm>
            <a:off x="5650295" y="5713132"/>
            <a:ext cx="2547310" cy="323165"/>
          </a:xfrm>
          <a:prstGeom prst="rect">
            <a:avLst/>
          </a:prstGeom>
        </p:spPr>
        <p:txBody>
          <a:bodyPr wrap="square">
            <a:spAutoFit/>
          </a:bodyPr>
          <a:lstStyle/>
          <a:p>
            <a:pPr marL="214313" indent="-214313">
              <a:buFont typeface="Arial" panose="020B0604020202020204" pitchFamily="34" charset="0"/>
              <a:buChar char="•"/>
            </a:pP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https://www.apexflightacademy.com/</a:t>
            </a:r>
            <a:b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b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post/hang-</a:t>
            </a:r>
            <a:r>
              <a:rPr lang="en-US" altLang="zh-TW" sz="750" dirty="0" err="1">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kong</a:t>
            </a: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US" altLang="zh-TW" sz="750" dirty="0" err="1">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xiao</a:t>
            </a: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US" altLang="zh-TW" sz="750" dirty="0" err="1">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jiao</a:t>
            </a: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US" altLang="zh-TW" sz="750" dirty="0" err="1">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shi</a:t>
            </a:r>
            <a:r>
              <a:rPr lang="en-US" altLang="zh-TW" sz="750"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-left-turning-tendency</a:t>
            </a:r>
            <a:r>
              <a:rPr lang="en-US" altLang="zh-TW" sz="750" dirty="0">
                <a:solidFill>
                  <a:srgbClr val="0000FF"/>
                </a:solidFill>
                <a:latin typeface="Times New Roman" panose="02020603050405020304" pitchFamily="18" charset="0"/>
                <a:cs typeface="Times New Roman" panose="02020603050405020304" pitchFamily="18" charset="0"/>
              </a:rPr>
              <a:t> </a:t>
            </a:r>
            <a:endParaRPr lang="zh-TW" altLang="en-US" sz="750" dirty="0">
              <a:solidFill>
                <a:srgbClr val="0000FF"/>
              </a:solidFill>
              <a:latin typeface="Times New Roman" panose="02020603050405020304" pitchFamily="18" charset="0"/>
              <a:cs typeface="Times New Roman" panose="02020603050405020304" pitchFamily="18" charset="0"/>
            </a:endParaRPr>
          </a:p>
        </p:txBody>
      </p:sp>
      <p:sp>
        <p:nvSpPr>
          <p:cNvPr id="133" name="矩形 132">
            <a:extLst>
              <a:ext uri="{FF2B5EF4-FFF2-40B4-BE49-F238E27FC236}">
                <a16:creationId xmlns:a16="http://schemas.microsoft.com/office/drawing/2014/main" id="{92CBEF0C-E682-450E-9D14-37854D5C0150}"/>
              </a:ext>
            </a:extLst>
          </p:cNvPr>
          <p:cNvSpPr/>
          <p:nvPr/>
        </p:nvSpPr>
        <p:spPr>
          <a:xfrm>
            <a:off x="4252312" y="2722314"/>
            <a:ext cx="1367995" cy="369332"/>
          </a:xfrm>
          <a:prstGeom prst="rect">
            <a:avLst/>
          </a:prstGeom>
          <a:solidFill>
            <a:schemeClr val="bg1"/>
          </a:solidFill>
          <a:ln w="28575">
            <a:solidFill>
              <a:schemeClr val="accent2"/>
            </a:solidFill>
          </a:ln>
        </p:spPr>
        <p:txBody>
          <a:bodyPr wrap="square">
            <a:spAutoFit/>
          </a:bodyPr>
          <a:lstStyle/>
          <a:p>
            <a:pPr algn="ctr"/>
            <a:r>
              <a:rPr lang="en-US" altLang="zh-TW" dirty="0">
                <a:solidFill>
                  <a:srgbClr val="0000FF"/>
                </a:solidFill>
                <a:latin typeface="Times New Roman" panose="02020603050405020304" pitchFamily="18" charset="0"/>
              </a:rPr>
              <a:t>Architecture</a:t>
            </a:r>
          </a:p>
        </p:txBody>
      </p:sp>
      <p:sp>
        <p:nvSpPr>
          <p:cNvPr id="134" name="矩形 133">
            <a:extLst>
              <a:ext uri="{FF2B5EF4-FFF2-40B4-BE49-F238E27FC236}">
                <a16:creationId xmlns:a16="http://schemas.microsoft.com/office/drawing/2014/main" id="{D130058F-DF04-4B69-B21F-B400A8D16D19}"/>
              </a:ext>
            </a:extLst>
          </p:cNvPr>
          <p:cNvSpPr/>
          <p:nvPr/>
        </p:nvSpPr>
        <p:spPr>
          <a:xfrm>
            <a:off x="3776057" y="3662495"/>
            <a:ext cx="1367996" cy="646331"/>
          </a:xfrm>
          <a:prstGeom prst="rect">
            <a:avLst/>
          </a:prstGeom>
          <a:solidFill>
            <a:schemeClr val="bg1"/>
          </a:solidFill>
          <a:ln w="28575">
            <a:solidFill>
              <a:schemeClr val="accent6"/>
            </a:solidFill>
          </a:ln>
        </p:spPr>
        <p:txBody>
          <a:bodyPr wrap="square">
            <a:spAutoFit/>
          </a:bodyPr>
          <a:lstStyle/>
          <a:p>
            <a:pPr algn="ctr"/>
            <a:r>
              <a:rPr lang="en-US" altLang="zh-TW" dirty="0">
                <a:solidFill>
                  <a:srgbClr val="0000FF"/>
                </a:solidFill>
                <a:latin typeface="Times New Roman" panose="02020603050405020304" pitchFamily="18" charset="0"/>
              </a:rPr>
              <a:t>machine element</a:t>
            </a:r>
          </a:p>
        </p:txBody>
      </p:sp>
      <p:sp>
        <p:nvSpPr>
          <p:cNvPr id="145" name="矩形 144">
            <a:extLst>
              <a:ext uri="{FF2B5EF4-FFF2-40B4-BE49-F238E27FC236}">
                <a16:creationId xmlns:a16="http://schemas.microsoft.com/office/drawing/2014/main" id="{160B0727-E833-4460-9EF8-137F2B546F8A}"/>
              </a:ext>
            </a:extLst>
          </p:cNvPr>
          <p:cNvSpPr/>
          <p:nvPr/>
        </p:nvSpPr>
        <p:spPr>
          <a:xfrm>
            <a:off x="3388008" y="4795205"/>
            <a:ext cx="948022" cy="369332"/>
          </a:xfrm>
          <a:prstGeom prst="rect">
            <a:avLst/>
          </a:prstGeom>
          <a:solidFill>
            <a:schemeClr val="bg1"/>
          </a:solidFill>
          <a:ln w="28575">
            <a:solidFill>
              <a:schemeClr val="accent1"/>
            </a:solidFill>
          </a:ln>
        </p:spPr>
        <p:txBody>
          <a:bodyPr wrap="square">
            <a:spAutoFit/>
          </a:bodyPr>
          <a:lstStyle/>
          <a:p>
            <a:pPr algn="ctr"/>
            <a:r>
              <a:rPr lang="en-US" altLang="zh-TW" dirty="0">
                <a:solidFill>
                  <a:srgbClr val="0000FF"/>
                </a:solidFill>
                <a:latin typeface="Times New Roman" panose="02020603050405020304" pitchFamily="18" charset="0"/>
              </a:rPr>
              <a:t>aircraft</a:t>
            </a:r>
            <a:endParaRPr lang="zh-TW" altLang="en-US" dirty="0">
              <a:solidFill>
                <a:srgbClr val="0000FF"/>
              </a:solidFill>
            </a:endParaRPr>
          </a:p>
        </p:txBody>
      </p:sp>
      <p:sp>
        <p:nvSpPr>
          <p:cNvPr id="39" name="標題 10">
            <a:extLst>
              <a:ext uri="{FF2B5EF4-FFF2-40B4-BE49-F238E27FC236}">
                <a16:creationId xmlns:a16="http://schemas.microsoft.com/office/drawing/2014/main" id="{7907385C-C030-4297-94BD-33CDF9818BC7}"/>
              </a:ext>
            </a:extLst>
          </p:cNvPr>
          <p:cNvSpPr txBox="1">
            <a:spLocks noChangeArrowheads="1"/>
          </p:cNvSpPr>
          <p:nvPr/>
        </p:nvSpPr>
        <p:spPr bwMode="auto">
          <a:xfrm>
            <a:off x="777269" y="57682"/>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000" baseline="0">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r>
              <a:rPr lang="en-US" altLang="zh-TW" kern="0"/>
              <a:t>Motivation</a:t>
            </a:r>
            <a:endParaRPr lang="zh-TW" altLang="en-US" kern="0" dirty="0"/>
          </a:p>
        </p:txBody>
      </p:sp>
    </p:spTree>
    <p:extLst>
      <p:ext uri="{BB962C8B-B14F-4D97-AF65-F5344CB8AC3E}">
        <p14:creationId xmlns:p14="http://schemas.microsoft.com/office/powerpoint/2010/main" val="2301041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990602" y="199089"/>
            <a:ext cx="7706757" cy="646331"/>
          </a:xfrm>
          <a:prstGeom prst="rect">
            <a:avLst/>
          </a:prstGeom>
        </p:spPr>
        <p:txBody>
          <a:bodyPr wrap="square">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Contour plots of the temperature field</a:t>
            </a:r>
            <a:endParaRPr kumimoji="0" lang="zh-TW" altLang="en-US" sz="3600" dirty="0">
              <a:solidFill>
                <a:schemeClr val="tx2"/>
              </a:solidFill>
              <a:latin typeface="Times New Roman"/>
              <a:ea typeface="標楷體"/>
            </a:endParaRPr>
          </a:p>
        </p:txBody>
      </p:sp>
      <p:sp>
        <p:nvSpPr>
          <p:cNvPr id="5" name="矩形 4">
            <a:extLst>
              <a:ext uri="{FF2B5EF4-FFF2-40B4-BE49-F238E27FC236}">
                <a16:creationId xmlns:a16="http://schemas.microsoft.com/office/drawing/2014/main" id="{311B10A0-38EA-431A-BFAA-8CA8EA314B5C}"/>
              </a:ext>
            </a:extLst>
          </p:cNvPr>
          <p:cNvSpPr/>
          <p:nvPr/>
        </p:nvSpPr>
        <p:spPr>
          <a:xfrm>
            <a:off x="304800" y="1080247"/>
            <a:ext cx="3962944" cy="400110"/>
          </a:xfrm>
          <a:prstGeom prst="rect">
            <a:avLst/>
          </a:prstGeom>
        </p:spPr>
        <p:txBody>
          <a:bodyPr wrap="none">
            <a:spAutoFit/>
          </a:bodyPr>
          <a:lstStyle/>
          <a:p>
            <a:r>
              <a:rPr lang="en-US" altLang="zh-TW" sz="2000" dirty="0">
                <a:solidFill>
                  <a:srgbClr val="FF0000"/>
                </a:solidFill>
                <a:latin typeface="Times New Roman" panose="02020603050405020304" pitchFamily="18" charset="0"/>
                <a:cs typeface="Times New Roman" panose="02020603050405020304" pitchFamily="18" charset="0"/>
              </a:rPr>
              <a:t> Elliptical tube containing a focal slit</a:t>
            </a:r>
          </a:p>
        </p:txBody>
      </p:sp>
      <p:sp>
        <p:nvSpPr>
          <p:cNvPr id="41" name="矩形 40">
            <a:extLst>
              <a:ext uri="{FF2B5EF4-FFF2-40B4-BE49-F238E27FC236}">
                <a16:creationId xmlns:a16="http://schemas.microsoft.com/office/drawing/2014/main" id="{57BDE93F-4736-4559-BFD9-F6075CB29255}"/>
              </a:ext>
            </a:extLst>
          </p:cNvPr>
          <p:cNvSpPr/>
          <p:nvPr/>
        </p:nvSpPr>
        <p:spPr>
          <a:xfrm>
            <a:off x="4631536" y="1109178"/>
            <a:ext cx="4390946" cy="400110"/>
          </a:xfrm>
          <a:prstGeom prst="rect">
            <a:avLst/>
          </a:prstGeom>
        </p:spPr>
        <p:txBody>
          <a:bodyPr wrap="none">
            <a:spAutoFit/>
          </a:bodyPr>
          <a:lstStyle/>
          <a:p>
            <a:pPr marL="152400" marR="152400" algn="ctr">
              <a:spcAft>
                <a:spcPts val="0"/>
              </a:spcAft>
            </a:pPr>
            <a:r>
              <a:rPr lang="en-US" altLang="zh-TW" sz="2000" dirty="0">
                <a:solidFill>
                  <a:srgbClr val="FF0000"/>
                </a:solidFill>
                <a:latin typeface="Times New Roman" panose="02020603050405020304" pitchFamily="18" charset="0"/>
                <a:cs typeface="Times New Roman" panose="02020603050405020304" pitchFamily="18" charset="0"/>
              </a:rPr>
              <a:t>Elliptical tube containing 3 radial slits</a:t>
            </a:r>
            <a:endParaRPr lang="zh-TW" altLang="zh-TW" sz="2000" dirty="0">
              <a:solidFill>
                <a:srgbClr val="FF0000"/>
              </a:solidFill>
              <a:latin typeface="Times New Roman" panose="02020603050405020304" pitchFamily="18" charset="0"/>
              <a:cs typeface="Times New Roman" panose="02020603050405020304" pitchFamily="18" charset="0"/>
            </a:endParaRPr>
          </a:p>
        </p:txBody>
      </p:sp>
      <p:pic>
        <p:nvPicPr>
          <p:cNvPr id="10" name="圖片 9">
            <a:extLst>
              <a:ext uri="{FF2B5EF4-FFF2-40B4-BE49-F238E27FC236}">
                <a16:creationId xmlns:a16="http://schemas.microsoft.com/office/drawing/2014/main" id="{72C06D40-1237-4F10-A177-98B80674473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37737" y="1651973"/>
            <a:ext cx="2210799" cy="1800000"/>
          </a:xfrm>
          <a:prstGeom prst="rect">
            <a:avLst/>
          </a:prstGeom>
          <a:noFill/>
          <a:ln>
            <a:noFill/>
          </a:ln>
        </p:spPr>
      </p:pic>
      <p:pic>
        <p:nvPicPr>
          <p:cNvPr id="11" name="圖片 10">
            <a:extLst>
              <a:ext uri="{FF2B5EF4-FFF2-40B4-BE49-F238E27FC236}">
                <a16:creationId xmlns:a16="http://schemas.microsoft.com/office/drawing/2014/main" id="{A42A3E74-7376-4836-8E75-6DC26577946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7737" y="3933917"/>
            <a:ext cx="2211183" cy="1800000"/>
          </a:xfrm>
          <a:prstGeom prst="rect">
            <a:avLst/>
          </a:prstGeom>
          <a:noFill/>
          <a:ln>
            <a:noFill/>
          </a:ln>
        </p:spPr>
      </p:pic>
      <p:pic>
        <p:nvPicPr>
          <p:cNvPr id="12" name="圖片 11">
            <a:extLst>
              <a:ext uri="{FF2B5EF4-FFF2-40B4-BE49-F238E27FC236}">
                <a16:creationId xmlns:a16="http://schemas.microsoft.com/office/drawing/2014/main" id="{76E9A6B2-9E73-4A8A-8498-C722905046E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8444" y="1651973"/>
            <a:ext cx="2211183" cy="1800000"/>
          </a:xfrm>
          <a:prstGeom prst="rect">
            <a:avLst/>
          </a:prstGeom>
          <a:noFill/>
          <a:ln>
            <a:noFill/>
          </a:ln>
        </p:spPr>
      </p:pic>
      <p:pic>
        <p:nvPicPr>
          <p:cNvPr id="13" name="圖片 12">
            <a:extLst>
              <a:ext uri="{FF2B5EF4-FFF2-40B4-BE49-F238E27FC236}">
                <a16:creationId xmlns:a16="http://schemas.microsoft.com/office/drawing/2014/main" id="{F0977B33-D54B-4CE4-8BB4-145CD9437AB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86880" y="3861230"/>
            <a:ext cx="2211183" cy="1800000"/>
          </a:xfrm>
          <a:prstGeom prst="rect">
            <a:avLst/>
          </a:prstGeom>
          <a:noFill/>
          <a:ln>
            <a:noFill/>
          </a:ln>
        </p:spPr>
      </p:pic>
      <p:sp>
        <p:nvSpPr>
          <p:cNvPr id="14" name="矩形 13">
            <a:extLst>
              <a:ext uri="{FF2B5EF4-FFF2-40B4-BE49-F238E27FC236}">
                <a16:creationId xmlns:a16="http://schemas.microsoft.com/office/drawing/2014/main" id="{BB5F3FB0-B3A4-418E-85CF-18347A031002}"/>
              </a:ext>
            </a:extLst>
          </p:cNvPr>
          <p:cNvSpPr/>
          <p:nvPr/>
        </p:nvSpPr>
        <p:spPr>
          <a:xfrm>
            <a:off x="1357973" y="3419444"/>
            <a:ext cx="1856598" cy="400110"/>
          </a:xfrm>
          <a:prstGeom prst="rect">
            <a:avLst/>
          </a:prstGeom>
        </p:spPr>
        <p:txBody>
          <a:bodyPr wrap="none">
            <a:spAutoFit/>
          </a:bodyPr>
          <a:lstStyle/>
          <a:p>
            <a:r>
              <a:rPr lang="en-US" altLang="zh-TW" sz="2000" dirty="0">
                <a:solidFill>
                  <a:srgbClr val="0000FF"/>
                </a:solidFill>
                <a:latin typeface="Times New Roman" panose="02020603050405020304" pitchFamily="18" charset="0"/>
                <a:cs typeface="Times New Roman" panose="02020603050405020304" pitchFamily="18" charset="0"/>
              </a:rPr>
              <a:t>Meshfree BIEM</a:t>
            </a:r>
          </a:p>
        </p:txBody>
      </p:sp>
      <p:sp>
        <p:nvSpPr>
          <p:cNvPr id="15" name="矩形 14">
            <a:extLst>
              <a:ext uri="{FF2B5EF4-FFF2-40B4-BE49-F238E27FC236}">
                <a16:creationId xmlns:a16="http://schemas.microsoft.com/office/drawing/2014/main" id="{151AF735-0E85-4188-B4B4-826D362B44B5}"/>
              </a:ext>
            </a:extLst>
          </p:cNvPr>
          <p:cNvSpPr/>
          <p:nvPr/>
        </p:nvSpPr>
        <p:spPr>
          <a:xfrm>
            <a:off x="1634491" y="5799178"/>
            <a:ext cx="1303562" cy="400110"/>
          </a:xfrm>
          <a:prstGeom prst="rect">
            <a:avLst/>
          </a:prstGeom>
        </p:spPr>
        <p:txBody>
          <a:bodyPr wrap="none">
            <a:spAutoFit/>
          </a:bodyPr>
          <a:lstStyle/>
          <a:p>
            <a:r>
              <a:rPr lang="en-US" altLang="zh-TW" sz="2000" dirty="0">
                <a:solidFill>
                  <a:srgbClr val="0000FF"/>
                </a:solidFill>
                <a:latin typeface="Times New Roman" panose="02020603050405020304" pitchFamily="18" charset="0"/>
                <a:cs typeface="Times New Roman" panose="02020603050405020304" pitchFamily="18" charset="0"/>
              </a:rPr>
              <a:t>Dual BEM</a:t>
            </a:r>
          </a:p>
        </p:txBody>
      </p:sp>
      <p:sp>
        <p:nvSpPr>
          <p:cNvPr id="16" name="矩形 15">
            <a:extLst>
              <a:ext uri="{FF2B5EF4-FFF2-40B4-BE49-F238E27FC236}">
                <a16:creationId xmlns:a16="http://schemas.microsoft.com/office/drawing/2014/main" id="{C84DB888-8A09-47ED-A27A-BA4944E6571A}"/>
              </a:ext>
            </a:extLst>
          </p:cNvPr>
          <p:cNvSpPr/>
          <p:nvPr/>
        </p:nvSpPr>
        <p:spPr>
          <a:xfrm>
            <a:off x="5645734" y="3498190"/>
            <a:ext cx="1856598" cy="400110"/>
          </a:xfrm>
          <a:prstGeom prst="rect">
            <a:avLst/>
          </a:prstGeom>
        </p:spPr>
        <p:txBody>
          <a:bodyPr wrap="none">
            <a:spAutoFit/>
          </a:bodyPr>
          <a:lstStyle/>
          <a:p>
            <a:r>
              <a:rPr lang="en-US" altLang="zh-TW" sz="2000" dirty="0">
                <a:solidFill>
                  <a:srgbClr val="0000FF"/>
                </a:solidFill>
                <a:latin typeface="Times New Roman" panose="02020603050405020304" pitchFamily="18" charset="0"/>
                <a:cs typeface="Times New Roman" panose="02020603050405020304" pitchFamily="18" charset="0"/>
              </a:rPr>
              <a:t>Meshfree BIEM</a:t>
            </a:r>
          </a:p>
        </p:txBody>
      </p:sp>
      <p:sp>
        <p:nvSpPr>
          <p:cNvPr id="18" name="矩形 17">
            <a:extLst>
              <a:ext uri="{FF2B5EF4-FFF2-40B4-BE49-F238E27FC236}">
                <a16:creationId xmlns:a16="http://schemas.microsoft.com/office/drawing/2014/main" id="{4C672BF8-3539-4948-9F46-57C0A68D53E8}"/>
              </a:ext>
            </a:extLst>
          </p:cNvPr>
          <p:cNvSpPr/>
          <p:nvPr/>
        </p:nvSpPr>
        <p:spPr>
          <a:xfrm>
            <a:off x="5940688" y="5748822"/>
            <a:ext cx="1303562" cy="400110"/>
          </a:xfrm>
          <a:prstGeom prst="rect">
            <a:avLst/>
          </a:prstGeom>
        </p:spPr>
        <p:txBody>
          <a:bodyPr wrap="none">
            <a:spAutoFit/>
          </a:bodyPr>
          <a:lstStyle/>
          <a:p>
            <a:r>
              <a:rPr lang="en-US" altLang="zh-TW" sz="2000" dirty="0">
                <a:solidFill>
                  <a:srgbClr val="0000FF"/>
                </a:solidFill>
                <a:latin typeface="Times New Roman" panose="02020603050405020304" pitchFamily="18" charset="0"/>
                <a:cs typeface="Times New Roman" panose="02020603050405020304" pitchFamily="18" charset="0"/>
              </a:rPr>
              <a:t>Dual BEM</a:t>
            </a:r>
          </a:p>
        </p:txBody>
      </p:sp>
    </p:spTree>
    <p:extLst>
      <p:ext uri="{BB962C8B-B14F-4D97-AF65-F5344CB8AC3E}">
        <p14:creationId xmlns:p14="http://schemas.microsoft.com/office/powerpoint/2010/main" val="1665742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9FD650B-0B7C-42F1-9C62-9F65B40D3711}"/>
              </a:ext>
            </a:extLst>
          </p:cNvPr>
          <p:cNvSpPr>
            <a:spLocks noGrp="1"/>
          </p:cNvSpPr>
          <p:nvPr>
            <p:ph type="dt" sz="half" idx="10"/>
          </p:nvPr>
        </p:nvSpPr>
        <p:spPr>
          <a:xfrm>
            <a:off x="152400" y="6248400"/>
            <a:ext cx="1905000" cy="457200"/>
          </a:xfrm>
        </p:spPr>
        <p:txBody>
          <a:bodyPr/>
          <a:lstStyle/>
          <a:p>
            <a:pPr>
              <a:defRPr/>
            </a:pPr>
            <a:r>
              <a:rPr lang="en-US" altLang="zh-TW"/>
              <a:t>2024/07/24</a:t>
            </a:r>
            <a:endParaRPr lang="en-US" altLang="zh-TW" dirty="0"/>
          </a:p>
        </p:txBody>
      </p:sp>
      <p:sp>
        <p:nvSpPr>
          <p:cNvPr id="17" name="矩形 16">
            <a:extLst>
              <a:ext uri="{FF2B5EF4-FFF2-40B4-BE49-F238E27FC236}">
                <a16:creationId xmlns:a16="http://schemas.microsoft.com/office/drawing/2014/main" id="{7742BDD9-0AD8-4BDD-8A56-A3306F1F6393}"/>
              </a:ext>
            </a:extLst>
          </p:cNvPr>
          <p:cNvSpPr/>
          <p:nvPr/>
        </p:nvSpPr>
        <p:spPr>
          <a:xfrm>
            <a:off x="2069757" y="252398"/>
            <a:ext cx="4950088" cy="646331"/>
          </a:xfrm>
          <a:prstGeom prst="rect">
            <a:avLst/>
          </a:prstGeom>
        </p:spPr>
        <p:txBody>
          <a:bodyPr wrap="square">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CSF and degenerate scale</a:t>
            </a:r>
            <a:endParaRPr kumimoji="0" lang="zh-TW" altLang="en-US" sz="3600" dirty="0">
              <a:solidFill>
                <a:schemeClr val="tx2"/>
              </a:solidFill>
              <a:latin typeface="Times New Roman"/>
              <a:ea typeface="標楷體"/>
            </a:endParaRPr>
          </a:p>
        </p:txBody>
      </p:sp>
      <p:sp>
        <p:nvSpPr>
          <p:cNvPr id="5" name="矩形 4">
            <a:extLst>
              <a:ext uri="{FF2B5EF4-FFF2-40B4-BE49-F238E27FC236}">
                <a16:creationId xmlns:a16="http://schemas.microsoft.com/office/drawing/2014/main" id="{311B10A0-38EA-431A-BFAA-8CA8EA314B5C}"/>
              </a:ext>
            </a:extLst>
          </p:cNvPr>
          <p:cNvSpPr/>
          <p:nvPr/>
        </p:nvSpPr>
        <p:spPr>
          <a:xfrm>
            <a:off x="169653" y="1924007"/>
            <a:ext cx="3962944" cy="400110"/>
          </a:xfrm>
          <a:prstGeom prst="rect">
            <a:avLst/>
          </a:prstGeom>
        </p:spPr>
        <p:txBody>
          <a:bodyPr wrap="none">
            <a:spAutoFit/>
          </a:bodyPr>
          <a:lstStyle/>
          <a:p>
            <a:r>
              <a:rPr lang="en-US" altLang="zh-TW" sz="2000" dirty="0">
                <a:solidFill>
                  <a:srgbClr val="FF0000"/>
                </a:solidFill>
                <a:latin typeface="Times New Roman" panose="02020603050405020304" pitchFamily="18" charset="0"/>
                <a:cs typeface="Times New Roman" panose="02020603050405020304" pitchFamily="18" charset="0"/>
              </a:rPr>
              <a:t> Elliptical tube containing a focal slit</a:t>
            </a:r>
          </a:p>
        </p:txBody>
      </p:sp>
      <p:sp>
        <p:nvSpPr>
          <p:cNvPr id="41" name="矩形 40">
            <a:extLst>
              <a:ext uri="{FF2B5EF4-FFF2-40B4-BE49-F238E27FC236}">
                <a16:creationId xmlns:a16="http://schemas.microsoft.com/office/drawing/2014/main" id="{57BDE93F-4736-4559-BFD9-F6075CB29255}"/>
              </a:ext>
            </a:extLst>
          </p:cNvPr>
          <p:cNvSpPr/>
          <p:nvPr/>
        </p:nvSpPr>
        <p:spPr>
          <a:xfrm>
            <a:off x="4544801" y="1921349"/>
            <a:ext cx="4390946" cy="400110"/>
          </a:xfrm>
          <a:prstGeom prst="rect">
            <a:avLst/>
          </a:prstGeom>
        </p:spPr>
        <p:txBody>
          <a:bodyPr wrap="none">
            <a:spAutoFit/>
          </a:bodyPr>
          <a:lstStyle/>
          <a:p>
            <a:pPr marL="152400" marR="152400" algn="ctr">
              <a:spcAft>
                <a:spcPts val="0"/>
              </a:spcAft>
            </a:pPr>
            <a:r>
              <a:rPr lang="en-US" altLang="zh-TW" sz="2000" dirty="0">
                <a:solidFill>
                  <a:srgbClr val="FF0000"/>
                </a:solidFill>
                <a:latin typeface="Times New Roman" panose="02020603050405020304" pitchFamily="18" charset="0"/>
                <a:cs typeface="Times New Roman" panose="02020603050405020304" pitchFamily="18" charset="0"/>
              </a:rPr>
              <a:t>Elliptical tube containing 3 radial slits</a:t>
            </a:r>
            <a:endParaRPr lang="zh-TW" altLang="zh-TW" sz="20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物件 2">
            <a:extLst>
              <a:ext uri="{FF2B5EF4-FFF2-40B4-BE49-F238E27FC236}">
                <a16:creationId xmlns:a16="http://schemas.microsoft.com/office/drawing/2014/main" id="{9C634B06-D142-4428-98CA-57B914D7AB1A}"/>
              </a:ext>
            </a:extLst>
          </p:cNvPr>
          <p:cNvGraphicFramePr>
            <a:graphicFrameLocks noChangeAspect="1"/>
          </p:cNvGraphicFramePr>
          <p:nvPr/>
        </p:nvGraphicFramePr>
        <p:xfrm>
          <a:off x="152400" y="2411725"/>
          <a:ext cx="4013128" cy="3780000"/>
        </p:xfrm>
        <a:graphic>
          <a:graphicData uri="http://schemas.openxmlformats.org/presentationml/2006/ole">
            <mc:AlternateContent xmlns:mc="http://schemas.openxmlformats.org/markup-compatibility/2006">
              <mc:Choice xmlns:v="urn:schemas-microsoft-com:vml" Requires="v">
                <p:oleObj spid="_x0000_s10550" name="Plot" r:id="rId3" imgW="7055141" imgH="6610525" progId="Grapher.Document">
                  <p:embed/>
                </p:oleObj>
              </mc:Choice>
              <mc:Fallback>
                <p:oleObj name="Plot" r:id="rId3" imgW="7055141" imgH="6610525" progId="Grapher.Document">
                  <p:embed/>
                  <p:pic>
                    <p:nvPicPr>
                      <p:cNvPr id="3" name="物件 2">
                        <a:extLst>
                          <a:ext uri="{FF2B5EF4-FFF2-40B4-BE49-F238E27FC236}">
                            <a16:creationId xmlns:a16="http://schemas.microsoft.com/office/drawing/2014/main" id="{9C634B06-D142-4428-98CA-57B914D7A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11725"/>
                        <a:ext cx="4013128" cy="3780000"/>
                      </a:xfrm>
                      <a:prstGeom prst="rect">
                        <a:avLst/>
                      </a:prstGeom>
                      <a:noFill/>
                    </p:spPr>
                  </p:pic>
                </p:oleObj>
              </mc:Fallback>
            </mc:AlternateContent>
          </a:graphicData>
        </a:graphic>
      </p:graphicFrame>
      <p:graphicFrame>
        <p:nvGraphicFramePr>
          <p:cNvPr id="19" name="Object 34">
            <a:extLst>
              <a:ext uri="{FF2B5EF4-FFF2-40B4-BE49-F238E27FC236}">
                <a16:creationId xmlns:a16="http://schemas.microsoft.com/office/drawing/2014/main" id="{2295F997-25AA-4A18-AEEF-CCF9CF63E0A4}"/>
              </a:ext>
            </a:extLst>
          </p:cNvPr>
          <p:cNvGraphicFramePr>
            <a:graphicFrameLocks noChangeAspect="1"/>
          </p:cNvGraphicFramePr>
          <p:nvPr/>
        </p:nvGraphicFramePr>
        <p:xfrm>
          <a:off x="2057400" y="5096955"/>
          <a:ext cx="1905000" cy="593842"/>
        </p:xfrm>
        <a:graphic>
          <a:graphicData uri="http://schemas.openxmlformats.org/presentationml/2006/ole">
            <mc:AlternateContent xmlns:mc="http://schemas.openxmlformats.org/markup-compatibility/2006">
              <mc:Choice xmlns:v="urn:schemas-microsoft-com:vml" Requires="v">
                <p:oleObj spid="_x0000_s10551" name="Equation" r:id="rId5" imgW="571320" imgH="177480" progId="Equation.DSMT4">
                  <p:embed/>
                </p:oleObj>
              </mc:Choice>
              <mc:Fallback>
                <p:oleObj name="Equation" r:id="rId5" imgW="571320" imgH="177480" progId="Equation.DSMT4">
                  <p:embed/>
                  <p:pic>
                    <p:nvPicPr>
                      <p:cNvPr id="19" name="Object 34">
                        <a:extLst>
                          <a:ext uri="{FF2B5EF4-FFF2-40B4-BE49-F238E27FC236}">
                            <a16:creationId xmlns:a16="http://schemas.microsoft.com/office/drawing/2014/main" id="{2295F997-25AA-4A18-AEEF-CCF9CF63E0A4}"/>
                          </a:ext>
                        </a:extLst>
                      </p:cNvPr>
                      <p:cNvPicPr>
                        <a:picLocks noChangeAspect="1" noChangeArrowheads="1"/>
                      </p:cNvPicPr>
                      <p:nvPr/>
                    </p:nvPicPr>
                    <p:blipFill>
                      <a:blip r:embed="rId6"/>
                      <a:srcRect/>
                      <a:stretch>
                        <a:fillRect/>
                      </a:stretch>
                    </p:blipFill>
                    <p:spPr bwMode="auto">
                      <a:xfrm>
                        <a:off x="2057400" y="5096955"/>
                        <a:ext cx="1905000" cy="593842"/>
                      </a:xfrm>
                      <a:prstGeom prst="rect">
                        <a:avLst/>
                      </a:prstGeom>
                      <a:noFill/>
                      <a:ln>
                        <a:noFill/>
                      </a:ln>
                      <a:effectLst/>
                    </p:spPr>
                  </p:pic>
                </p:oleObj>
              </mc:Fallback>
            </mc:AlternateContent>
          </a:graphicData>
        </a:graphic>
      </p:graphicFrame>
      <p:pic>
        <p:nvPicPr>
          <p:cNvPr id="20" name="圖片 19">
            <a:extLst>
              <a:ext uri="{FF2B5EF4-FFF2-40B4-BE49-F238E27FC236}">
                <a16:creationId xmlns:a16="http://schemas.microsoft.com/office/drawing/2014/main" id="{1301071B-140B-4EE9-961B-D09AF77CF5B5}"/>
              </a:ext>
            </a:extLst>
          </p:cNvPr>
          <p:cNvPicPr>
            <a:picLocks noChangeAspect="1"/>
          </p:cNvPicPr>
          <p:nvPr/>
        </p:nvPicPr>
        <p:blipFill>
          <a:blip r:embed="rId7"/>
          <a:stretch>
            <a:fillRect/>
          </a:stretch>
        </p:blipFill>
        <p:spPr>
          <a:xfrm>
            <a:off x="1127556" y="2586944"/>
            <a:ext cx="1218943" cy="1063271"/>
          </a:xfrm>
          <a:prstGeom prst="rect">
            <a:avLst/>
          </a:prstGeom>
        </p:spPr>
      </p:pic>
      <p:graphicFrame>
        <p:nvGraphicFramePr>
          <p:cNvPr id="7" name="物件 6">
            <a:extLst>
              <a:ext uri="{FF2B5EF4-FFF2-40B4-BE49-F238E27FC236}">
                <a16:creationId xmlns:a16="http://schemas.microsoft.com/office/drawing/2014/main" id="{80D6B6CA-9205-458F-A1E6-6B5AEC35693B}"/>
              </a:ext>
            </a:extLst>
          </p:cNvPr>
          <p:cNvGraphicFramePr>
            <a:graphicFrameLocks noChangeAspect="1"/>
          </p:cNvGraphicFramePr>
          <p:nvPr/>
        </p:nvGraphicFramePr>
        <p:xfrm>
          <a:off x="4572000" y="2438400"/>
          <a:ext cx="3996476" cy="3780000"/>
        </p:xfrm>
        <a:graphic>
          <a:graphicData uri="http://schemas.openxmlformats.org/presentationml/2006/ole">
            <mc:AlternateContent xmlns:mc="http://schemas.openxmlformats.org/markup-compatibility/2006">
              <mc:Choice xmlns:v="urn:schemas-microsoft-com:vml" Requires="v">
                <p:oleObj spid="_x0000_s10552" name="Plot" r:id="rId8" imgW="6962862" imgH="6610525" progId="Grapher.Document">
                  <p:embed/>
                </p:oleObj>
              </mc:Choice>
              <mc:Fallback>
                <p:oleObj name="Plot" r:id="rId8" imgW="6962862" imgH="6610525" progId="Grapher.Document">
                  <p:embed/>
                  <p:pic>
                    <p:nvPicPr>
                      <p:cNvPr id="7" name="物件 6">
                        <a:extLst>
                          <a:ext uri="{FF2B5EF4-FFF2-40B4-BE49-F238E27FC236}">
                            <a16:creationId xmlns:a16="http://schemas.microsoft.com/office/drawing/2014/main" id="{80D6B6CA-9205-458F-A1E6-6B5AEC3569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438400"/>
                        <a:ext cx="3996476" cy="378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34">
            <a:extLst>
              <a:ext uri="{FF2B5EF4-FFF2-40B4-BE49-F238E27FC236}">
                <a16:creationId xmlns:a16="http://schemas.microsoft.com/office/drawing/2014/main" id="{21C63250-1033-4F23-8622-2CC69A6564D2}"/>
              </a:ext>
            </a:extLst>
          </p:cNvPr>
          <p:cNvGraphicFramePr>
            <a:graphicFrameLocks noChangeAspect="1"/>
          </p:cNvGraphicFramePr>
          <p:nvPr/>
        </p:nvGraphicFramePr>
        <p:xfrm>
          <a:off x="6072505" y="5029221"/>
          <a:ext cx="1905000" cy="593842"/>
        </p:xfrm>
        <a:graphic>
          <a:graphicData uri="http://schemas.openxmlformats.org/presentationml/2006/ole">
            <mc:AlternateContent xmlns:mc="http://schemas.openxmlformats.org/markup-compatibility/2006">
              <mc:Choice xmlns:v="urn:schemas-microsoft-com:vml" Requires="v">
                <p:oleObj spid="_x0000_s10553" name="Equation" r:id="rId10" imgW="571320" imgH="177480" progId="Equation.DSMT4">
                  <p:embed/>
                </p:oleObj>
              </mc:Choice>
              <mc:Fallback>
                <p:oleObj name="Equation" r:id="rId10" imgW="571320" imgH="177480" progId="Equation.DSMT4">
                  <p:embed/>
                  <p:pic>
                    <p:nvPicPr>
                      <p:cNvPr id="21" name="Object 34">
                        <a:extLst>
                          <a:ext uri="{FF2B5EF4-FFF2-40B4-BE49-F238E27FC236}">
                            <a16:creationId xmlns:a16="http://schemas.microsoft.com/office/drawing/2014/main" id="{21C63250-1033-4F23-8622-2CC69A6564D2}"/>
                          </a:ext>
                        </a:extLst>
                      </p:cNvPr>
                      <p:cNvPicPr>
                        <a:picLocks noChangeAspect="1" noChangeArrowheads="1"/>
                      </p:cNvPicPr>
                      <p:nvPr/>
                    </p:nvPicPr>
                    <p:blipFill>
                      <a:blip r:embed="rId6"/>
                      <a:srcRect/>
                      <a:stretch>
                        <a:fillRect/>
                      </a:stretch>
                    </p:blipFill>
                    <p:spPr bwMode="auto">
                      <a:xfrm>
                        <a:off x="6072505" y="5029221"/>
                        <a:ext cx="1905000" cy="593842"/>
                      </a:xfrm>
                      <a:prstGeom prst="rect">
                        <a:avLst/>
                      </a:prstGeom>
                      <a:noFill/>
                      <a:ln>
                        <a:noFill/>
                      </a:ln>
                      <a:effectLst/>
                    </p:spPr>
                  </p:pic>
                </p:oleObj>
              </mc:Fallback>
            </mc:AlternateContent>
          </a:graphicData>
        </a:graphic>
      </p:graphicFrame>
      <p:pic>
        <p:nvPicPr>
          <p:cNvPr id="22" name="圖片 21">
            <a:extLst>
              <a:ext uri="{FF2B5EF4-FFF2-40B4-BE49-F238E27FC236}">
                <a16:creationId xmlns:a16="http://schemas.microsoft.com/office/drawing/2014/main" id="{ACBD6E8E-6575-406A-947C-70D4E35D6F74}"/>
              </a:ext>
            </a:extLst>
          </p:cNvPr>
          <p:cNvPicPr>
            <a:picLocks noChangeAspect="1"/>
          </p:cNvPicPr>
          <p:nvPr/>
        </p:nvPicPr>
        <p:blipFill>
          <a:blip r:embed="rId11"/>
          <a:stretch>
            <a:fillRect/>
          </a:stretch>
        </p:blipFill>
        <p:spPr>
          <a:xfrm>
            <a:off x="5548049" y="4004932"/>
            <a:ext cx="1381371" cy="857904"/>
          </a:xfrm>
          <a:prstGeom prst="rect">
            <a:avLst/>
          </a:prstGeom>
        </p:spPr>
      </p:pic>
      <p:graphicFrame>
        <p:nvGraphicFramePr>
          <p:cNvPr id="23" name="Object 34">
            <a:extLst>
              <a:ext uri="{FF2B5EF4-FFF2-40B4-BE49-F238E27FC236}">
                <a16:creationId xmlns:a16="http://schemas.microsoft.com/office/drawing/2014/main" id="{0DE3C76B-3B77-43DB-81A5-2AA84023F3FA}"/>
              </a:ext>
            </a:extLst>
          </p:cNvPr>
          <p:cNvGraphicFramePr>
            <a:graphicFrameLocks noChangeAspect="1"/>
          </p:cNvGraphicFramePr>
          <p:nvPr/>
        </p:nvGraphicFramePr>
        <p:xfrm>
          <a:off x="5725161" y="3696269"/>
          <a:ext cx="828603" cy="341673"/>
        </p:xfrm>
        <a:graphic>
          <a:graphicData uri="http://schemas.openxmlformats.org/presentationml/2006/ole">
            <mc:AlternateContent xmlns:mc="http://schemas.openxmlformats.org/markup-compatibility/2006">
              <mc:Choice xmlns:v="urn:schemas-microsoft-com:vml" Requires="v">
                <p:oleObj spid="_x0000_s10554" name="Equation" r:id="rId12" imgW="431640" imgH="177480" progId="Equation.DSMT4">
                  <p:embed/>
                </p:oleObj>
              </mc:Choice>
              <mc:Fallback>
                <p:oleObj name="Equation" r:id="rId12" imgW="431640" imgH="177480" progId="Equation.DSMT4">
                  <p:embed/>
                  <p:pic>
                    <p:nvPicPr>
                      <p:cNvPr id="23" name="Object 34">
                        <a:extLst>
                          <a:ext uri="{FF2B5EF4-FFF2-40B4-BE49-F238E27FC236}">
                            <a16:creationId xmlns:a16="http://schemas.microsoft.com/office/drawing/2014/main" id="{0DE3C76B-3B77-43DB-81A5-2AA84023F3FA}"/>
                          </a:ext>
                        </a:extLst>
                      </p:cNvPr>
                      <p:cNvPicPr>
                        <a:picLocks noChangeAspect="1" noChangeArrowheads="1"/>
                      </p:cNvPicPr>
                      <p:nvPr/>
                    </p:nvPicPr>
                    <p:blipFill>
                      <a:blip r:embed="rId13"/>
                      <a:srcRect/>
                      <a:stretch>
                        <a:fillRect/>
                      </a:stretch>
                    </p:blipFill>
                    <p:spPr bwMode="auto">
                      <a:xfrm>
                        <a:off x="5725161" y="3696269"/>
                        <a:ext cx="828603" cy="341673"/>
                      </a:xfrm>
                      <a:prstGeom prst="rect">
                        <a:avLst/>
                      </a:prstGeom>
                      <a:noFill/>
                      <a:ln>
                        <a:noFill/>
                      </a:ln>
                      <a:effectLst/>
                    </p:spPr>
                  </p:pic>
                </p:oleObj>
              </mc:Fallback>
            </mc:AlternateContent>
          </a:graphicData>
        </a:graphic>
      </p:graphicFrame>
      <p:graphicFrame>
        <p:nvGraphicFramePr>
          <p:cNvPr id="2" name="物件 1">
            <a:extLst>
              <a:ext uri="{FF2B5EF4-FFF2-40B4-BE49-F238E27FC236}">
                <a16:creationId xmlns:a16="http://schemas.microsoft.com/office/drawing/2014/main" id="{81A73AE3-1425-B022-2FD6-78DC64C90885}"/>
              </a:ext>
            </a:extLst>
          </p:cNvPr>
          <p:cNvGraphicFramePr>
            <a:graphicFrameLocks noChangeAspect="1"/>
          </p:cNvGraphicFramePr>
          <p:nvPr/>
        </p:nvGraphicFramePr>
        <p:xfrm>
          <a:off x="158548" y="209279"/>
          <a:ext cx="1927548" cy="1611972"/>
        </p:xfrm>
        <a:graphic>
          <a:graphicData uri="http://schemas.openxmlformats.org/presentationml/2006/ole">
            <mc:AlternateContent xmlns:mc="http://schemas.openxmlformats.org/markup-compatibility/2006">
              <mc:Choice xmlns:v="urn:schemas-microsoft-com:vml" Requires="v">
                <p:oleObj spid="_x0000_s10555" name="Plot" r:id="rId14" imgW="9865453" imgH="8229600" progId="Grapher.Document">
                  <p:embed/>
                </p:oleObj>
              </mc:Choice>
              <mc:Fallback>
                <p:oleObj name="Plot" r:id="rId14" imgW="9865453" imgH="8229600" progId="Grapher.Document">
                  <p:embed/>
                  <p:pic>
                    <p:nvPicPr>
                      <p:cNvPr id="2" name="物件 1">
                        <a:extLst>
                          <a:ext uri="{FF2B5EF4-FFF2-40B4-BE49-F238E27FC236}">
                            <a16:creationId xmlns:a16="http://schemas.microsoft.com/office/drawing/2014/main" id="{81A73AE3-1425-B022-2FD6-78DC64C9088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548" y="209279"/>
                        <a:ext cx="1927548" cy="1611972"/>
                      </a:xfrm>
                      <a:prstGeom prst="rect">
                        <a:avLst/>
                      </a:prstGeom>
                      <a:solidFill>
                        <a:schemeClr val="bg1"/>
                      </a:solidFill>
                    </p:spPr>
                  </p:pic>
                </p:oleObj>
              </mc:Fallback>
            </mc:AlternateContent>
          </a:graphicData>
        </a:graphic>
      </p:graphicFrame>
      <p:graphicFrame>
        <p:nvGraphicFramePr>
          <p:cNvPr id="6" name="物件 5">
            <a:extLst>
              <a:ext uri="{FF2B5EF4-FFF2-40B4-BE49-F238E27FC236}">
                <a16:creationId xmlns:a16="http://schemas.microsoft.com/office/drawing/2014/main" id="{744BFCD3-FB75-B667-6634-DA34F70D99AF}"/>
              </a:ext>
            </a:extLst>
          </p:cNvPr>
          <p:cNvGraphicFramePr>
            <a:graphicFrameLocks noChangeAspect="1"/>
          </p:cNvGraphicFramePr>
          <p:nvPr/>
        </p:nvGraphicFramePr>
        <p:xfrm>
          <a:off x="6929418" y="275569"/>
          <a:ext cx="2133250" cy="1784001"/>
        </p:xfrm>
        <a:graphic>
          <a:graphicData uri="http://schemas.openxmlformats.org/presentationml/2006/ole">
            <mc:AlternateContent xmlns:mc="http://schemas.openxmlformats.org/markup-compatibility/2006">
              <mc:Choice xmlns:v="urn:schemas-microsoft-com:vml" Requires="v">
                <p:oleObj spid="_x0000_s10556" name="Plot" r:id="rId16" imgW="9865453" imgH="8229600" progId="Grapher.Document">
                  <p:embed/>
                </p:oleObj>
              </mc:Choice>
              <mc:Fallback>
                <p:oleObj name="Plot" r:id="rId16" imgW="9865453" imgH="8229600" progId="Grapher.Document">
                  <p:embed/>
                  <p:pic>
                    <p:nvPicPr>
                      <p:cNvPr id="6" name="物件 5">
                        <a:extLst>
                          <a:ext uri="{FF2B5EF4-FFF2-40B4-BE49-F238E27FC236}">
                            <a16:creationId xmlns:a16="http://schemas.microsoft.com/office/drawing/2014/main" id="{744BFCD3-FB75-B667-6634-DA34F70D99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29418" y="275569"/>
                        <a:ext cx="2133250" cy="178400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561499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2024/07/24</a:t>
            </a:r>
            <a:endParaRPr lang="en-US" altLang="zh-TW" dirty="0"/>
          </a:p>
        </p:txBody>
      </p:sp>
      <p:sp>
        <p:nvSpPr>
          <p:cNvPr id="6" name="矩形 5">
            <a:extLst>
              <a:ext uri="{FF2B5EF4-FFF2-40B4-BE49-F238E27FC236}">
                <a16:creationId xmlns:a16="http://schemas.microsoft.com/office/drawing/2014/main" id="{829C1D6C-DF4C-4E53-8F8C-79B034BD5CE9}"/>
              </a:ext>
            </a:extLst>
          </p:cNvPr>
          <p:cNvSpPr/>
          <p:nvPr/>
        </p:nvSpPr>
        <p:spPr>
          <a:xfrm>
            <a:off x="-27754" y="1082259"/>
            <a:ext cx="8931370" cy="5394743"/>
          </a:xfrm>
          <a:prstGeom prst="rect">
            <a:avLst/>
          </a:prstGeom>
          <a:noFill/>
          <a:ln w="19050">
            <a:noFill/>
          </a:ln>
        </p:spPr>
        <p:txBody>
          <a:bodyPr wrap="square">
            <a:noAutofit/>
          </a:bodyPr>
          <a:lstStyle/>
          <a:p>
            <a:pPr marL="457200" indent="-457200" algn="just" eaLnBrk="1" fontAlgn="auto">
              <a:lnSpc>
                <a:spcPct val="120000"/>
              </a:lnSpc>
              <a:spcBef>
                <a:spcPts val="0"/>
              </a:spcBef>
              <a:spcAft>
                <a:spcPts val="0"/>
              </a:spcAft>
              <a:buFont typeface="+mj-lt"/>
              <a:buAutoNum type="arabicPeriod"/>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meshfree boundary integral method was successfully applied to solve the two-dimensional steady-state heat conduction problem of heat exchanger tubes containing slits.</a:t>
            </a:r>
          </a:p>
          <a:p>
            <a:pPr marL="457200" indent="-457200" algn="just" eaLnBrk="1" fontAlgn="auto">
              <a:lnSpc>
                <a:spcPct val="120000"/>
              </a:lnSpc>
              <a:spcBef>
                <a:spcPts val="0"/>
              </a:spcBef>
              <a:spcAft>
                <a:spcPts val="0"/>
              </a:spcAft>
              <a:buFont typeface="+mj-lt"/>
              <a:buAutoNum type="arabicPeriod"/>
            </a:pPr>
            <a:r>
              <a:rPr kumimoji="0" lang="en-GB"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generation of the mesh on the boundary was not required in the model preparation.</a:t>
            </a:r>
          </a:p>
          <a:p>
            <a:pPr marL="457200" indent="-457200" algn="just" eaLnBrk="1" fontAlgn="auto">
              <a:lnSpc>
                <a:spcPct val="120000"/>
              </a:lnSpc>
              <a:spcBef>
                <a:spcPts val="0"/>
              </a:spcBef>
              <a:spcAft>
                <a:spcPts val="0"/>
              </a:spcAft>
              <a:buFont typeface="+mj-lt"/>
              <a:buAutoNum type="arabicPeriod"/>
            </a:pPr>
            <a:r>
              <a:rPr kumimoji="0" lang="en-US" altLang="zh-TW" sz="20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proper local exact solution for a problem containing a degenerate boundary was constructed by using the harmonic basis in elliptical coordinates.</a:t>
            </a:r>
          </a:p>
          <a:p>
            <a:pPr algn="just" eaLnBrk="1" fontAlgn="auto">
              <a:lnSpc>
                <a:spcPct val="150000"/>
              </a:lnSpc>
              <a:spcBef>
                <a:spcPts val="0"/>
              </a:spcBef>
              <a:spcAft>
                <a:spcPts val="0"/>
              </a:spcAft>
            </a:pPr>
            <a:endParaRPr kumimoji="0" lang="zh-TW" altLang="en-US" sz="2000" dirty="0">
              <a:solidFill>
                <a:prstClr val="black"/>
              </a:solidFill>
              <a:latin typeface="Times New Roman"/>
              <a:ea typeface="標楷體"/>
            </a:endParaRPr>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F177B7F7-AE4A-42D2-9DA9-3B6ADE7AA0B6}"/>
                  </a:ext>
                </a:extLst>
              </p:cNvPr>
              <p:cNvSpPr/>
              <p:nvPr/>
            </p:nvSpPr>
            <p:spPr>
              <a:xfrm>
                <a:off x="250824" y="3779630"/>
                <a:ext cx="8571061" cy="809709"/>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000">
                          <a:solidFill>
                            <a:prstClr val="black"/>
                          </a:solidFill>
                          <a:latin typeface="Cambria Math" panose="02040503050406030204" pitchFamily="18" charset="0"/>
                        </a:rPr>
                        <m:t>0=</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𝑇</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b="1"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𝑈</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sSub>
                                <m:sSubPr>
                                  <m:ctrlP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000" i="1">
                                      <a:solidFill>
                                        <a:prstClr val="black"/>
                                      </a:solidFill>
                                      <a:latin typeface="Cambria Math" panose="02040503050406030204" pitchFamily="18" charset="0"/>
                                    </a:rPr>
                                    <m:t>𝑤</m:t>
                                  </m:r>
                                </m:e>
                                <m:sub>
                                  <m: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𝐵</m:t>
                      </m:r>
                    </m:oMath>
                  </m:oMathPara>
                </a14:m>
                <a:endParaRPr kumimoji="0" lang="zh-TW" altLang="en-US" sz="2000" dirty="0">
                  <a:solidFill>
                    <a:prstClr val="black"/>
                  </a:solidFill>
                  <a:latin typeface="Times New Roman"/>
                  <a:ea typeface="標楷體"/>
                </a:endParaRPr>
              </a:p>
            </p:txBody>
          </p:sp>
        </mc:Choice>
        <mc:Fallback xmlns="">
          <p:sp>
            <p:nvSpPr>
              <p:cNvPr id="14" name="矩形 13">
                <a:extLst>
                  <a:ext uri="{FF2B5EF4-FFF2-40B4-BE49-F238E27FC236}">
                    <a16:creationId xmlns:a16="http://schemas.microsoft.com/office/drawing/2014/main" id="{F177B7F7-AE4A-42D2-9DA9-3B6ADE7AA0B6}"/>
                  </a:ext>
                </a:extLst>
              </p:cNvPr>
              <p:cNvSpPr>
                <a:spLocks noRot="1" noChangeAspect="1" noMove="1" noResize="1" noEditPoints="1" noAdjustHandles="1" noChangeArrowheads="1" noChangeShapeType="1" noTextEdit="1"/>
              </p:cNvSpPr>
              <p:nvPr/>
            </p:nvSpPr>
            <p:spPr>
              <a:xfrm>
                <a:off x="250824" y="3779630"/>
                <a:ext cx="8571061" cy="809709"/>
              </a:xfrm>
              <a:prstGeom prst="rect">
                <a:avLst/>
              </a:prstGeom>
              <a:blipFill>
                <a:blip r:embed="rId3"/>
                <a:stretch>
                  <a:fillRect/>
                </a:stretch>
              </a:blipFill>
              <a:ln w="19050">
                <a:solidFill>
                  <a:srgbClr val="00B0F0"/>
                </a:solidFill>
              </a:ln>
            </p:spPr>
            <p:txBody>
              <a:bodyPr/>
              <a:lstStyle/>
              <a:p>
                <a:r>
                  <a:rPr lang="zh-TW" altLang="en-US">
                    <a:noFill/>
                  </a:rPr>
                  <a:t> </a:t>
                </a:r>
              </a:p>
            </p:txBody>
          </p:sp>
        </mc:Fallback>
      </mc:AlternateContent>
      <p:graphicFrame>
        <p:nvGraphicFramePr>
          <p:cNvPr id="12" name="物件 11">
            <a:extLst>
              <a:ext uri="{FF2B5EF4-FFF2-40B4-BE49-F238E27FC236}">
                <a16:creationId xmlns:a16="http://schemas.microsoft.com/office/drawing/2014/main" id="{5B504B31-1C21-4062-9AC6-8773F8DAC5CE}"/>
              </a:ext>
            </a:extLst>
          </p:cNvPr>
          <p:cNvGraphicFramePr>
            <a:graphicFrameLocks noChangeAspect="1"/>
          </p:cNvGraphicFramePr>
          <p:nvPr/>
        </p:nvGraphicFramePr>
        <p:xfrm>
          <a:off x="1585497" y="4656367"/>
          <a:ext cx="1676400" cy="1401942"/>
        </p:xfrm>
        <a:graphic>
          <a:graphicData uri="http://schemas.openxmlformats.org/presentationml/2006/ole">
            <mc:AlternateContent xmlns:mc="http://schemas.openxmlformats.org/markup-compatibility/2006">
              <mc:Choice xmlns:v="urn:schemas-microsoft-com:vml" Requires="v">
                <p:oleObj spid="_x0000_s11354" name="Plot" r:id="rId4" imgW="9865453" imgH="8229600" progId="Grapher.Document">
                  <p:embed/>
                </p:oleObj>
              </mc:Choice>
              <mc:Fallback>
                <p:oleObj name="Plot" r:id="rId4" imgW="9865453" imgH="8229600" progId="Grapher.Document">
                  <p:embed/>
                  <p:pic>
                    <p:nvPicPr>
                      <p:cNvPr id="12" name="物件 11">
                        <a:extLst>
                          <a:ext uri="{FF2B5EF4-FFF2-40B4-BE49-F238E27FC236}">
                            <a16:creationId xmlns:a16="http://schemas.microsoft.com/office/drawing/2014/main" id="{5B504B31-1C21-4062-9AC6-8773F8DAC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497" y="4656367"/>
                        <a:ext cx="1676400" cy="1401942"/>
                      </a:xfrm>
                      <a:prstGeom prst="rect">
                        <a:avLst/>
                      </a:prstGeom>
                      <a:solidFill>
                        <a:schemeClr val="bg1"/>
                      </a:solidFill>
                    </p:spPr>
                  </p:pic>
                </p:oleObj>
              </mc:Fallback>
            </mc:AlternateContent>
          </a:graphicData>
        </a:graphic>
      </p:graphicFrame>
      <p:graphicFrame>
        <p:nvGraphicFramePr>
          <p:cNvPr id="13" name="物件 12">
            <a:extLst>
              <a:ext uri="{FF2B5EF4-FFF2-40B4-BE49-F238E27FC236}">
                <a16:creationId xmlns:a16="http://schemas.microsoft.com/office/drawing/2014/main" id="{C3873C9D-E86F-4F5C-BB0C-860B6F942F95}"/>
              </a:ext>
            </a:extLst>
          </p:cNvPr>
          <p:cNvGraphicFramePr>
            <a:graphicFrameLocks noChangeAspect="1"/>
          </p:cNvGraphicFramePr>
          <p:nvPr/>
        </p:nvGraphicFramePr>
        <p:xfrm>
          <a:off x="5791202" y="4696064"/>
          <a:ext cx="1682813" cy="1407309"/>
        </p:xfrm>
        <a:graphic>
          <a:graphicData uri="http://schemas.openxmlformats.org/presentationml/2006/ole">
            <mc:AlternateContent xmlns:mc="http://schemas.openxmlformats.org/markup-compatibility/2006">
              <mc:Choice xmlns:v="urn:schemas-microsoft-com:vml" Requires="v">
                <p:oleObj spid="_x0000_s11355" name="Plot" r:id="rId6" imgW="9865453" imgH="8229600" progId="Grapher.Document">
                  <p:embed/>
                </p:oleObj>
              </mc:Choice>
              <mc:Fallback>
                <p:oleObj name="Plot" r:id="rId6" imgW="9865453" imgH="8229600" progId="Grapher.Document">
                  <p:embed/>
                  <p:pic>
                    <p:nvPicPr>
                      <p:cNvPr id="13" name="物件 12">
                        <a:extLst>
                          <a:ext uri="{FF2B5EF4-FFF2-40B4-BE49-F238E27FC236}">
                            <a16:creationId xmlns:a16="http://schemas.microsoft.com/office/drawing/2014/main" id="{C3873C9D-E86F-4F5C-BB0C-860B6F942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2" y="4696064"/>
                        <a:ext cx="1682813" cy="140730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093898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a:extLst>
              <a:ext uri="{FF2B5EF4-FFF2-40B4-BE49-F238E27FC236}">
                <a16:creationId xmlns:a16="http://schemas.microsoft.com/office/drawing/2014/main" id="{22BFBCC4-36E6-4760-8CC7-EF8D24193488}"/>
              </a:ext>
            </a:extLst>
          </p:cNvPr>
          <p:cNvGraphicFramePr>
            <a:graphicFrameLocks noChangeAspect="1"/>
          </p:cNvGraphicFramePr>
          <p:nvPr/>
        </p:nvGraphicFramePr>
        <p:xfrm>
          <a:off x="838200" y="3600195"/>
          <a:ext cx="2754496" cy="2594484"/>
        </p:xfrm>
        <a:graphic>
          <a:graphicData uri="http://schemas.openxmlformats.org/presentationml/2006/ole">
            <mc:AlternateContent xmlns:mc="http://schemas.openxmlformats.org/markup-compatibility/2006">
              <mc:Choice xmlns:v="urn:schemas-microsoft-com:vml" Requires="v">
                <p:oleObj spid="_x0000_s12378" name="Plot" r:id="rId3" imgW="7055141" imgH="6610525" progId="Grapher.Document">
                  <p:embed/>
                </p:oleObj>
              </mc:Choice>
              <mc:Fallback>
                <p:oleObj name="Plot" r:id="rId3" imgW="7055141" imgH="6610525" progId="Grapher.Document">
                  <p:embed/>
                  <p:pic>
                    <p:nvPicPr>
                      <p:cNvPr id="9" name="物件 8">
                        <a:extLst>
                          <a:ext uri="{FF2B5EF4-FFF2-40B4-BE49-F238E27FC236}">
                            <a16:creationId xmlns:a16="http://schemas.microsoft.com/office/drawing/2014/main" id="{22BFBCC4-36E6-4760-8CC7-EF8D24193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00195"/>
                        <a:ext cx="2754496" cy="2594484"/>
                      </a:xfrm>
                      <a:prstGeom prst="rect">
                        <a:avLst/>
                      </a:prstGeom>
                      <a:noFill/>
                    </p:spPr>
                  </p:pic>
                </p:oleObj>
              </mc:Fallback>
            </mc:AlternateContent>
          </a:graphicData>
        </a:graphic>
      </p:graphicFrame>
      <p:sp>
        <p:nvSpPr>
          <p:cNvPr id="4" name="日期版面配置區 3">
            <a:extLst>
              <a:ext uri="{FF2B5EF4-FFF2-40B4-BE49-F238E27FC236}">
                <a16:creationId xmlns:a16="http://schemas.microsoft.com/office/drawing/2014/main" id="{81FB5CC4-1E10-499C-97A8-7DA050179E0E}"/>
              </a:ext>
            </a:extLst>
          </p:cNvPr>
          <p:cNvSpPr>
            <a:spLocks noGrp="1"/>
          </p:cNvSpPr>
          <p:nvPr>
            <p:ph type="dt" sz="half" idx="10"/>
          </p:nvPr>
        </p:nvSpPr>
        <p:spPr/>
        <p:txBody>
          <a:bodyPr/>
          <a:lstStyle/>
          <a:p>
            <a:pPr>
              <a:defRPr/>
            </a:pPr>
            <a:r>
              <a:rPr lang="en-US" altLang="zh-TW"/>
              <a:t>2024/07/24</a:t>
            </a:r>
            <a:endParaRPr lang="en-US" altLang="zh-TW" dirty="0"/>
          </a:p>
        </p:txBody>
      </p:sp>
      <p:sp>
        <p:nvSpPr>
          <p:cNvPr id="6" name="矩形 5">
            <a:extLst>
              <a:ext uri="{FF2B5EF4-FFF2-40B4-BE49-F238E27FC236}">
                <a16:creationId xmlns:a16="http://schemas.microsoft.com/office/drawing/2014/main" id="{ABFB8278-FEA7-411A-B0F4-F1B1626A9AC3}"/>
              </a:ext>
            </a:extLst>
          </p:cNvPr>
          <p:cNvSpPr/>
          <p:nvPr/>
        </p:nvSpPr>
        <p:spPr>
          <a:xfrm>
            <a:off x="73727" y="1082261"/>
            <a:ext cx="8996553" cy="5394743"/>
          </a:xfrm>
          <a:prstGeom prst="rect">
            <a:avLst/>
          </a:prstGeom>
          <a:noFill/>
          <a:ln w="19050">
            <a:noFill/>
          </a:ln>
        </p:spPr>
        <p:txBody>
          <a:bodyPr wrap="square">
            <a:noAutofit/>
          </a:bodyPr>
          <a:lstStyle/>
          <a:p>
            <a:pPr marL="342900" indent="-342900" algn="just" eaLnBrk="1" fontAlgn="auto">
              <a:lnSpc>
                <a:spcPct val="120000"/>
              </a:lnSpc>
              <a:spcBef>
                <a:spcPts val="0"/>
              </a:spcBef>
              <a:spcAft>
                <a:spcPts val="0"/>
              </a:spcAft>
              <a:buFont typeface="+mj-lt"/>
              <a:buAutoNum type="arabicPeriod" startAt="4"/>
            </a:pPr>
            <a:r>
              <a:rPr kumimoji="0" lang="en-US" altLang="zh-TW" dirty="0">
                <a:solidFill>
                  <a:srgbClr val="0000FF"/>
                </a:solidFill>
                <a:latin typeface="Times New Roman"/>
                <a:ea typeface="標楷體"/>
              </a:rPr>
              <a:t>This work also numerically verified that all the cases suffered the problem of degenerate scale due to the logarithmic kernel and corresponding size of the outer boundary.</a:t>
            </a:r>
          </a:p>
          <a:p>
            <a:pPr marL="342900" indent="-342900" algn="just" eaLnBrk="1" fontAlgn="auto">
              <a:lnSpc>
                <a:spcPct val="120000"/>
              </a:lnSpc>
              <a:spcBef>
                <a:spcPts val="0"/>
              </a:spcBef>
              <a:spcAft>
                <a:spcPts val="0"/>
              </a:spcAft>
              <a:buFont typeface="+mj-lt"/>
              <a:buAutoNum type="arabicPeriod" startAt="4"/>
            </a:pPr>
            <a:r>
              <a:rPr kumimoji="0" lang="en-US" altLang="zh-TW" dirty="0">
                <a:solidFill>
                  <a:srgbClr val="0000FF"/>
                </a:solidFill>
                <a:latin typeface="Times New Roman"/>
                <a:ea typeface="標楷體"/>
              </a:rPr>
              <a:t>The CLEEF idea can be employed to effectively suppress the numerical instability due to a degenerate scale. </a:t>
            </a:r>
          </a:p>
          <a:p>
            <a:pPr marL="342900" indent="-342900" algn="just" eaLnBrk="1" fontAlgn="auto">
              <a:lnSpc>
                <a:spcPct val="120000"/>
              </a:lnSpc>
              <a:spcBef>
                <a:spcPts val="0"/>
              </a:spcBef>
              <a:spcAft>
                <a:spcPts val="0"/>
              </a:spcAft>
              <a:buFont typeface="+mj-lt"/>
              <a:buAutoNum type="arabicPeriod" startAt="4"/>
            </a:pPr>
            <a:r>
              <a:rPr kumimoji="0" lang="en-US" altLang="zh-TW" dirty="0">
                <a:solidFill>
                  <a:srgbClr val="0000FF"/>
                </a:solidFill>
                <a:latin typeface="Times New Roman"/>
                <a:ea typeface="標楷體"/>
              </a:rPr>
              <a:t>Double degeneracy of not only the degenerate scale of outer boundary but also the degenerate boundary of inner slit, were solved at the same time by using regularization techniques and dual equations, respectively.</a:t>
            </a:r>
          </a:p>
          <a:p>
            <a:pPr marL="457200" indent="-457200" algn="just" eaLnBrk="1" fontAlgn="auto">
              <a:lnSpc>
                <a:spcPct val="150000"/>
              </a:lnSpc>
              <a:spcBef>
                <a:spcPts val="0"/>
              </a:spcBef>
              <a:spcAft>
                <a:spcPts val="0"/>
              </a:spcAft>
              <a:buFont typeface="+mj-lt"/>
              <a:buAutoNum type="arabicPeriod" startAt="5"/>
            </a:pPr>
            <a:endParaRPr kumimoji="0" lang="zh-TW" altLang="zh-TW" dirty="0">
              <a:solidFill>
                <a:prstClr val="black"/>
              </a:solidFill>
              <a:latin typeface="Times New Roman"/>
              <a:ea typeface="標楷體"/>
            </a:endParaRPr>
          </a:p>
          <a:p>
            <a:pPr marL="457200" indent="-457200" algn="just" eaLnBrk="1" fontAlgn="auto">
              <a:lnSpc>
                <a:spcPct val="150000"/>
              </a:lnSpc>
              <a:spcBef>
                <a:spcPts val="0"/>
              </a:spcBef>
              <a:spcAft>
                <a:spcPts val="0"/>
              </a:spcAft>
              <a:buFont typeface="+mj-lt"/>
              <a:buAutoNum type="arabicPeriod" startAt="5"/>
            </a:pPr>
            <a:endParaRPr kumimoji="0" lang="zh-TW" altLang="en-US" sz="2000" dirty="0">
              <a:solidFill>
                <a:prstClr val="black"/>
              </a:solidFill>
              <a:latin typeface="Times New Roman"/>
              <a:ea typeface="標楷體"/>
            </a:endParaRPr>
          </a:p>
        </p:txBody>
      </p:sp>
      <p:sp>
        <p:nvSpPr>
          <p:cNvPr id="15" name="文字方塊 14">
            <a:extLst>
              <a:ext uri="{FF2B5EF4-FFF2-40B4-BE49-F238E27FC236}">
                <a16:creationId xmlns:a16="http://schemas.microsoft.com/office/drawing/2014/main" id="{B9BEE8FA-F7E8-47D8-86A4-1C18D5CAAA5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
        <p:nvSpPr>
          <p:cNvPr id="30" name="AutoShape 9">
            <a:extLst>
              <a:ext uri="{FF2B5EF4-FFF2-40B4-BE49-F238E27FC236}">
                <a16:creationId xmlns:a16="http://schemas.microsoft.com/office/drawing/2014/main" id="{208005F9-5826-40D5-AFD7-5670B9D9AD8D}"/>
              </a:ext>
            </a:extLst>
          </p:cNvPr>
          <p:cNvSpPr>
            <a:spLocks noChangeArrowheads="1"/>
          </p:cNvSpPr>
          <p:nvPr/>
        </p:nvSpPr>
        <p:spPr bwMode="auto">
          <a:xfrm>
            <a:off x="4110233" y="4551364"/>
            <a:ext cx="993078" cy="346075"/>
          </a:xfrm>
          <a:prstGeom prst="rightArrow">
            <a:avLst>
              <a:gd name="adj1" fmla="val 50000"/>
              <a:gd name="adj2" fmla="val 8022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5" name="橢圓 4">
            <a:extLst>
              <a:ext uri="{FF2B5EF4-FFF2-40B4-BE49-F238E27FC236}">
                <a16:creationId xmlns:a16="http://schemas.microsoft.com/office/drawing/2014/main" id="{D892AC59-013A-493D-AE48-68650B9138BE}"/>
              </a:ext>
            </a:extLst>
          </p:cNvPr>
          <p:cNvSpPr/>
          <p:nvPr/>
        </p:nvSpPr>
        <p:spPr>
          <a:xfrm>
            <a:off x="2273519" y="4037676"/>
            <a:ext cx="746646" cy="1027375"/>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0" name="物件 9">
            <a:extLst>
              <a:ext uri="{FF2B5EF4-FFF2-40B4-BE49-F238E27FC236}">
                <a16:creationId xmlns:a16="http://schemas.microsoft.com/office/drawing/2014/main" id="{A928601B-F327-41CD-B095-A46E2B5B8CB4}"/>
              </a:ext>
            </a:extLst>
          </p:cNvPr>
          <p:cNvGraphicFramePr>
            <a:graphicFrameLocks noChangeAspect="1"/>
          </p:cNvGraphicFramePr>
          <p:nvPr/>
        </p:nvGraphicFramePr>
        <p:xfrm>
          <a:off x="5410200" y="3600195"/>
          <a:ext cx="2782340" cy="2598294"/>
        </p:xfrm>
        <a:graphic>
          <a:graphicData uri="http://schemas.openxmlformats.org/presentationml/2006/ole">
            <mc:AlternateContent xmlns:mc="http://schemas.openxmlformats.org/markup-compatibility/2006">
              <mc:Choice xmlns:v="urn:schemas-microsoft-com:vml" Requires="v">
                <p:oleObj spid="_x0000_s12379" name="Plot" r:id="rId5" imgW="6962862" imgH="6467912" progId="Grapher.Document">
                  <p:embed/>
                </p:oleObj>
              </mc:Choice>
              <mc:Fallback>
                <p:oleObj name="Plot" r:id="rId5" imgW="6962862" imgH="6467912" progId="Grapher.Document">
                  <p:embed/>
                  <p:pic>
                    <p:nvPicPr>
                      <p:cNvPr id="10" name="物件 9">
                        <a:extLst>
                          <a:ext uri="{FF2B5EF4-FFF2-40B4-BE49-F238E27FC236}">
                            <a16:creationId xmlns:a16="http://schemas.microsoft.com/office/drawing/2014/main" id="{A928601B-F327-41CD-B095-A46E2B5B8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600195"/>
                        <a:ext cx="2782340" cy="2598294"/>
                      </a:xfrm>
                      <a:prstGeom prst="rect">
                        <a:avLst/>
                      </a:prstGeom>
                      <a:noFill/>
                    </p:spPr>
                  </p:pic>
                </p:oleObj>
              </mc:Fallback>
            </mc:AlternateContent>
          </a:graphicData>
        </a:graphic>
      </p:graphicFrame>
    </p:spTree>
    <p:extLst>
      <p:ext uri="{BB962C8B-B14F-4D97-AF65-F5344CB8AC3E}">
        <p14:creationId xmlns:p14="http://schemas.microsoft.com/office/powerpoint/2010/main" val="4025735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F0989DBF-6E35-42D2-A767-BDA78D797ED2}"/>
              </a:ext>
            </a:extLst>
          </p:cNvPr>
          <p:cNvSpPr>
            <a:spLocks noGrp="1"/>
          </p:cNvSpPr>
          <p:nvPr>
            <p:ph type="dt" sz="half" idx="10"/>
          </p:nvPr>
        </p:nvSpPr>
        <p:spPr/>
        <p:txBody>
          <a:bodyPr/>
          <a:lstStyle/>
          <a:p>
            <a:pPr>
              <a:defRPr/>
            </a:pPr>
            <a:r>
              <a:rPr lang="en-US" altLang="zh-TW"/>
              <a:t>2024/07/24</a:t>
            </a:r>
            <a:endParaRPr lang="en-US" altLang="zh-TW" dirty="0"/>
          </a:p>
        </p:txBody>
      </p:sp>
      <p:pic>
        <p:nvPicPr>
          <p:cNvPr id="5" name="圖片 4">
            <a:extLst>
              <a:ext uri="{FF2B5EF4-FFF2-40B4-BE49-F238E27FC236}">
                <a16:creationId xmlns:a16="http://schemas.microsoft.com/office/drawing/2014/main" id="{2514E3E0-8BE2-43BD-9221-DFBE7D8C5875}"/>
              </a:ext>
            </a:extLst>
          </p:cNvPr>
          <p:cNvPicPr>
            <a:picLocks noChangeAspect="1"/>
          </p:cNvPicPr>
          <p:nvPr/>
        </p:nvPicPr>
        <p:blipFill rotWithShape="1">
          <a:blip r:embed="rId2"/>
          <a:srcRect r="8328"/>
          <a:stretch/>
        </p:blipFill>
        <p:spPr>
          <a:xfrm>
            <a:off x="6036707" y="1121882"/>
            <a:ext cx="3060000" cy="1896750"/>
          </a:xfrm>
          <a:prstGeom prst="rect">
            <a:avLst/>
          </a:prstGeom>
        </p:spPr>
      </p:pic>
      <p:sp>
        <p:nvSpPr>
          <p:cNvPr id="6" name="文字方塊 5">
            <a:extLst>
              <a:ext uri="{FF2B5EF4-FFF2-40B4-BE49-F238E27FC236}">
                <a16:creationId xmlns:a16="http://schemas.microsoft.com/office/drawing/2014/main" id="{35C4C6C3-9552-40F7-AC83-DA72931CEF64}"/>
              </a:ext>
            </a:extLst>
          </p:cNvPr>
          <p:cNvSpPr txBox="1"/>
          <p:nvPr/>
        </p:nvSpPr>
        <p:spPr>
          <a:xfrm>
            <a:off x="210628" y="56319"/>
            <a:ext cx="8933372" cy="523220"/>
          </a:xfrm>
          <a:prstGeom prst="rect">
            <a:avLst/>
          </a:prstGeom>
          <a:noFill/>
        </p:spPr>
        <p:txBody>
          <a:bodyPr wrap="square" rtlCol="0">
            <a:spAutoFit/>
          </a:bodyPr>
          <a:lstStyle/>
          <a:p>
            <a:pPr eaLnBrk="1" fontAlgn="auto" hangingPunct="1">
              <a:spcBef>
                <a:spcPts val="0"/>
              </a:spcBef>
              <a:spcAft>
                <a:spcPts val="0"/>
              </a:spcAft>
            </a:pPr>
            <a:r>
              <a:rPr kumimoji="0" lang="en-US" altLang="zh-TW" sz="2800" dirty="0">
                <a:solidFill>
                  <a:schemeClr val="tx2"/>
                </a:solidFill>
                <a:latin typeface="+mj-lt"/>
                <a:ea typeface="標楷體"/>
              </a:rPr>
              <a:t>Deal with nearly </a:t>
            </a:r>
            <a:r>
              <a:rPr lang="en-US" altLang="zh-TW" sz="2800" dirty="0">
                <a:solidFill>
                  <a:schemeClr val="tx2"/>
                </a:solidFill>
                <a:latin typeface="+mj-lt"/>
              </a:rPr>
              <a:t>singular integral by </a:t>
            </a:r>
            <a:r>
              <a:rPr kumimoji="0" lang="en-US" altLang="zh-TW" sz="2800" kern="0" dirty="0">
                <a:solidFill>
                  <a:schemeClr val="tx2"/>
                </a:solidFill>
                <a:latin typeface="+mj-lt"/>
                <a:ea typeface="標楷體"/>
              </a:rPr>
              <a:t>adaptive exact solution</a:t>
            </a:r>
            <a:r>
              <a:rPr kumimoji="0" lang="en-US" altLang="zh-TW" sz="2800" dirty="0">
                <a:solidFill>
                  <a:schemeClr val="tx2"/>
                </a:solidFill>
                <a:latin typeface="+mj-lt"/>
                <a:ea typeface="標楷體"/>
              </a:rPr>
              <a:t> </a:t>
            </a:r>
            <a:endParaRPr kumimoji="0" lang="zh-TW" altLang="en-US" sz="2800" dirty="0">
              <a:solidFill>
                <a:schemeClr val="tx2"/>
              </a:solidFill>
              <a:latin typeface="+mj-lt"/>
              <a:ea typeface="標楷體"/>
            </a:endParaRPr>
          </a:p>
        </p:txBody>
      </p:sp>
      <p:pic>
        <p:nvPicPr>
          <p:cNvPr id="7" name="圖片 6">
            <a:extLst>
              <a:ext uri="{FF2B5EF4-FFF2-40B4-BE49-F238E27FC236}">
                <a16:creationId xmlns:a16="http://schemas.microsoft.com/office/drawing/2014/main" id="{3B0CC8A9-C6AA-489B-B534-9AEE4EE20A00}"/>
              </a:ext>
            </a:extLst>
          </p:cNvPr>
          <p:cNvPicPr>
            <a:picLocks noChangeAspect="1"/>
          </p:cNvPicPr>
          <p:nvPr/>
        </p:nvPicPr>
        <p:blipFill rotWithShape="1">
          <a:blip r:embed="rId3">
            <a:extLst>
              <a:ext uri="{28A0092B-C50C-407E-A947-70E740481C1C}">
                <a14:useLocalDpi xmlns:a14="http://schemas.microsoft.com/office/drawing/2010/main" val="0"/>
              </a:ext>
            </a:extLst>
          </a:blip>
          <a:srcRect t="6923"/>
          <a:stretch/>
        </p:blipFill>
        <p:spPr bwMode="auto">
          <a:xfrm>
            <a:off x="2458891" y="553698"/>
            <a:ext cx="2038208" cy="1748829"/>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1E162011-E6E9-43F2-B1C9-BA656726173C}"/>
                  </a:ext>
                </a:extLst>
              </p:cNvPr>
              <p:cNvSpPr/>
              <p:nvPr/>
            </p:nvSpPr>
            <p:spPr>
              <a:xfrm>
                <a:off x="4409943" y="1427277"/>
                <a:ext cx="1540550" cy="369332"/>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ctrlPr>
                            <a:rPr kumimoji="0" lang="zh-TW" altLang="en-US" b="1" i="1">
                              <a:solidFill>
                                <a:prstClr val="black"/>
                              </a:solidFill>
                              <a:latin typeface="Cambria Math" panose="02040503050406030204" pitchFamily="18" charset="0"/>
                            </a:rPr>
                          </m:ctrlPr>
                        </m:dPr>
                        <m:e>
                          <m:sSub>
                            <m:sSubPr>
                              <m:ctrlPr>
                                <a:rPr kumimoji="0" lang="zh-TW" altLang="en-US" b="1" i="1">
                                  <a:solidFill>
                                    <a:prstClr val="black"/>
                                  </a:solidFill>
                                  <a:latin typeface="Cambria Math" panose="02040503050406030204" pitchFamily="18" charset="0"/>
                                </a:rPr>
                              </m:ctrlPr>
                            </m:sSubPr>
                            <m:e>
                              <m:r>
                                <a:rPr kumimoji="0" lang="zh-TW" altLang="en-US" b="1">
                                  <a:solidFill>
                                    <a:prstClr val="black"/>
                                  </a:solidFill>
                                  <a:latin typeface="Cambria Math" panose="02040503050406030204" pitchFamily="18" charset="0"/>
                                </a:rPr>
                                <m:t>𝐱</m:t>
                              </m:r>
                            </m:e>
                            <m:sub>
                              <m:r>
                                <a:rPr kumimoji="0" lang="zh-TW" altLang="en-US" i="1">
                                  <a:solidFill>
                                    <a:prstClr val="black"/>
                                  </a:solidFill>
                                  <a:latin typeface="Cambria Math" panose="02040503050406030204" pitchFamily="18" charset="0"/>
                                </a:rPr>
                                <m:t>𝑏</m:t>
                              </m:r>
                            </m:sub>
                          </m:sSub>
                          <m:r>
                            <a:rPr kumimoji="0" lang="zh-TW" altLang="en-US">
                              <a:solidFill>
                                <a:prstClr val="black"/>
                              </a:solidFill>
                              <a:latin typeface="Cambria Math" panose="02040503050406030204" pitchFamily="18" charset="0"/>
                            </a:rPr>
                            <m:t>=(</m:t>
                          </m:r>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𝑥</m:t>
                              </m:r>
                            </m:e>
                            <m:sub>
                              <m:r>
                                <a:rPr kumimoji="0" lang="zh-TW" altLang="en-US" i="1">
                                  <a:solidFill>
                                    <a:prstClr val="black"/>
                                  </a:solidFill>
                                  <a:latin typeface="Cambria Math" panose="02040503050406030204" pitchFamily="18" charset="0"/>
                                </a:rPr>
                                <m:t>𝑏</m:t>
                              </m:r>
                            </m:sub>
                          </m:sSub>
                          <m:r>
                            <a:rPr kumimoji="0" lang="zh-TW" altLang="en-US">
                              <a:solidFill>
                                <a:prstClr val="black"/>
                              </a:solidFill>
                              <a:latin typeface="Cambria Math" panose="02040503050406030204" pitchFamily="18" charset="0"/>
                            </a:rPr>
                            <m:t>,</m:t>
                          </m:r>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𝑦</m:t>
                              </m:r>
                            </m:e>
                            <m:sub>
                              <m:r>
                                <a:rPr kumimoji="0" lang="zh-TW" altLang="en-US" i="1">
                                  <a:solidFill>
                                    <a:prstClr val="black"/>
                                  </a:solidFill>
                                  <a:latin typeface="Cambria Math" panose="02040503050406030204" pitchFamily="18" charset="0"/>
                                </a:rPr>
                                <m:t>𝑏</m:t>
                              </m:r>
                            </m:sub>
                          </m:sSub>
                        </m:e>
                      </m:d>
                    </m:oMath>
                  </m:oMathPara>
                </a14:m>
                <a:endParaRPr kumimoji="0" lang="zh-TW" altLang="en-US" dirty="0">
                  <a:solidFill>
                    <a:prstClr val="black"/>
                  </a:solidFill>
                  <a:latin typeface="Times New Roman"/>
                  <a:ea typeface="標楷體"/>
                </a:endParaRPr>
              </a:p>
            </p:txBody>
          </p:sp>
        </mc:Choice>
        <mc:Fallback xmlns="">
          <p:sp>
            <p:nvSpPr>
              <p:cNvPr id="8" name="矩形 7">
                <a:extLst>
                  <a:ext uri="{FF2B5EF4-FFF2-40B4-BE49-F238E27FC236}">
                    <a16:creationId xmlns:a16="http://schemas.microsoft.com/office/drawing/2014/main" id="{1E162011-E6E9-43F2-B1C9-BA656726173C}"/>
                  </a:ext>
                </a:extLst>
              </p:cNvPr>
              <p:cNvSpPr>
                <a:spLocks noRot="1" noChangeAspect="1" noMove="1" noResize="1" noEditPoints="1" noAdjustHandles="1" noChangeArrowheads="1" noChangeShapeType="1" noTextEdit="1"/>
              </p:cNvSpPr>
              <p:nvPr/>
            </p:nvSpPr>
            <p:spPr>
              <a:xfrm>
                <a:off x="4409943" y="1427277"/>
                <a:ext cx="1540550" cy="369332"/>
              </a:xfrm>
              <a:prstGeom prst="rect">
                <a:avLst/>
              </a:prstGeom>
              <a:blipFill>
                <a:blip r:embed="rId4"/>
                <a:stretch>
                  <a:fillRect t="-110938" r="-31641" b="-173438"/>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E950BC8-AD53-43BA-A86E-BBB254540506}"/>
                  </a:ext>
                </a:extLst>
              </p:cNvPr>
              <p:cNvSpPr/>
              <p:nvPr/>
            </p:nvSpPr>
            <p:spPr>
              <a:xfrm>
                <a:off x="322632" y="5079440"/>
                <a:ext cx="8074782"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r>
                            <a:rPr kumimoji="0" lang="zh-TW" altLang="en-US"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d>
                            <m:dPr>
                              <m:begChr m:val=""/>
                              <m:ctrlPr>
                                <a:rPr kumimoji="0" lang="zh-TW" altLang="en-US" i="1" kern="0">
                                  <a:solidFill>
                                    <a:prstClr val="black"/>
                                  </a:solidFill>
                                  <a:latin typeface="Cambria Math" panose="02040503050406030204" pitchFamily="18" charset="0"/>
                                </a:rPr>
                              </m:ctrlPr>
                            </m:dPr>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𝑢</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m:t>
                          </m:r>
                          <m:r>
                            <a:rPr kumimoji="0" lang="en-US" altLang="zh-TW" i="1" kern="0">
                              <a:solidFill>
                                <a:srgbClr val="F07F92"/>
                              </a:solidFill>
                              <a:latin typeface="Cambria Math" panose="02040503050406030204" pitchFamily="18" charset="0"/>
                            </a:rPr>
                            <m:t>𝑤</m:t>
                          </m:r>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𝑡</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m:t>
                          </m:r>
                          <m:sSub>
                            <m:sSubPr>
                              <m:ctrlPr>
                                <a:rPr kumimoji="0" lang="en-US" altLang="zh-TW" i="1" kern="0">
                                  <a:solidFill>
                                    <a:srgbClr val="F07F92"/>
                                  </a:solidFill>
                                  <a:latin typeface="Cambria Math" panose="02040503050406030204" pitchFamily="18" charset="0"/>
                                </a:rPr>
                              </m:ctrlPr>
                            </m:sSubPr>
                            <m:e>
                              <m:r>
                                <a:rPr kumimoji="0" lang="en-US" altLang="zh-TW" i="1" kern="0">
                                  <a:solidFill>
                                    <a:srgbClr val="F07F92"/>
                                  </a:solidFill>
                                  <a:latin typeface="Cambria Math" panose="02040503050406030204" pitchFamily="18" charset="0"/>
                                </a:rPr>
                                <m:t>𝑤</m:t>
                              </m:r>
                            </m:e>
                            <m:sub>
                              <m:r>
                                <a:rPr kumimoji="0" lang="en-US" altLang="zh-TW" i="1" kern="0">
                                  <a:solidFill>
                                    <a:srgbClr val="F07F92"/>
                                  </a:solidFill>
                                  <a:latin typeface="Cambria Math" panose="02040503050406030204" pitchFamily="18" charset="0"/>
                                </a:rPr>
                                <m:t>𝑝</m:t>
                              </m:r>
                            </m:sub>
                          </m:sSub>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en-US" altLang="zh-TW" i="1" kern="0">
                          <a:solidFill>
                            <a:prstClr val="black"/>
                          </a:solidFill>
                          <a:latin typeface="Cambria Math" panose="02040503050406030204" pitchFamily="18" charset="0"/>
                        </a:rPr>
                        <m:t>+</m:t>
                      </m:r>
                      <m:r>
                        <a:rPr kumimoji="0" lang="en-US" altLang="zh-TW" i="1" kern="0">
                          <a:solidFill>
                            <a:srgbClr val="F07F92"/>
                          </a:solidFill>
                          <a:latin typeface="Cambria Math" panose="02040503050406030204" pitchFamily="18" charset="0"/>
                        </a:rPr>
                        <m:t>𝑤</m:t>
                      </m:r>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sSub>
                        <m:sSubPr>
                          <m:ctrlPr>
                            <a:rPr kumimoji="0" lang="zh-TW" altLang="en-US" i="1" kern="0">
                              <a:solidFill>
                                <a:prstClr val="black"/>
                              </a:solidFill>
                              <a:latin typeface="Cambria Math" panose="02040503050406030204" pitchFamily="18" charset="0"/>
                            </a:rPr>
                          </m:ctrlPr>
                        </m:sSubPr>
                        <m:e>
                          <m:r>
                            <a:rPr kumimoji="0" lang="zh-TW" altLang="en-US" kern="0">
                              <a:solidFill>
                                <a:prstClr val="black"/>
                              </a:solidFill>
                              <a:latin typeface="Cambria Math" panose="02040503050406030204" pitchFamily="18" charset="0"/>
                            </a:rPr>
                            <m:t>,</m:t>
                          </m:r>
                        </m:e>
                        <m:sub/>
                      </m:sSub>
                      <m:r>
                        <a:rPr kumimoji="0" lang="zh-TW" altLang="en-US" kern="0">
                          <a:solidFill>
                            <a:srgbClr val="00B050"/>
                          </a:solidFill>
                          <a:latin typeface="Cambria Math" panose="02040503050406030204" pitchFamily="18" charset="0"/>
                        </a:rPr>
                        <m:t>𝐱</m:t>
                      </m:r>
                      <m:r>
                        <a:rPr kumimoji="0" lang="zh-TW" altLang="en-US" kern="0">
                          <a:solidFill>
                            <a:prstClr val="black"/>
                          </a:solidFill>
                          <a:latin typeface="Cambria Math" panose="02040503050406030204" pitchFamily="18" charset="0"/>
                        </a:rPr>
                        <m:t>∈</m:t>
                      </m:r>
                      <m:r>
                        <m:rPr>
                          <m:sty m:val="p"/>
                        </m:rPr>
                        <a:rPr kumimoji="0" lang="en-US" altLang="zh-TW" kern="0">
                          <a:solidFill>
                            <a:prstClr val="black"/>
                          </a:solidFill>
                          <a:latin typeface="Cambria Math" panose="02040503050406030204" pitchFamily="18" charset="0"/>
                        </a:rPr>
                        <m:t>D</m:t>
                      </m:r>
                    </m:oMath>
                  </m:oMathPara>
                </a14:m>
                <a:endParaRPr kumimoji="0" lang="zh-TW" altLang="en-US" kern="0" dirty="0">
                  <a:solidFill>
                    <a:prstClr val="black"/>
                  </a:solidFill>
                  <a:latin typeface="Cambria Math" panose="02040503050406030204" pitchFamily="18" charset="0"/>
                  <a:ea typeface="標楷體"/>
                </a:endParaRPr>
              </a:p>
            </p:txBody>
          </p:sp>
        </mc:Choice>
        <mc:Fallback xmlns="">
          <p:sp>
            <p:nvSpPr>
              <p:cNvPr id="9" name="矩形 8">
                <a:extLst>
                  <a:ext uri="{FF2B5EF4-FFF2-40B4-BE49-F238E27FC236}">
                    <a16:creationId xmlns:a16="http://schemas.microsoft.com/office/drawing/2014/main" id="{7E950BC8-AD53-43BA-A86E-BBB254540506}"/>
                  </a:ext>
                </a:extLst>
              </p:cNvPr>
              <p:cNvSpPr>
                <a:spLocks noRot="1" noChangeAspect="1" noMove="1" noResize="1" noEditPoints="1" noAdjustHandles="1" noChangeArrowheads="1" noChangeShapeType="1" noTextEdit="1"/>
              </p:cNvSpPr>
              <p:nvPr/>
            </p:nvSpPr>
            <p:spPr>
              <a:xfrm>
                <a:off x="322632" y="5079440"/>
                <a:ext cx="8074782" cy="737894"/>
              </a:xfrm>
              <a:prstGeom prst="rect">
                <a:avLst/>
              </a:prstGeom>
              <a:blipFill>
                <a:blip r:embed="rId5"/>
                <a:stretch>
                  <a:fillRect/>
                </a:stretch>
              </a:blipFill>
              <a:ln w="25400">
                <a:solidFill>
                  <a:srgbClr val="44546A"/>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DDC6749-7126-42CC-A62F-C402EFADD887}"/>
                  </a:ext>
                </a:extLst>
              </p:cNvPr>
              <p:cNvSpPr/>
              <p:nvPr/>
            </p:nvSpPr>
            <p:spPr>
              <a:xfrm>
                <a:off x="53102" y="2454920"/>
                <a:ext cx="5506669"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𝑢</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𝑡</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zh-TW" altLang="en-US" i="1" kern="0">
                          <a:solidFill>
                            <a:prstClr val="black"/>
                          </a:solidFill>
                          <a:latin typeface="Cambria Math" panose="02040503050406030204" pitchFamily="18" charset="0"/>
                        </a:rPr>
                        <m:t>, </m:t>
                      </m:r>
                      <m:r>
                        <a:rPr kumimoji="0" lang="zh-TW" altLang="en-US" i="1" kern="0">
                          <a:solidFill>
                            <a:srgbClr val="00B050"/>
                          </a:solidFill>
                          <a:latin typeface="Cambria Math" panose="02040503050406030204" pitchFamily="18" charset="0"/>
                        </a:rPr>
                        <m:t>𝐱</m:t>
                      </m:r>
                      <m:r>
                        <a:rPr kumimoji="0" lang="zh-TW" altLang="en-US" i="1" kern="0">
                          <a:solidFill>
                            <a:prstClr val="black"/>
                          </a:solidFill>
                          <a:latin typeface="Cambria Math" panose="02040503050406030204" pitchFamily="18" charset="0"/>
                        </a:rPr>
                        <m:t>∈</m:t>
                      </m:r>
                      <m:r>
                        <m:rPr>
                          <m:sty m:val="p"/>
                        </m:rPr>
                        <a:rPr kumimoji="0" lang="zh-TW" altLang="en-US" i="1" kern="0">
                          <a:solidFill>
                            <a:prstClr val="black"/>
                          </a:solidFill>
                          <a:latin typeface="Cambria Math" panose="02040503050406030204" pitchFamily="18" charset="0"/>
                        </a:rPr>
                        <m:t>D</m:t>
                      </m:r>
                    </m:oMath>
                  </m:oMathPara>
                </a14:m>
                <a:endParaRPr kumimoji="0" lang="zh-TW" altLang="en-US" i="1" kern="0" dirty="0">
                  <a:solidFill>
                    <a:prstClr val="black"/>
                  </a:solidFill>
                  <a:latin typeface="Cambria Math" panose="02040503050406030204" pitchFamily="18" charset="0"/>
                  <a:ea typeface="標楷體"/>
                </a:endParaRPr>
              </a:p>
            </p:txBody>
          </p:sp>
        </mc:Choice>
        <mc:Fallback xmlns="">
          <p:sp>
            <p:nvSpPr>
              <p:cNvPr id="10" name="矩形 9">
                <a:extLst>
                  <a:ext uri="{FF2B5EF4-FFF2-40B4-BE49-F238E27FC236}">
                    <a16:creationId xmlns:a16="http://schemas.microsoft.com/office/drawing/2014/main" id="{3DDC6749-7126-42CC-A62F-C402EFADD887}"/>
                  </a:ext>
                </a:extLst>
              </p:cNvPr>
              <p:cNvSpPr>
                <a:spLocks noRot="1" noChangeAspect="1" noMove="1" noResize="1" noEditPoints="1" noAdjustHandles="1" noChangeArrowheads="1" noChangeShapeType="1" noTextEdit="1"/>
              </p:cNvSpPr>
              <p:nvPr/>
            </p:nvSpPr>
            <p:spPr>
              <a:xfrm>
                <a:off x="53102" y="2454920"/>
                <a:ext cx="5506669" cy="737894"/>
              </a:xfrm>
              <a:prstGeom prst="rect">
                <a:avLst/>
              </a:prstGeom>
              <a:blipFill>
                <a:blip r:embed="rId6"/>
                <a:stretch>
                  <a:fillRect/>
                </a:stretch>
              </a:blipFill>
              <a:ln w="25400">
                <a:solidFill>
                  <a:srgbClr val="44546A"/>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61A3BC9-3A46-438B-955B-26CD1B905008}"/>
                  </a:ext>
                </a:extLst>
              </p:cNvPr>
              <p:cNvSpPr/>
              <p:nvPr/>
            </p:nvSpPr>
            <p:spPr>
              <a:xfrm>
                <a:off x="53103" y="3206822"/>
                <a:ext cx="5506669"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en-US" altLang="zh-TW" i="1" kern="0">
                          <a:solidFill>
                            <a:prstClr val="black"/>
                          </a:solidFill>
                          <a:latin typeface="Cambria Math" panose="02040503050406030204" pitchFamily="18" charset="0"/>
                        </a:rPr>
                        <m:t>𝑤</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𝑤</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sSub>
                            <m:sSubPr>
                              <m:ctrlPr>
                                <a:rPr kumimoji="0" lang="en-US" altLang="zh-TW" i="1" kern="0">
                                  <a:solidFill>
                                    <a:prstClr val="black"/>
                                  </a:solidFill>
                                  <a:latin typeface="Cambria Math" panose="02040503050406030204" pitchFamily="18" charset="0"/>
                                </a:rPr>
                              </m:ctrlPr>
                            </m:sSubPr>
                            <m:e>
                              <m:r>
                                <a:rPr kumimoji="0" lang="en-US" altLang="zh-TW" i="1" kern="0">
                                  <a:solidFill>
                                    <a:prstClr val="black"/>
                                  </a:solidFill>
                                  <a:latin typeface="Cambria Math" panose="02040503050406030204" pitchFamily="18" charset="0"/>
                                </a:rPr>
                                <m:t>𝑤</m:t>
                              </m:r>
                            </m:e>
                            <m:sub>
                              <m:r>
                                <a:rPr kumimoji="0" lang="en-US" altLang="zh-TW" i="1" kern="0">
                                  <a:solidFill>
                                    <a:prstClr val="black"/>
                                  </a:solidFill>
                                  <a:latin typeface="Cambria Math" panose="02040503050406030204" pitchFamily="18" charset="0"/>
                                </a:rPr>
                                <m:t>𝑝</m:t>
                              </m:r>
                            </m:sub>
                          </m:sSub>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zh-TW" altLang="en-US" i="1" kern="0">
                          <a:solidFill>
                            <a:prstClr val="black"/>
                          </a:solidFill>
                          <a:latin typeface="Cambria Math" panose="02040503050406030204" pitchFamily="18" charset="0"/>
                        </a:rPr>
                        <m:t>, </m:t>
                      </m:r>
                      <m:r>
                        <a:rPr kumimoji="0" lang="zh-TW" altLang="en-US" i="1" kern="0">
                          <a:solidFill>
                            <a:srgbClr val="00B050"/>
                          </a:solidFill>
                          <a:latin typeface="Cambria Math" panose="02040503050406030204" pitchFamily="18" charset="0"/>
                        </a:rPr>
                        <m:t>𝐱</m:t>
                      </m:r>
                      <m:r>
                        <a:rPr kumimoji="0" lang="zh-TW" altLang="en-US" i="1" kern="0">
                          <a:solidFill>
                            <a:prstClr val="black"/>
                          </a:solidFill>
                          <a:latin typeface="Cambria Math" panose="02040503050406030204" pitchFamily="18" charset="0"/>
                        </a:rPr>
                        <m:t>∈</m:t>
                      </m:r>
                      <m:r>
                        <m:rPr>
                          <m:sty m:val="p"/>
                        </m:rPr>
                        <a:rPr kumimoji="0" lang="zh-TW" altLang="en-US" i="1" kern="0">
                          <a:solidFill>
                            <a:prstClr val="black"/>
                          </a:solidFill>
                          <a:latin typeface="Cambria Math" panose="02040503050406030204" pitchFamily="18" charset="0"/>
                        </a:rPr>
                        <m:t>D</m:t>
                      </m:r>
                    </m:oMath>
                  </m:oMathPara>
                </a14:m>
                <a:endParaRPr kumimoji="0" lang="zh-TW" altLang="en-US" i="1" kern="0" dirty="0">
                  <a:solidFill>
                    <a:prstClr val="black"/>
                  </a:solidFill>
                  <a:latin typeface="Cambria Math" panose="02040503050406030204" pitchFamily="18" charset="0"/>
                  <a:ea typeface="標楷體"/>
                </a:endParaRPr>
              </a:p>
            </p:txBody>
          </p:sp>
        </mc:Choice>
        <mc:Fallback xmlns="">
          <p:sp>
            <p:nvSpPr>
              <p:cNvPr id="11" name="矩形 10">
                <a:extLst>
                  <a:ext uri="{FF2B5EF4-FFF2-40B4-BE49-F238E27FC236}">
                    <a16:creationId xmlns:a16="http://schemas.microsoft.com/office/drawing/2014/main" id="{861A3BC9-3A46-438B-955B-26CD1B905008}"/>
                  </a:ext>
                </a:extLst>
              </p:cNvPr>
              <p:cNvSpPr>
                <a:spLocks noRot="1" noChangeAspect="1" noMove="1" noResize="1" noEditPoints="1" noAdjustHandles="1" noChangeArrowheads="1" noChangeShapeType="1" noTextEdit="1"/>
              </p:cNvSpPr>
              <p:nvPr/>
            </p:nvSpPr>
            <p:spPr>
              <a:xfrm>
                <a:off x="53103" y="3206822"/>
                <a:ext cx="5506669" cy="737894"/>
              </a:xfrm>
              <a:prstGeom prst="rect">
                <a:avLst/>
              </a:prstGeom>
              <a:blipFill>
                <a:blip r:embed="rId7"/>
                <a:stretch>
                  <a:fillRect/>
                </a:stretch>
              </a:blipFill>
              <a:ln w="25400">
                <a:solidFill>
                  <a:srgbClr val="44546A"/>
                </a:solidFill>
              </a:ln>
            </p:spPr>
            <p:txBody>
              <a:bodyPr/>
              <a:lstStyle/>
              <a:p>
                <a:r>
                  <a:rPr lang="zh-TW" altLang="en-US">
                    <a:noFill/>
                  </a:rPr>
                  <a:t> </a:t>
                </a:r>
              </a:p>
            </p:txBody>
          </p:sp>
        </mc:Fallback>
      </mc:AlternateContent>
      <p:sp>
        <p:nvSpPr>
          <p:cNvPr id="12" name="向下箭號 27">
            <a:extLst>
              <a:ext uri="{FF2B5EF4-FFF2-40B4-BE49-F238E27FC236}">
                <a16:creationId xmlns:a16="http://schemas.microsoft.com/office/drawing/2014/main" id="{C5E24472-C430-4720-BAF6-F64CBA07C5E0}"/>
              </a:ext>
            </a:extLst>
          </p:cNvPr>
          <p:cNvSpPr/>
          <p:nvPr/>
        </p:nvSpPr>
        <p:spPr>
          <a:xfrm>
            <a:off x="748650" y="4074165"/>
            <a:ext cx="237233" cy="839105"/>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3" name="矩形 12">
            <a:extLst>
              <a:ext uri="{FF2B5EF4-FFF2-40B4-BE49-F238E27FC236}">
                <a16:creationId xmlns:a16="http://schemas.microsoft.com/office/drawing/2014/main" id="{8266371B-4A7D-4C22-B2C4-89F7FDA173C8}"/>
              </a:ext>
            </a:extLst>
          </p:cNvPr>
          <p:cNvSpPr/>
          <p:nvPr/>
        </p:nvSpPr>
        <p:spPr>
          <a:xfrm>
            <a:off x="1828800" y="4059110"/>
            <a:ext cx="2377574" cy="369332"/>
          </a:xfrm>
          <a:prstGeom prst="rect">
            <a:avLst/>
          </a:prstGeom>
          <a:solidFill>
            <a:srgbClr val="E7E6E6">
              <a:lumMod val="25000"/>
            </a:srgbClr>
          </a:solidFill>
        </p:spPr>
        <p:txBody>
          <a:bodyPr wrap="none">
            <a:spAutoFit/>
          </a:bodyPr>
          <a:lstStyle/>
          <a:p>
            <a:pPr eaLnBrk="1" fontAlgn="auto" hangingPunct="1">
              <a:spcBef>
                <a:spcPts val="0"/>
              </a:spcBef>
              <a:spcAft>
                <a:spcPts val="0"/>
              </a:spcAft>
              <a:defRPr/>
            </a:pPr>
            <a:r>
              <a:rPr kumimoji="0" lang="en-US" altLang="zh-TW" kern="0" dirty="0">
                <a:solidFill>
                  <a:schemeClr val="bg1"/>
                </a:solidFill>
                <a:latin typeface="+mn-lt"/>
                <a:ea typeface="標楷體"/>
              </a:rPr>
              <a:t>Adaptive exact solution</a:t>
            </a:r>
            <a:endParaRPr kumimoji="0" lang="zh-TW" altLang="en-US" kern="0" dirty="0">
              <a:solidFill>
                <a:schemeClr val="bg1"/>
              </a:solidFill>
              <a:latin typeface="+mn-lt"/>
              <a:ea typeface="標楷體"/>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2FDC560E-D3B9-4515-9DA4-7B0BBBAD8C08}"/>
                  </a:ext>
                </a:extLst>
              </p:cNvPr>
              <p:cNvSpPr/>
              <p:nvPr/>
            </p:nvSpPr>
            <p:spPr>
              <a:xfrm>
                <a:off x="1832790" y="4428442"/>
                <a:ext cx="6881168" cy="411010"/>
              </a:xfrm>
              <a:prstGeom prst="rect">
                <a:avLst/>
              </a:prstGeom>
              <a:ln w="25400">
                <a:solidFill>
                  <a:srgbClr val="4472C4">
                    <a:lumMod val="60000"/>
                    <a:lumOff val="40000"/>
                  </a:srgbClr>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en-US" altLang="zh-TW" i="1" kern="0">
                          <a:solidFill>
                            <a:prstClr val="black"/>
                          </a:solidFill>
                          <a:latin typeface="Cambria Math" panose="02040503050406030204" pitchFamily="18" charset="0"/>
                        </a:rPr>
                        <m:t>𝑤</m:t>
                      </m:r>
                      <m:d>
                        <m:dPr>
                          <m:ctrlPr>
                            <a:rPr kumimoji="0" lang="zh-TW" altLang="en-US" i="1" kern="0">
                              <a:solidFill>
                                <a:prstClr val="black"/>
                              </a:solidFill>
                              <a:latin typeface="Cambria Math" panose="02040503050406030204" pitchFamily="18" charset="0"/>
                            </a:rPr>
                          </m:ctrlPr>
                        </m:dPr>
                        <m:e>
                          <m:r>
                            <a:rPr kumimoji="0" lang="zh-TW" altLang="en-US" b="1" kern="0">
                              <a:solidFill>
                                <a:srgbClr val="00B0F0"/>
                              </a:solidFill>
                              <a:latin typeface="Cambria Math" panose="02040503050406030204" pitchFamily="18" charset="0"/>
                            </a:rPr>
                            <m:t>𝐬</m:t>
                          </m:r>
                        </m:e>
                      </m:d>
                      <m:r>
                        <a:rPr kumimoji="0" lang="zh-TW" altLang="en-US"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zh-TW" altLang="en-US" kern="0">
                          <a:solidFill>
                            <a:prstClr val="black"/>
                          </a:solidFill>
                          <a:latin typeface="Cambria Math" panose="02040503050406030204" pitchFamily="18" charset="0"/>
                        </a:rPr>
                        <m:t>+</m:t>
                      </m:r>
                      <m:d>
                        <m:dPr>
                          <m:begChr m:val="["/>
                          <m:endChr m:val="]"/>
                          <m:ctrlPr>
                            <a:rPr kumimoji="0" lang="en-US" altLang="zh-TW" i="1" kern="0">
                              <a:solidFill>
                                <a:prstClr val="black"/>
                              </a:solidFill>
                              <a:latin typeface="Cambria Math" panose="02040503050406030204" pitchFamily="18" charset="0"/>
                            </a:rPr>
                          </m:ctrlPr>
                        </m:dPr>
                        <m:e>
                          <m:d>
                            <m:dPr>
                              <m:ctrlPr>
                                <a:rPr kumimoji="0" lang="en-US" altLang="zh-TW" i="1" kern="0">
                                  <a:solidFill>
                                    <a:prstClr val="black"/>
                                  </a:solidFill>
                                  <a:latin typeface="Cambria Math" panose="02040503050406030204" pitchFamily="18" charset="0"/>
                                </a:rPr>
                              </m:ctrlPr>
                            </m:dPr>
                            <m:e>
                              <m:sSub>
                                <m:sSubPr>
                                  <m:ctrlPr>
                                    <a:rPr kumimoji="0" lang="en-US" altLang="zh-TW" i="1" kern="0">
                                      <a:solidFill>
                                        <a:srgbClr val="00B0F0"/>
                                      </a:solidFill>
                                      <a:latin typeface="Cambria Math" panose="02040503050406030204" pitchFamily="18" charset="0"/>
                                    </a:rPr>
                                  </m:ctrlPr>
                                </m:sSubPr>
                                <m:e>
                                  <m:r>
                                    <a:rPr kumimoji="0" lang="en-US" altLang="zh-TW" i="1" kern="0">
                                      <a:solidFill>
                                        <a:srgbClr val="00B0F0"/>
                                      </a:solidFill>
                                      <a:latin typeface="Cambria Math" panose="02040503050406030204" pitchFamily="18" charset="0"/>
                                    </a:rPr>
                                    <m:t>𝑠</m:t>
                                  </m:r>
                                </m:e>
                                <m:sub>
                                  <m:r>
                                    <a:rPr kumimoji="0" lang="en-US" altLang="zh-TW" i="1" kern="0">
                                      <a:solidFill>
                                        <a:srgbClr val="00B0F0"/>
                                      </a:solidFill>
                                      <a:latin typeface="Cambria Math" panose="02040503050406030204" pitchFamily="18" charset="0"/>
                                    </a:rPr>
                                    <m:t>𝑥</m:t>
                                  </m:r>
                                </m:sub>
                              </m:sSub>
                              <m:r>
                                <a:rPr kumimoji="0" lang="en-US" altLang="zh-TW" i="1" kern="0">
                                  <a:solidFill>
                                    <a:prstClr val="black"/>
                                  </a:solidFill>
                                  <a:latin typeface="Cambria Math" panose="02040503050406030204" pitchFamily="18" charset="0"/>
                                </a:rPr>
                                <m:t>−</m:t>
                              </m:r>
                              <m:sSub>
                                <m:sSubPr>
                                  <m:ctrlPr>
                                    <a:rPr kumimoji="0" lang="en-US" altLang="zh-TW" i="1" kern="0">
                                      <a:solidFill>
                                        <a:srgbClr val="FF0000"/>
                                      </a:solidFill>
                                      <a:latin typeface="Cambria Math" panose="02040503050406030204" pitchFamily="18" charset="0"/>
                                    </a:rPr>
                                  </m:ctrlPr>
                                </m:sSubPr>
                                <m:e>
                                  <m:r>
                                    <a:rPr kumimoji="0" lang="en-US" altLang="zh-TW" i="1" kern="0">
                                      <a:solidFill>
                                        <a:srgbClr val="FF0000"/>
                                      </a:solidFill>
                                      <a:latin typeface="Cambria Math" panose="02040503050406030204" pitchFamily="18" charset="0"/>
                                    </a:rPr>
                                    <m:t>𝑥</m:t>
                                  </m:r>
                                </m:e>
                                <m:sub>
                                  <m:r>
                                    <a:rPr kumimoji="0" lang="en-US" altLang="zh-TW" i="1" kern="0">
                                      <a:solidFill>
                                        <a:srgbClr val="FF0000"/>
                                      </a:solidFill>
                                      <a:latin typeface="Cambria Math" panose="02040503050406030204" pitchFamily="18" charset="0"/>
                                    </a:rPr>
                                    <m:t>𝑏</m:t>
                                  </m:r>
                                </m:sub>
                              </m:sSub>
                            </m:e>
                          </m:d>
                          <m:sSub>
                            <m:sSubPr>
                              <m:ctrlPr>
                                <a:rPr kumimoji="0" lang="en-US" altLang="zh-TW" i="1" kern="0">
                                  <a:solidFill>
                                    <a:prstClr val="black"/>
                                  </a:solidFill>
                                  <a:latin typeface="Cambria Math" panose="02040503050406030204" pitchFamily="18" charset="0"/>
                                </a:rPr>
                              </m:ctrlPr>
                            </m:sSubPr>
                            <m:e>
                              <m:r>
                                <a:rPr kumimoji="0" lang="en-US" altLang="zh-TW" i="1" kern="0">
                                  <a:solidFill>
                                    <a:prstClr val="black"/>
                                  </a:solidFill>
                                  <a:latin typeface="Cambria Math" panose="02040503050406030204" pitchFamily="18" charset="0"/>
                                </a:rPr>
                                <m:t>𝑛</m:t>
                              </m:r>
                            </m:e>
                            <m:sub>
                              <m:r>
                                <a:rPr kumimoji="0" lang="en-US" altLang="zh-TW" i="1" kern="0">
                                  <a:solidFill>
                                    <a:prstClr val="black"/>
                                  </a:solidFill>
                                  <a:latin typeface="Cambria Math" panose="02040503050406030204" pitchFamily="18" charset="0"/>
                                </a:rPr>
                                <m:t>𝑥</m:t>
                              </m:r>
                            </m:sub>
                          </m:sSub>
                          <m:d>
                            <m:dPr>
                              <m:ctrlPr>
                                <a:rPr kumimoji="0" lang="en-US" altLang="zh-TW"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en-US" altLang="zh-TW" i="1" kern="0">
                              <a:solidFill>
                                <a:prstClr val="black"/>
                              </a:solidFill>
                              <a:latin typeface="Cambria Math" panose="02040503050406030204" pitchFamily="18" charset="0"/>
                            </a:rPr>
                            <m:t>+</m:t>
                          </m:r>
                          <m:d>
                            <m:dPr>
                              <m:ctrlPr>
                                <a:rPr kumimoji="0" lang="en-US" altLang="zh-TW" i="1" kern="0">
                                  <a:solidFill>
                                    <a:prstClr val="black"/>
                                  </a:solidFill>
                                  <a:latin typeface="Cambria Math" panose="02040503050406030204" pitchFamily="18" charset="0"/>
                                </a:rPr>
                              </m:ctrlPr>
                            </m:dPr>
                            <m:e>
                              <m:sSub>
                                <m:sSubPr>
                                  <m:ctrlPr>
                                    <a:rPr kumimoji="0" lang="en-US" altLang="zh-TW" i="1" kern="0">
                                      <a:solidFill>
                                        <a:srgbClr val="00B0F0"/>
                                      </a:solidFill>
                                      <a:latin typeface="Cambria Math" panose="02040503050406030204" pitchFamily="18" charset="0"/>
                                    </a:rPr>
                                  </m:ctrlPr>
                                </m:sSubPr>
                                <m:e>
                                  <m:r>
                                    <a:rPr kumimoji="0" lang="en-US" altLang="zh-TW" i="1" kern="0">
                                      <a:solidFill>
                                        <a:srgbClr val="00B0F0"/>
                                      </a:solidFill>
                                      <a:latin typeface="Cambria Math" panose="02040503050406030204" pitchFamily="18" charset="0"/>
                                    </a:rPr>
                                    <m:t>𝑠</m:t>
                                  </m:r>
                                </m:e>
                                <m:sub>
                                  <m:r>
                                    <a:rPr kumimoji="0" lang="en-US" altLang="zh-TW" i="1" kern="0">
                                      <a:solidFill>
                                        <a:srgbClr val="00B0F0"/>
                                      </a:solidFill>
                                      <a:latin typeface="Cambria Math" panose="02040503050406030204" pitchFamily="18" charset="0"/>
                                    </a:rPr>
                                    <m:t>𝑦</m:t>
                                  </m:r>
                                </m:sub>
                              </m:sSub>
                              <m:r>
                                <a:rPr kumimoji="0" lang="en-US" altLang="zh-TW" i="1" kern="0">
                                  <a:solidFill>
                                    <a:prstClr val="black"/>
                                  </a:solidFill>
                                  <a:latin typeface="Cambria Math" panose="02040503050406030204" pitchFamily="18" charset="0"/>
                                </a:rPr>
                                <m:t>−</m:t>
                              </m:r>
                              <m:sSub>
                                <m:sSubPr>
                                  <m:ctrlPr>
                                    <a:rPr kumimoji="0" lang="en-US" altLang="zh-TW" i="1" kern="0">
                                      <a:solidFill>
                                        <a:srgbClr val="FF0000"/>
                                      </a:solidFill>
                                      <a:latin typeface="Cambria Math" panose="02040503050406030204" pitchFamily="18" charset="0"/>
                                    </a:rPr>
                                  </m:ctrlPr>
                                </m:sSubPr>
                                <m:e>
                                  <m:r>
                                    <a:rPr kumimoji="0" lang="en-US" altLang="zh-TW" i="1" kern="0">
                                      <a:solidFill>
                                        <a:srgbClr val="FF0000"/>
                                      </a:solidFill>
                                      <a:latin typeface="Cambria Math" panose="02040503050406030204" pitchFamily="18" charset="0"/>
                                    </a:rPr>
                                    <m:t>𝑦</m:t>
                                  </m:r>
                                </m:e>
                                <m:sub>
                                  <m:r>
                                    <a:rPr kumimoji="0" lang="en-US" altLang="zh-TW" i="1" kern="0">
                                      <a:solidFill>
                                        <a:srgbClr val="FF0000"/>
                                      </a:solidFill>
                                      <a:latin typeface="Cambria Math" panose="02040503050406030204" pitchFamily="18" charset="0"/>
                                    </a:rPr>
                                    <m:t>𝑏</m:t>
                                  </m:r>
                                </m:sub>
                              </m:sSub>
                            </m:e>
                          </m:d>
                          <m:sSub>
                            <m:sSubPr>
                              <m:ctrlPr>
                                <a:rPr kumimoji="0" lang="en-US" altLang="zh-TW" i="1" kern="0">
                                  <a:solidFill>
                                    <a:prstClr val="black"/>
                                  </a:solidFill>
                                  <a:latin typeface="Cambria Math" panose="02040503050406030204" pitchFamily="18" charset="0"/>
                                </a:rPr>
                              </m:ctrlPr>
                            </m:sSubPr>
                            <m:e>
                              <m:r>
                                <a:rPr kumimoji="0" lang="en-US" altLang="zh-TW" i="1" kern="0">
                                  <a:solidFill>
                                    <a:prstClr val="black"/>
                                  </a:solidFill>
                                  <a:latin typeface="Cambria Math" panose="02040503050406030204" pitchFamily="18" charset="0"/>
                                </a:rPr>
                                <m:t>𝑛</m:t>
                              </m:r>
                            </m:e>
                            <m:sub>
                              <m:r>
                                <a:rPr kumimoji="0" lang="en-US" altLang="zh-TW" i="1" kern="0">
                                  <a:solidFill>
                                    <a:prstClr val="black"/>
                                  </a:solidFill>
                                  <a:latin typeface="Cambria Math" panose="02040503050406030204" pitchFamily="18" charset="0"/>
                                </a:rPr>
                                <m:t>𝑦</m:t>
                              </m:r>
                            </m:sub>
                          </m:sSub>
                          <m:d>
                            <m:dPr>
                              <m:ctrlPr>
                                <a:rPr kumimoji="0" lang="en-US" altLang="zh-TW"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e>
                      </m:d>
                      <m:r>
                        <a:rPr kumimoji="0" lang="en-US" altLang="zh-TW" i="1" kern="0">
                          <a:solidFill>
                            <a:prstClr val="black"/>
                          </a:solidFill>
                          <a:latin typeface="Cambria Math" panose="02040503050406030204" pitchFamily="18" charset="0"/>
                        </a:rPr>
                        <m:t>𝑡</m:t>
                      </m:r>
                      <m:d>
                        <m:dPr>
                          <m:ctrlPr>
                            <a:rPr kumimoji="0" lang="zh-TW" altLang="en-US"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en-US" altLang="zh-TW" kern="0">
                          <a:solidFill>
                            <a:prstClr val="black"/>
                          </a:solidFill>
                          <a:latin typeface="Cambria Math" panose="02040503050406030204" pitchFamily="18" charset="0"/>
                        </a:rPr>
                        <m:t>,</m:t>
                      </m:r>
                      <m:r>
                        <a:rPr kumimoji="0" lang="en-US" altLang="zh-TW" kern="0">
                          <a:solidFill>
                            <a:srgbClr val="F7F2E3"/>
                          </a:solidFill>
                          <a:latin typeface="Cambria Math" panose="02040503050406030204" pitchFamily="18" charset="0"/>
                        </a:rPr>
                        <m:t>_</m:t>
                      </m:r>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r>
                        <a:rPr kumimoji="0" lang="zh-TW" altLang="en-US" kern="0">
                          <a:solidFill>
                            <a:prstClr val="black"/>
                          </a:solidFill>
                          <a:latin typeface="Cambria Math" panose="02040503050406030204" pitchFamily="18" charset="0"/>
                        </a:rPr>
                        <m:t>∈</m:t>
                      </m:r>
                      <m:r>
                        <m:rPr>
                          <m:sty m:val="p"/>
                        </m:rPr>
                        <a:rPr kumimoji="0" lang="en-US" altLang="zh-TW" kern="0">
                          <a:solidFill>
                            <a:prstClr val="black"/>
                          </a:solidFill>
                          <a:latin typeface="Cambria Math" panose="02040503050406030204" pitchFamily="18" charset="0"/>
                        </a:rPr>
                        <m:t>B</m:t>
                      </m:r>
                    </m:oMath>
                  </m:oMathPara>
                </a14:m>
                <a:endParaRPr kumimoji="0" lang="zh-TW" altLang="en-US" kern="0" dirty="0">
                  <a:solidFill>
                    <a:prstClr val="black"/>
                  </a:solidFill>
                  <a:latin typeface="Times New Roman"/>
                  <a:ea typeface="標楷體"/>
                </a:endParaRPr>
              </a:p>
            </p:txBody>
          </p:sp>
        </mc:Choice>
        <mc:Fallback xmlns="">
          <p:sp>
            <p:nvSpPr>
              <p:cNvPr id="14" name="矩形 13">
                <a:extLst>
                  <a:ext uri="{FF2B5EF4-FFF2-40B4-BE49-F238E27FC236}">
                    <a16:creationId xmlns:a16="http://schemas.microsoft.com/office/drawing/2014/main" id="{2FDC560E-D3B9-4515-9DA4-7B0BBBAD8C08}"/>
                  </a:ext>
                </a:extLst>
              </p:cNvPr>
              <p:cNvSpPr>
                <a:spLocks noRot="1" noChangeAspect="1" noMove="1" noResize="1" noEditPoints="1" noAdjustHandles="1" noChangeArrowheads="1" noChangeShapeType="1" noTextEdit="1"/>
              </p:cNvSpPr>
              <p:nvPr/>
            </p:nvSpPr>
            <p:spPr>
              <a:xfrm>
                <a:off x="1832790" y="4428442"/>
                <a:ext cx="6881168" cy="411010"/>
              </a:xfrm>
              <a:prstGeom prst="rect">
                <a:avLst/>
              </a:prstGeom>
              <a:blipFill>
                <a:blip r:embed="rId8"/>
                <a:stretch>
                  <a:fillRect/>
                </a:stretch>
              </a:blipFill>
              <a:ln w="25400">
                <a:solidFill>
                  <a:srgbClr val="4472C4">
                    <a:lumMod val="60000"/>
                    <a:lumOff val="40000"/>
                  </a:srgbClr>
                </a:solidFill>
              </a:ln>
            </p:spPr>
            <p:txBody>
              <a:bodyPr/>
              <a:lstStyle/>
              <a:p>
                <a:r>
                  <a:rPr lang="zh-TW" altLang="en-US">
                    <a:noFill/>
                  </a:rPr>
                  <a:t> </a:t>
                </a:r>
              </a:p>
            </p:txBody>
          </p:sp>
        </mc:Fallback>
      </mc:AlternateContent>
      <p:sp>
        <p:nvSpPr>
          <p:cNvPr id="15" name="矩形 14">
            <a:extLst>
              <a:ext uri="{FF2B5EF4-FFF2-40B4-BE49-F238E27FC236}">
                <a16:creationId xmlns:a16="http://schemas.microsoft.com/office/drawing/2014/main" id="{A725DE50-D431-4A7C-9779-0DC15B744725}"/>
              </a:ext>
            </a:extLst>
          </p:cNvPr>
          <p:cNvSpPr/>
          <p:nvPr/>
        </p:nvSpPr>
        <p:spPr>
          <a:xfrm>
            <a:off x="381002" y="4261034"/>
            <a:ext cx="954107" cy="369332"/>
          </a:xfrm>
          <a:prstGeom prst="rect">
            <a:avLst/>
          </a:prstGeom>
          <a:solidFill>
            <a:srgbClr val="E7E6E6">
              <a:lumMod val="25000"/>
            </a:srgbClr>
          </a:solidFill>
        </p:spPr>
        <p:txBody>
          <a:bodyPr wrap="none">
            <a:spAutoFit/>
          </a:bodyPr>
          <a:lstStyle/>
          <a:p>
            <a:pPr eaLnBrk="1" fontAlgn="auto" hangingPunct="1">
              <a:spcBef>
                <a:spcPts val="0"/>
              </a:spcBef>
              <a:spcAft>
                <a:spcPts val="0"/>
              </a:spcAft>
              <a:defRPr/>
            </a:pPr>
            <a:r>
              <a:rPr kumimoji="0" lang="en-US" altLang="zh-TW"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Subtract</a:t>
            </a:r>
            <a:endParaRPr kumimoji="0" lang="zh-TW" altLang="en-US" kern="0" dirty="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703B9661-E5FD-4844-8E1D-C4F12CB9B597}"/>
                  </a:ext>
                </a:extLst>
              </p:cNvPr>
              <p:cNvSpPr/>
              <p:nvPr/>
            </p:nvSpPr>
            <p:spPr>
              <a:xfrm>
                <a:off x="4409945" y="670343"/>
                <a:ext cx="1832553" cy="369332"/>
              </a:xfrm>
              <a:prstGeom prst="rect">
                <a:avLst/>
              </a:prstGeom>
              <a:ln w="19050">
                <a:solidFill>
                  <a:srgbClr val="92D05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mtClean="0">
                          <a:solidFill>
                            <a:srgbClr val="00B050"/>
                          </a:solidFill>
                          <a:latin typeface="Cambria Math" panose="02040503050406030204" pitchFamily="18" charset="0"/>
                        </a:rPr>
                        <m:t>𝐱</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in</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the</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domain</m:t>
                      </m:r>
                    </m:oMath>
                  </m:oMathPara>
                </a14:m>
                <a:endParaRPr kumimoji="0" lang="zh-TW" altLang="en-US" dirty="0">
                  <a:solidFill>
                    <a:prstClr val="black"/>
                  </a:solidFill>
                  <a:latin typeface="+mj-lt"/>
                  <a:ea typeface="標楷體" panose="03000509000000000000" pitchFamily="65" charset="-120"/>
                </a:endParaRPr>
              </a:p>
            </p:txBody>
          </p:sp>
        </mc:Choice>
        <mc:Fallback xmlns="">
          <p:sp>
            <p:nvSpPr>
              <p:cNvPr id="16" name="矩形 15">
                <a:extLst>
                  <a:ext uri="{FF2B5EF4-FFF2-40B4-BE49-F238E27FC236}">
                    <a16:creationId xmlns:a16="http://schemas.microsoft.com/office/drawing/2014/main" id="{703B9661-E5FD-4844-8E1D-C4F12CB9B597}"/>
                  </a:ext>
                </a:extLst>
              </p:cNvPr>
              <p:cNvSpPr>
                <a:spLocks noRot="1" noChangeAspect="1" noMove="1" noResize="1" noEditPoints="1" noAdjustHandles="1" noChangeArrowheads="1" noChangeShapeType="1" noTextEdit="1"/>
              </p:cNvSpPr>
              <p:nvPr/>
            </p:nvSpPr>
            <p:spPr>
              <a:xfrm>
                <a:off x="4409945" y="670343"/>
                <a:ext cx="1832553" cy="369332"/>
              </a:xfrm>
              <a:prstGeom prst="rect">
                <a:avLst/>
              </a:prstGeom>
              <a:blipFill>
                <a:blip r:embed="rId9"/>
                <a:stretch>
                  <a:fillRect/>
                </a:stretch>
              </a:blipFill>
              <a:ln w="19050">
                <a:solidFill>
                  <a:srgbClr val="92D05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D791EA1C-AA9A-4B3D-A808-5FCE08696DCB}"/>
                  </a:ext>
                </a:extLst>
              </p:cNvPr>
              <p:cNvSpPr/>
              <p:nvPr/>
            </p:nvSpPr>
            <p:spPr>
              <a:xfrm>
                <a:off x="4409945" y="1035363"/>
                <a:ext cx="1717137" cy="369332"/>
              </a:xfrm>
              <a:prstGeom prst="rect">
                <a:avLst/>
              </a:prstGeom>
              <a:ln w="19050">
                <a:solidFill>
                  <a:srgbClr val="FFC000"/>
                </a:solidFill>
              </a:ln>
            </p:spPr>
            <p:txBody>
              <a:bodyPr wrap="none">
                <a:spAutoFit/>
              </a:bodyPr>
              <a:lstStyle/>
              <a:p>
                <a:pPr eaLnBrk="1" fontAlgn="auto" hangingPunct="1">
                  <a:spcBef>
                    <a:spcPts val="0"/>
                  </a:spcBef>
                  <a:spcAft>
                    <a:spcPts val="0"/>
                  </a:spcAft>
                </a:pPr>
                <a14:m>
                  <m:oMath xmlns:m="http://schemas.openxmlformats.org/officeDocument/2006/math">
                    <m:r>
                      <a:rPr kumimoji="0" lang="zh-TW" altLang="en-US" smtClean="0">
                        <a:solidFill>
                          <a:srgbClr val="00B050"/>
                        </a:solidFill>
                        <a:latin typeface="Cambria Math" panose="02040503050406030204" pitchFamily="18" charset="0"/>
                      </a:rPr>
                      <m:t>𝐱</m:t>
                    </m:r>
                  </m:oMath>
                </a14:m>
                <a:r>
                  <a:rPr kumimoji="0" lang="zh-TW" altLang="en-US" dirty="0">
                    <a:solidFill>
                      <a:prstClr val="black"/>
                    </a:solidFill>
                    <a:latin typeface="標楷體" panose="03000509000000000000" pitchFamily="65" charset="-120"/>
                    <a:ea typeface="標楷體" panose="03000509000000000000" pitchFamily="65" charset="-120"/>
                  </a:rPr>
                  <a:t> </a:t>
                </a:r>
                <a:r>
                  <a:rPr kumimoji="0" lang="en-US" altLang="zh-TW" dirty="0">
                    <a:solidFill>
                      <a:prstClr val="black"/>
                    </a:solidFill>
                    <a:latin typeface="+mn-lt"/>
                    <a:ea typeface="標楷體" panose="03000509000000000000" pitchFamily="65" charset="-120"/>
                  </a:rPr>
                  <a:t>out of domain</a:t>
                </a:r>
                <a:endParaRPr kumimoji="0" lang="zh-TW" altLang="en-US" dirty="0">
                  <a:solidFill>
                    <a:prstClr val="black"/>
                  </a:solidFill>
                  <a:latin typeface="+mn-lt"/>
                  <a:ea typeface="標楷體" panose="03000509000000000000" pitchFamily="65" charset="-120"/>
                </a:endParaRPr>
              </a:p>
            </p:txBody>
          </p:sp>
        </mc:Choice>
        <mc:Fallback xmlns="">
          <p:sp>
            <p:nvSpPr>
              <p:cNvPr id="17" name="矩形 16">
                <a:extLst>
                  <a:ext uri="{FF2B5EF4-FFF2-40B4-BE49-F238E27FC236}">
                    <a16:creationId xmlns:a16="http://schemas.microsoft.com/office/drawing/2014/main" id="{D791EA1C-AA9A-4B3D-A808-5FCE08696DCB}"/>
                  </a:ext>
                </a:extLst>
              </p:cNvPr>
              <p:cNvSpPr>
                <a:spLocks noRot="1" noChangeAspect="1" noMove="1" noResize="1" noEditPoints="1" noAdjustHandles="1" noChangeArrowheads="1" noChangeShapeType="1" noTextEdit="1"/>
              </p:cNvSpPr>
              <p:nvPr/>
            </p:nvSpPr>
            <p:spPr>
              <a:xfrm>
                <a:off x="4409945" y="1035363"/>
                <a:ext cx="1717137" cy="369332"/>
              </a:xfrm>
              <a:prstGeom prst="rect">
                <a:avLst/>
              </a:prstGeom>
              <a:blipFill>
                <a:blip r:embed="rId10"/>
                <a:stretch>
                  <a:fillRect t="-7937" r="-1754" b="-22222"/>
                </a:stretch>
              </a:blipFill>
              <a:ln w="19050">
                <a:solidFill>
                  <a:srgbClr val="FFC000"/>
                </a:solidFill>
              </a:ln>
            </p:spPr>
            <p:txBody>
              <a:bodyPr/>
              <a:lstStyle/>
              <a:p>
                <a:r>
                  <a:rPr lang="zh-TW" altLang="en-US">
                    <a:noFill/>
                  </a:rPr>
                  <a:t> </a:t>
                </a:r>
              </a:p>
            </p:txBody>
          </p:sp>
        </mc:Fallback>
      </mc:AlternateContent>
      <p:sp>
        <p:nvSpPr>
          <p:cNvPr id="18" name="橢圓 17">
            <a:extLst>
              <a:ext uri="{FF2B5EF4-FFF2-40B4-BE49-F238E27FC236}">
                <a16:creationId xmlns:a16="http://schemas.microsoft.com/office/drawing/2014/main" id="{DDF1CC79-8E13-4D66-BF17-6E7EE240668C}"/>
              </a:ext>
            </a:extLst>
          </p:cNvPr>
          <p:cNvSpPr/>
          <p:nvPr/>
        </p:nvSpPr>
        <p:spPr>
          <a:xfrm>
            <a:off x="4052300" y="801733"/>
            <a:ext cx="192506" cy="226880"/>
          </a:xfrm>
          <a:prstGeom prst="ellipse">
            <a:avLst/>
          </a:prstGeom>
          <a:solidFill>
            <a:srgbClr val="FFC000"/>
          </a:solidFill>
          <a:ln w="12700" cap="flat" cmpd="sng" algn="ctr">
            <a:solidFill>
              <a:srgbClr val="FFC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9" name="橢圓 18">
            <a:extLst>
              <a:ext uri="{FF2B5EF4-FFF2-40B4-BE49-F238E27FC236}">
                <a16:creationId xmlns:a16="http://schemas.microsoft.com/office/drawing/2014/main" id="{68379D47-6350-4CCD-9AF2-AD5185974DBF}"/>
              </a:ext>
            </a:extLst>
          </p:cNvPr>
          <p:cNvSpPr/>
          <p:nvPr/>
        </p:nvSpPr>
        <p:spPr>
          <a:xfrm>
            <a:off x="4463975" y="1106589"/>
            <a:ext cx="192506" cy="226880"/>
          </a:xfrm>
          <a:prstGeom prst="ellipse">
            <a:avLst/>
          </a:prstGeom>
          <a:solidFill>
            <a:srgbClr val="FFC000"/>
          </a:solidFill>
          <a:ln w="12700" cap="flat" cmpd="sng" algn="ctr">
            <a:solidFill>
              <a:srgbClr val="FFC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939EFC9D-E9F4-44BD-A3EC-3C5CB9F6F249}"/>
                  </a:ext>
                </a:extLst>
              </p:cNvPr>
              <p:cNvSpPr/>
              <p:nvPr/>
            </p:nvSpPr>
            <p:spPr>
              <a:xfrm>
                <a:off x="2818437" y="1242069"/>
                <a:ext cx="463588" cy="523220"/>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800">
                          <a:solidFill>
                            <a:srgbClr val="00B050"/>
                          </a:solidFill>
                          <a:latin typeface="Cambria Math" panose="02040503050406030204" pitchFamily="18" charset="0"/>
                        </a:rPr>
                        <m:t>𝐱</m:t>
                      </m:r>
                    </m:oMath>
                  </m:oMathPara>
                </a14:m>
                <a:endParaRPr kumimoji="0" lang="zh-TW" altLang="en-US" sz="2800" dirty="0">
                  <a:solidFill>
                    <a:prstClr val="black"/>
                  </a:solidFill>
                  <a:latin typeface="Times New Roman"/>
                  <a:ea typeface="標楷體"/>
                </a:endParaRPr>
              </a:p>
            </p:txBody>
          </p:sp>
        </mc:Choice>
        <mc:Fallback xmlns="">
          <p:sp>
            <p:nvSpPr>
              <p:cNvPr id="20" name="矩形 19">
                <a:extLst>
                  <a:ext uri="{FF2B5EF4-FFF2-40B4-BE49-F238E27FC236}">
                    <a16:creationId xmlns:a16="http://schemas.microsoft.com/office/drawing/2014/main" id="{939EFC9D-E9F4-44BD-A3EC-3C5CB9F6F249}"/>
                  </a:ext>
                </a:extLst>
              </p:cNvPr>
              <p:cNvSpPr>
                <a:spLocks noRot="1" noChangeAspect="1" noMove="1" noResize="1" noEditPoints="1" noAdjustHandles="1" noChangeArrowheads="1" noChangeShapeType="1" noTextEdit="1"/>
              </p:cNvSpPr>
              <p:nvPr/>
            </p:nvSpPr>
            <p:spPr>
              <a:xfrm>
                <a:off x="2818437" y="1242069"/>
                <a:ext cx="463588" cy="523220"/>
              </a:xfrm>
              <a:prstGeom prst="rect">
                <a:avLst/>
              </a:prstGeom>
              <a:blipFill>
                <a:blip r:embed="rId11"/>
                <a:stretch>
                  <a:fillRect/>
                </a:stretch>
              </a:blipFill>
            </p:spPr>
            <p:txBody>
              <a:bodyPr/>
              <a:lstStyle/>
              <a:p>
                <a:r>
                  <a:rPr lang="zh-TW" altLang="en-US">
                    <a:noFill/>
                  </a:rPr>
                  <a:t> </a:t>
                </a:r>
              </a:p>
            </p:txBody>
          </p:sp>
        </mc:Fallback>
      </mc:AlternateContent>
      <p:sp>
        <p:nvSpPr>
          <p:cNvPr id="21" name="橢圓 20">
            <a:extLst>
              <a:ext uri="{FF2B5EF4-FFF2-40B4-BE49-F238E27FC236}">
                <a16:creationId xmlns:a16="http://schemas.microsoft.com/office/drawing/2014/main" id="{2A1A9AE8-D591-4679-8F0E-0EAC1C548DDD}"/>
              </a:ext>
            </a:extLst>
          </p:cNvPr>
          <p:cNvSpPr/>
          <p:nvPr/>
        </p:nvSpPr>
        <p:spPr>
          <a:xfrm>
            <a:off x="5999042" y="2417349"/>
            <a:ext cx="3050324" cy="244909"/>
          </a:xfrm>
          <a:prstGeom prst="ellipse">
            <a:avLst/>
          </a:prstGeom>
          <a:no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black"/>
              </a:solidFill>
              <a:latin typeface="Times New Roman"/>
              <a:ea typeface="標楷體"/>
            </a:endParaRPr>
          </a:p>
        </p:txBody>
      </p:sp>
      <p:sp>
        <p:nvSpPr>
          <p:cNvPr id="22" name="橢圓 21">
            <a:extLst>
              <a:ext uri="{FF2B5EF4-FFF2-40B4-BE49-F238E27FC236}">
                <a16:creationId xmlns:a16="http://schemas.microsoft.com/office/drawing/2014/main" id="{BD804695-14ED-4536-A3C6-36C4E1F9FE25}"/>
              </a:ext>
            </a:extLst>
          </p:cNvPr>
          <p:cNvSpPr/>
          <p:nvPr/>
        </p:nvSpPr>
        <p:spPr>
          <a:xfrm>
            <a:off x="5974754" y="1427279"/>
            <a:ext cx="2958618" cy="277887"/>
          </a:xfrm>
          <a:prstGeom prst="ellipse">
            <a:avLst/>
          </a:prstGeom>
          <a:no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black"/>
              </a:solidFill>
              <a:latin typeface="Times New Roman"/>
              <a:ea typeface="標楷體"/>
            </a:endParaRPr>
          </a:p>
        </p:txBody>
      </p:sp>
      <p:pic>
        <p:nvPicPr>
          <p:cNvPr id="23" name="圖片 22">
            <a:extLst>
              <a:ext uri="{FF2B5EF4-FFF2-40B4-BE49-F238E27FC236}">
                <a16:creationId xmlns:a16="http://schemas.microsoft.com/office/drawing/2014/main" id="{2B7C98D7-F4B3-4332-97ED-1DFCC648CB13}"/>
              </a:ext>
            </a:extLst>
          </p:cNvPr>
          <p:cNvPicPr>
            <a:picLocks noChangeAspect="1"/>
          </p:cNvPicPr>
          <p:nvPr/>
        </p:nvPicPr>
        <p:blipFill rotWithShape="1">
          <a:blip r:embed="rId12"/>
          <a:srcRect r="8328"/>
          <a:stretch/>
        </p:blipFill>
        <p:spPr>
          <a:xfrm>
            <a:off x="6027031" y="2645185"/>
            <a:ext cx="3060000" cy="1896750"/>
          </a:xfrm>
          <a:prstGeom prst="rect">
            <a:avLst/>
          </a:prstGeom>
        </p:spPr>
      </p:pic>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D9B715C8-7817-4073-A0E1-84A100F6F871}"/>
                  </a:ext>
                </a:extLst>
              </p:cNvPr>
              <p:cNvSpPr txBox="1"/>
              <p:nvPr/>
            </p:nvSpPr>
            <p:spPr>
              <a:xfrm>
                <a:off x="248249" y="918334"/>
                <a:ext cx="2112246" cy="670505"/>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𝑈</m:t>
                      </m:r>
                      <m:d>
                        <m:dPr>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𝐬</m:t>
                          </m:r>
                          <m:r>
                            <a:rPr kumimoji="0" lang="en-US" altLang="zh-TW" sz="2000" b="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𝐱</m:t>
                          </m:r>
                        </m:e>
                      </m:d>
                      <m:r>
                        <a:rPr kumimoji="0" lang="en-US" altLang="zh-TW" sz="2000" i="1">
                          <a:solidFill>
                            <a:prstClr val="black"/>
                          </a:solidFill>
                          <a:latin typeface="Cambria Math" panose="02040503050406030204" pitchFamily="18" charset="0"/>
                        </a:rPr>
                        <m:t>=</m:t>
                      </m:r>
                      <m:f>
                        <m:fPr>
                          <m:ctrlPr>
                            <a:rPr kumimoji="0" lang="zh-TW" altLang="zh-TW" sz="2000" i="1">
                              <a:solidFill>
                                <a:prstClr val="black"/>
                              </a:solidFill>
                              <a:latin typeface="Cambria Math" panose="02040503050406030204" pitchFamily="18" charset="0"/>
                            </a:rPr>
                          </m:ctrlPr>
                        </m:fPr>
                        <m:num>
                          <m:r>
                            <a:rPr kumimoji="0" lang="en-US" altLang="zh-TW" sz="2000" i="1">
                              <a:solidFill>
                                <a:prstClr val="black"/>
                              </a:solidFill>
                              <a:latin typeface="Cambria Math" panose="02040503050406030204" pitchFamily="18" charset="0"/>
                            </a:rPr>
                            <m:t>1</m:t>
                          </m:r>
                        </m:num>
                        <m:den>
                          <m:r>
                            <a:rPr kumimoji="0" lang="en-US" altLang="zh-TW" sz="2000" i="1">
                              <a:solidFill>
                                <a:prstClr val="black"/>
                              </a:solidFill>
                              <a:latin typeface="Cambria Math" panose="02040503050406030204" pitchFamily="18" charset="0"/>
                            </a:rPr>
                            <m:t>2</m:t>
                          </m:r>
                          <m:r>
                            <a:rPr kumimoji="0" lang="en-US" altLang="zh-TW" sz="2000" i="1">
                              <a:solidFill>
                                <a:prstClr val="black"/>
                              </a:solidFill>
                              <a:latin typeface="Cambria Math" panose="02040503050406030204" pitchFamily="18" charset="0"/>
                            </a:rPr>
                            <m:t>𝜋</m:t>
                          </m:r>
                        </m:den>
                      </m:f>
                      <m:r>
                        <a:rPr kumimoji="0" lang="en-US" altLang="zh-TW" sz="2000" i="1">
                          <a:solidFill>
                            <a:prstClr val="black"/>
                          </a:solidFill>
                          <a:latin typeface="Cambria Math" panose="02040503050406030204" pitchFamily="18" charset="0"/>
                        </a:rPr>
                        <m:t>𝑙𝑛𝑟</m:t>
                      </m:r>
                    </m:oMath>
                  </m:oMathPara>
                </a14:m>
                <a:endParaRPr kumimoji="0" lang="zh-TW" altLang="en-US" sz="2000" dirty="0">
                  <a:solidFill>
                    <a:prstClr val="black"/>
                  </a:solidFill>
                  <a:latin typeface="Times New Roman"/>
                  <a:ea typeface="標楷體"/>
                </a:endParaRPr>
              </a:p>
            </p:txBody>
          </p:sp>
        </mc:Choice>
        <mc:Fallback xmlns="">
          <p:sp>
            <p:nvSpPr>
              <p:cNvPr id="24" name="文字方塊 23">
                <a:extLst>
                  <a:ext uri="{FF2B5EF4-FFF2-40B4-BE49-F238E27FC236}">
                    <a16:creationId xmlns:a16="http://schemas.microsoft.com/office/drawing/2014/main" id="{D9B715C8-7817-4073-A0E1-84A100F6F871}"/>
                  </a:ext>
                </a:extLst>
              </p:cNvPr>
              <p:cNvSpPr txBox="1">
                <a:spLocks noRot="1" noChangeAspect="1" noMove="1" noResize="1" noEditPoints="1" noAdjustHandles="1" noChangeArrowheads="1" noChangeShapeType="1" noTextEdit="1"/>
              </p:cNvSpPr>
              <p:nvPr/>
            </p:nvSpPr>
            <p:spPr>
              <a:xfrm>
                <a:off x="248249" y="918334"/>
                <a:ext cx="2112246" cy="670505"/>
              </a:xfrm>
              <a:prstGeom prst="rect">
                <a:avLst/>
              </a:prstGeom>
              <a:blipFill>
                <a:blip r:embed="rId13"/>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DBD29FB4-6640-4D69-99B7-6B466239EE21}"/>
                  </a:ext>
                </a:extLst>
              </p:cNvPr>
              <p:cNvSpPr/>
              <p:nvPr/>
            </p:nvSpPr>
            <p:spPr>
              <a:xfrm>
                <a:off x="246349" y="1597939"/>
                <a:ext cx="1806022" cy="670504"/>
              </a:xfrm>
              <a:prstGeom prst="rect">
                <a:avLst/>
              </a:prstGeom>
              <a:ln w="19050">
                <a:solidFill>
                  <a:srgbClr val="00B0F0"/>
                </a:solidFill>
              </a:ln>
            </p:spPr>
            <p:txBody>
              <a:bodyPr wrap="square" anchor="ctr">
                <a:no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𝑟</m:t>
                      </m:r>
                      <m:r>
                        <a:rPr kumimoji="0" lang="en-US" altLang="zh-TW" sz="2000" i="1">
                          <a:solidFill>
                            <a:prstClr val="black"/>
                          </a:solidFill>
                          <a:latin typeface="Cambria Math" panose="02040503050406030204" pitchFamily="18" charset="0"/>
                        </a:rPr>
                        <m:t>=</m:t>
                      </m:r>
                      <m:d>
                        <m:dPr>
                          <m:begChr m:val="|"/>
                          <m:endChr m:val="|"/>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𝐱</m:t>
                          </m:r>
                          <m:r>
                            <a:rPr kumimoji="0" lang="en-US" altLang="zh-TW" sz="2000" b="1"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e>
                      </m:d>
                    </m:oMath>
                  </m:oMathPara>
                </a14:m>
                <a:endParaRPr kumimoji="0" lang="zh-TW" altLang="en-US" sz="2000" dirty="0">
                  <a:solidFill>
                    <a:prstClr val="black"/>
                  </a:solidFill>
                  <a:latin typeface="Times New Roman"/>
                  <a:ea typeface="標楷體"/>
                </a:endParaRPr>
              </a:p>
            </p:txBody>
          </p:sp>
        </mc:Choice>
        <mc:Fallback xmlns="">
          <p:sp>
            <p:nvSpPr>
              <p:cNvPr id="25" name="矩形 24">
                <a:extLst>
                  <a:ext uri="{FF2B5EF4-FFF2-40B4-BE49-F238E27FC236}">
                    <a16:creationId xmlns:a16="http://schemas.microsoft.com/office/drawing/2014/main" id="{DBD29FB4-6640-4D69-99B7-6B466239EE21}"/>
                  </a:ext>
                </a:extLst>
              </p:cNvPr>
              <p:cNvSpPr>
                <a:spLocks noRot="1" noChangeAspect="1" noMove="1" noResize="1" noEditPoints="1" noAdjustHandles="1" noChangeArrowheads="1" noChangeShapeType="1" noTextEdit="1"/>
              </p:cNvSpPr>
              <p:nvPr/>
            </p:nvSpPr>
            <p:spPr>
              <a:xfrm>
                <a:off x="246349" y="1597939"/>
                <a:ext cx="1806022" cy="670504"/>
              </a:xfrm>
              <a:prstGeom prst="rect">
                <a:avLst/>
              </a:prstGeom>
              <a:blipFill>
                <a:blip r:embed="rId14"/>
                <a:stretch>
                  <a:fillRect/>
                </a:stretch>
              </a:blipFill>
              <a:ln w="19050">
                <a:solidFill>
                  <a:srgbClr val="00B0F0"/>
                </a:solidFill>
              </a:ln>
            </p:spPr>
            <p:txBody>
              <a:bodyPr/>
              <a:lstStyle/>
              <a:p>
                <a:r>
                  <a:rPr lang="zh-TW" altLang="en-US">
                    <a:noFill/>
                  </a:rPr>
                  <a:t> </a:t>
                </a:r>
              </a:p>
            </p:txBody>
          </p:sp>
        </mc:Fallback>
      </mc:AlternateContent>
      <p:sp>
        <p:nvSpPr>
          <p:cNvPr id="26" name="文字方塊 25">
            <a:extLst>
              <a:ext uri="{FF2B5EF4-FFF2-40B4-BE49-F238E27FC236}">
                <a16:creationId xmlns:a16="http://schemas.microsoft.com/office/drawing/2014/main" id="{750D8A12-785F-470E-A7BC-E68787F68540}"/>
              </a:ext>
            </a:extLst>
          </p:cNvPr>
          <p:cNvSpPr txBox="1"/>
          <p:nvPr/>
        </p:nvSpPr>
        <p:spPr>
          <a:xfrm>
            <a:off x="6352930" y="780406"/>
            <a:ext cx="2571300" cy="646331"/>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dirty="0">
                <a:solidFill>
                  <a:srgbClr val="000000"/>
                </a:solidFill>
                <a:latin typeface="+mn-lt"/>
              </a:rPr>
              <a:t>Boundary layer effect due to the </a:t>
            </a:r>
            <a:r>
              <a:rPr kumimoji="0" lang="en-US" altLang="zh-TW" dirty="0">
                <a:solidFill>
                  <a:srgbClr val="000000"/>
                </a:solidFill>
                <a:latin typeface="+mn-lt"/>
                <a:ea typeface="標楷體"/>
              </a:rPr>
              <a:t>nearly </a:t>
            </a:r>
            <a:r>
              <a:rPr lang="en-US" altLang="zh-TW" dirty="0">
                <a:solidFill>
                  <a:srgbClr val="000000"/>
                </a:solidFill>
                <a:latin typeface="+mn-lt"/>
              </a:rPr>
              <a:t>singular </a:t>
            </a:r>
            <a:endParaRPr kumimoji="0" lang="zh-TW" altLang="en-US" dirty="0">
              <a:solidFill>
                <a:prstClr val="black"/>
              </a:solidFill>
              <a:latin typeface="+mn-lt"/>
              <a:ea typeface="標楷體"/>
            </a:endParaRPr>
          </a:p>
        </p:txBody>
      </p:sp>
    </p:spTree>
    <p:extLst>
      <p:ext uri="{BB962C8B-B14F-4D97-AF65-F5344CB8AC3E}">
        <p14:creationId xmlns:p14="http://schemas.microsoft.com/office/powerpoint/2010/main" val="244356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群組 22">
            <a:extLst>
              <a:ext uri="{FF2B5EF4-FFF2-40B4-BE49-F238E27FC236}">
                <a16:creationId xmlns:a16="http://schemas.microsoft.com/office/drawing/2014/main" id="{6BF79D46-6D24-475A-ACED-CD9D958FAAD4}"/>
              </a:ext>
            </a:extLst>
          </p:cNvPr>
          <p:cNvGrpSpPr>
            <a:grpSpLocks/>
          </p:cNvGrpSpPr>
          <p:nvPr/>
        </p:nvGrpSpPr>
        <p:grpSpPr bwMode="auto">
          <a:xfrm>
            <a:off x="2746375" y="3581400"/>
            <a:ext cx="2070100" cy="1989138"/>
            <a:chOff x="2639048" y="4050481"/>
            <a:chExt cx="1991568" cy="1919667"/>
          </a:xfrm>
        </p:grpSpPr>
        <p:pic>
          <p:nvPicPr>
            <p:cNvPr id="17426" name="圖片 19">
              <a:extLst>
                <a:ext uri="{FF2B5EF4-FFF2-40B4-BE49-F238E27FC236}">
                  <a16:creationId xmlns:a16="http://schemas.microsoft.com/office/drawing/2014/main" id="{BBFCAA61-2A06-483B-936B-6883D721AB9D}"/>
                </a:ext>
              </a:extLst>
            </p:cNvPr>
            <p:cNvPicPr>
              <a:picLocks noChangeAspect="1"/>
            </p:cNvPicPr>
            <p:nvPr/>
          </p:nvPicPr>
          <p:blipFill>
            <a:blip r:embed="rId3">
              <a:extLst>
                <a:ext uri="{28A0092B-C50C-407E-A947-70E740481C1C}">
                  <a14:useLocalDpi xmlns:a14="http://schemas.microsoft.com/office/drawing/2010/main" val="0"/>
                </a:ext>
              </a:extLst>
            </a:blip>
            <a:srcRect t="7796" r="91937" b="6705"/>
            <a:stretch>
              <a:fillRect/>
            </a:stretch>
          </p:blipFill>
          <p:spPr bwMode="auto">
            <a:xfrm>
              <a:off x="2639048" y="4050481"/>
              <a:ext cx="180352" cy="19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圖片 20">
              <a:extLst>
                <a:ext uri="{FF2B5EF4-FFF2-40B4-BE49-F238E27FC236}">
                  <a16:creationId xmlns:a16="http://schemas.microsoft.com/office/drawing/2014/main" id="{4F74C4F3-DDC8-42D6-8BAF-26E710A3FE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31124" y="4191112"/>
              <a:ext cx="1631941" cy="161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圖片 21">
              <a:extLst>
                <a:ext uri="{FF2B5EF4-FFF2-40B4-BE49-F238E27FC236}">
                  <a16:creationId xmlns:a16="http://schemas.microsoft.com/office/drawing/2014/main" id="{E02C9F51-C002-49E5-AD2E-0C03206E52C8}"/>
                </a:ext>
              </a:extLst>
            </p:cNvPr>
            <p:cNvPicPr>
              <a:picLocks noChangeAspect="1"/>
            </p:cNvPicPr>
            <p:nvPr/>
          </p:nvPicPr>
          <p:blipFill>
            <a:blip r:embed="rId3">
              <a:extLst>
                <a:ext uri="{28A0092B-C50C-407E-A947-70E740481C1C}">
                  <a14:useLocalDpi xmlns:a14="http://schemas.microsoft.com/office/drawing/2010/main" val="0"/>
                </a:ext>
              </a:extLst>
            </a:blip>
            <a:srcRect l="92181" t="7796" b="6705"/>
            <a:stretch>
              <a:fillRect/>
            </a:stretch>
          </p:blipFill>
          <p:spPr bwMode="auto">
            <a:xfrm>
              <a:off x="4455710" y="4057571"/>
              <a:ext cx="174906" cy="19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7411" name="Object 35">
            <a:extLst>
              <a:ext uri="{FF2B5EF4-FFF2-40B4-BE49-F238E27FC236}">
                <a16:creationId xmlns:a16="http://schemas.microsoft.com/office/drawing/2014/main" id="{EAACB4A2-B1AB-4187-9079-BAD39FAA0DB1}"/>
              </a:ext>
            </a:extLst>
          </p:cNvPr>
          <p:cNvGraphicFramePr>
            <a:graphicFrameLocks noChangeAspect="1"/>
          </p:cNvGraphicFramePr>
          <p:nvPr/>
        </p:nvGraphicFramePr>
        <p:xfrm>
          <a:off x="533400" y="1552575"/>
          <a:ext cx="8229600" cy="1219200"/>
        </p:xfrm>
        <a:graphic>
          <a:graphicData uri="http://schemas.openxmlformats.org/presentationml/2006/ole">
            <mc:AlternateContent xmlns:mc="http://schemas.openxmlformats.org/markup-compatibility/2006">
              <mc:Choice xmlns:v="urn:schemas-microsoft-com:vml" Requires="v">
                <p:oleObj spid="_x0000_s13446" name="Equation" r:id="rId5" imgW="4114800" imgH="609600" progId="Equation.DSMT4">
                  <p:embed/>
                </p:oleObj>
              </mc:Choice>
              <mc:Fallback>
                <p:oleObj name="Equation" r:id="rId5" imgW="4114800" imgH="609600" progId="Equation.DSMT4">
                  <p:embed/>
                  <p:pic>
                    <p:nvPicPr>
                      <p:cNvPr id="17411" name="Object 35">
                        <a:extLst>
                          <a:ext uri="{FF2B5EF4-FFF2-40B4-BE49-F238E27FC236}">
                            <a16:creationId xmlns:a16="http://schemas.microsoft.com/office/drawing/2014/main" id="{EAACB4A2-B1AB-4187-9079-BAD39FAA0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552575"/>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文字方塊 3">
            <a:extLst>
              <a:ext uri="{FF2B5EF4-FFF2-40B4-BE49-F238E27FC236}">
                <a16:creationId xmlns:a16="http://schemas.microsoft.com/office/drawing/2014/main" id="{DAA689E6-11BA-478C-9116-26613EE5B62A}"/>
              </a:ext>
            </a:extLst>
          </p:cNvPr>
          <p:cNvSpPr txBox="1"/>
          <p:nvPr/>
        </p:nvSpPr>
        <p:spPr>
          <a:xfrm>
            <a:off x="1524000" y="989013"/>
            <a:ext cx="5562600" cy="584200"/>
          </a:xfrm>
          <a:prstGeom prst="rect">
            <a:avLst/>
          </a:prstGeom>
          <a:noFill/>
        </p:spPr>
        <p:txBody>
          <a:bodyPr>
            <a:spAutoFit/>
          </a:bodyPr>
          <a:lstStyle/>
          <a:p>
            <a:pPr>
              <a:defRPr/>
            </a:pPr>
            <a:r>
              <a:rPr lang="en-US" altLang="zh-TW" sz="3200" dirty="0">
                <a:solidFill>
                  <a:srgbClr val="0000FF"/>
                </a:solidFill>
                <a:latin typeface="+mn-lt"/>
              </a:rPr>
              <a:t>Dual boundary integral equation</a:t>
            </a:r>
            <a:endParaRPr lang="zh-TW" altLang="en-US" sz="3200" dirty="0">
              <a:solidFill>
                <a:srgbClr val="0000FF"/>
              </a:solidFill>
              <a:latin typeface="+mn-lt"/>
            </a:endParaRPr>
          </a:p>
        </p:txBody>
      </p:sp>
      <p:graphicFrame>
        <p:nvGraphicFramePr>
          <p:cNvPr id="17413" name="Object 35">
            <a:extLst>
              <a:ext uri="{FF2B5EF4-FFF2-40B4-BE49-F238E27FC236}">
                <a16:creationId xmlns:a16="http://schemas.microsoft.com/office/drawing/2014/main" id="{817950D7-2E0A-4A70-8505-9D7F7E997383}"/>
              </a:ext>
            </a:extLst>
          </p:cNvPr>
          <p:cNvGraphicFramePr>
            <a:graphicFrameLocks noChangeAspect="1"/>
          </p:cNvGraphicFramePr>
          <p:nvPr/>
        </p:nvGraphicFramePr>
        <p:xfrm>
          <a:off x="2057400" y="3200400"/>
          <a:ext cx="1397000" cy="457200"/>
        </p:xfrm>
        <a:graphic>
          <a:graphicData uri="http://schemas.openxmlformats.org/presentationml/2006/ole">
            <mc:AlternateContent xmlns:mc="http://schemas.openxmlformats.org/markup-compatibility/2006">
              <mc:Choice xmlns:v="urn:schemas-microsoft-com:vml" Requires="v">
                <p:oleObj spid="_x0000_s13447" name="Equation" r:id="rId7" imgW="698500" imgH="228600" progId="Equation.DSMT4">
                  <p:embed/>
                </p:oleObj>
              </mc:Choice>
              <mc:Fallback>
                <p:oleObj name="Equation" r:id="rId7" imgW="698500" imgH="228600" progId="Equation.DSMT4">
                  <p:embed/>
                  <p:pic>
                    <p:nvPicPr>
                      <p:cNvPr id="17413" name="Object 35">
                        <a:extLst>
                          <a:ext uri="{FF2B5EF4-FFF2-40B4-BE49-F238E27FC236}">
                            <a16:creationId xmlns:a16="http://schemas.microsoft.com/office/drawing/2014/main" id="{817950D7-2E0A-4A70-8505-9D7F7E9973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200400"/>
                        <a:ext cx="139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4" name="Object 35">
            <a:extLst>
              <a:ext uri="{FF2B5EF4-FFF2-40B4-BE49-F238E27FC236}">
                <a16:creationId xmlns:a16="http://schemas.microsoft.com/office/drawing/2014/main" id="{088D4D35-B2B4-4C67-BE67-688C12D961BC}"/>
              </a:ext>
            </a:extLst>
          </p:cNvPr>
          <p:cNvGraphicFramePr>
            <a:graphicFrameLocks noChangeAspect="1"/>
          </p:cNvGraphicFramePr>
          <p:nvPr/>
        </p:nvGraphicFramePr>
        <p:xfrm>
          <a:off x="5808663" y="3200400"/>
          <a:ext cx="2159000" cy="558800"/>
        </p:xfrm>
        <a:graphic>
          <a:graphicData uri="http://schemas.openxmlformats.org/presentationml/2006/ole">
            <mc:AlternateContent xmlns:mc="http://schemas.openxmlformats.org/markup-compatibility/2006">
              <mc:Choice xmlns:v="urn:schemas-microsoft-com:vml" Requires="v">
                <p:oleObj spid="_x0000_s13448" name="Equation" r:id="rId9" imgW="1079500" imgH="279400" progId="Equation.DSMT4">
                  <p:embed/>
                </p:oleObj>
              </mc:Choice>
              <mc:Fallback>
                <p:oleObj name="Equation" r:id="rId9" imgW="1079500" imgH="279400" progId="Equation.DSMT4">
                  <p:embed/>
                  <p:pic>
                    <p:nvPicPr>
                      <p:cNvPr id="17414" name="Object 35">
                        <a:extLst>
                          <a:ext uri="{FF2B5EF4-FFF2-40B4-BE49-F238E27FC236}">
                            <a16:creationId xmlns:a16="http://schemas.microsoft.com/office/drawing/2014/main" id="{088D4D35-B2B4-4C67-BE67-688C12D961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8663" y="3200400"/>
                        <a:ext cx="21590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a:extLst>
              <a:ext uri="{FF2B5EF4-FFF2-40B4-BE49-F238E27FC236}">
                <a16:creationId xmlns:a16="http://schemas.microsoft.com/office/drawing/2014/main" id="{19B13A98-87CD-4DF1-95C0-E728AB5B73BE}"/>
              </a:ext>
            </a:extLst>
          </p:cNvPr>
          <p:cNvSpPr txBox="1">
            <a:spLocks noChangeArrowheads="1"/>
          </p:cNvSpPr>
          <p:nvPr/>
        </p:nvSpPr>
        <p:spPr>
          <a:xfrm>
            <a:off x="266700" y="190500"/>
            <a:ext cx="8610600" cy="706438"/>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3600" kern="0" dirty="0"/>
              <a:t>BIEM/BEM for solving engineering problem</a:t>
            </a:r>
          </a:p>
        </p:txBody>
      </p:sp>
      <p:sp>
        <p:nvSpPr>
          <p:cNvPr id="8" name="文字方塊 7">
            <a:extLst>
              <a:ext uri="{FF2B5EF4-FFF2-40B4-BE49-F238E27FC236}">
                <a16:creationId xmlns:a16="http://schemas.microsoft.com/office/drawing/2014/main" id="{9B5A3B23-A40B-4E3F-882B-484DD506B5EA}"/>
              </a:ext>
            </a:extLst>
          </p:cNvPr>
          <p:cNvSpPr txBox="1"/>
          <p:nvPr/>
        </p:nvSpPr>
        <p:spPr>
          <a:xfrm>
            <a:off x="1676404" y="2741617"/>
            <a:ext cx="5546725" cy="523875"/>
          </a:xfrm>
          <a:prstGeom prst="rect">
            <a:avLst/>
          </a:prstGeom>
          <a:noFill/>
        </p:spPr>
        <p:txBody>
          <a:bodyPr>
            <a:spAutoFit/>
          </a:bodyPr>
          <a:lstStyle/>
          <a:p>
            <a:pPr>
              <a:defRPr/>
            </a:pPr>
            <a:r>
              <a:rPr lang="en-US" altLang="zh-TW" sz="2800" dirty="0">
                <a:solidFill>
                  <a:srgbClr val="0000FF"/>
                </a:solidFill>
                <a:latin typeface="+mn-lt"/>
              </a:rPr>
              <a:t>2D Laplace and Helmholtz equations</a:t>
            </a:r>
            <a:endParaRPr lang="zh-TW" altLang="en-US" sz="2800" dirty="0">
              <a:solidFill>
                <a:srgbClr val="0000FF"/>
              </a:solidFill>
              <a:latin typeface="+mn-lt"/>
            </a:endParaRPr>
          </a:p>
        </p:txBody>
      </p:sp>
      <p:pic>
        <p:nvPicPr>
          <p:cNvPr id="17417" name="Picture 9">
            <a:extLst>
              <a:ext uri="{FF2B5EF4-FFF2-40B4-BE49-F238E27FC236}">
                <a16:creationId xmlns:a16="http://schemas.microsoft.com/office/drawing/2014/main" id="{5EEB50AB-2E52-4BAE-ADCF-70C46D19500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172329" y="3732213"/>
            <a:ext cx="16811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11">
            <a:extLst>
              <a:ext uri="{FF2B5EF4-FFF2-40B4-BE49-F238E27FC236}">
                <a16:creationId xmlns:a16="http://schemas.microsoft.com/office/drawing/2014/main" id="{F209EFA2-24E9-4F00-8379-FDC48E9424AF}"/>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110167" y="3833813"/>
            <a:ext cx="1716087"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2">
            <a:extLst>
              <a:ext uri="{FF2B5EF4-FFF2-40B4-BE49-F238E27FC236}">
                <a16:creationId xmlns:a16="http://schemas.microsoft.com/office/drawing/2014/main" id="{6F58413C-94C1-4AF0-BF2D-FCA8400369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3819525"/>
            <a:ext cx="2544762"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文字方塊 15">
            <a:extLst>
              <a:ext uri="{FF2B5EF4-FFF2-40B4-BE49-F238E27FC236}">
                <a16:creationId xmlns:a16="http://schemas.microsoft.com/office/drawing/2014/main" id="{A004941C-9556-4718-A524-CE4138DA4D46}"/>
              </a:ext>
            </a:extLst>
          </p:cNvPr>
          <p:cNvSpPr txBox="1"/>
          <p:nvPr/>
        </p:nvSpPr>
        <p:spPr>
          <a:xfrm>
            <a:off x="925513" y="5192713"/>
            <a:ext cx="1219200" cy="400050"/>
          </a:xfrm>
          <a:prstGeom prst="rect">
            <a:avLst/>
          </a:prstGeom>
          <a:noFill/>
        </p:spPr>
        <p:txBody>
          <a:bodyPr>
            <a:spAutoFit/>
          </a:bodyPr>
          <a:lstStyle/>
          <a:p>
            <a:pPr>
              <a:defRPr/>
            </a:pPr>
            <a:r>
              <a:rPr lang="en-US" altLang="zh-TW" sz="2000" dirty="0">
                <a:solidFill>
                  <a:srgbClr val="FF4343"/>
                </a:solidFill>
                <a:latin typeface="+mj-lt"/>
              </a:rPr>
              <a:t>seepage</a:t>
            </a:r>
            <a:r>
              <a:rPr lang="en-US" altLang="zh-TW" dirty="0">
                <a:solidFill>
                  <a:srgbClr val="FF4343"/>
                </a:solidFill>
                <a:latin typeface="+mj-lt"/>
              </a:rPr>
              <a:t> </a:t>
            </a:r>
            <a:endParaRPr lang="zh-TW" altLang="en-US" dirty="0">
              <a:solidFill>
                <a:srgbClr val="FF4343"/>
              </a:solidFill>
              <a:latin typeface="+mj-lt"/>
            </a:endParaRPr>
          </a:p>
        </p:txBody>
      </p:sp>
      <p:sp>
        <p:nvSpPr>
          <p:cNvPr id="17" name="文字方塊 16">
            <a:extLst>
              <a:ext uri="{FF2B5EF4-FFF2-40B4-BE49-F238E27FC236}">
                <a16:creationId xmlns:a16="http://schemas.microsoft.com/office/drawing/2014/main" id="{E968D983-3BA7-41E0-8844-973902B391EC}"/>
              </a:ext>
            </a:extLst>
          </p:cNvPr>
          <p:cNvSpPr txBox="1"/>
          <p:nvPr/>
        </p:nvSpPr>
        <p:spPr>
          <a:xfrm>
            <a:off x="5222875" y="5257800"/>
            <a:ext cx="1733550" cy="400050"/>
          </a:xfrm>
          <a:prstGeom prst="rect">
            <a:avLst/>
          </a:prstGeom>
          <a:noFill/>
        </p:spPr>
        <p:txBody>
          <a:bodyPr>
            <a:spAutoFit/>
          </a:bodyPr>
          <a:lstStyle/>
          <a:p>
            <a:pPr>
              <a:defRPr/>
            </a:pPr>
            <a:r>
              <a:rPr lang="en-US" altLang="zh-TW" sz="2000" dirty="0">
                <a:solidFill>
                  <a:srgbClr val="FF4343"/>
                </a:solidFill>
                <a:latin typeface="+mj-lt"/>
              </a:rPr>
              <a:t>free vibration</a:t>
            </a:r>
            <a:endParaRPr lang="zh-TW" altLang="en-US" dirty="0">
              <a:solidFill>
                <a:srgbClr val="FF4343"/>
              </a:solidFill>
              <a:latin typeface="+mj-lt"/>
            </a:endParaRPr>
          </a:p>
        </p:txBody>
      </p:sp>
      <p:sp>
        <p:nvSpPr>
          <p:cNvPr id="18" name="文字方塊 17">
            <a:extLst>
              <a:ext uri="{FF2B5EF4-FFF2-40B4-BE49-F238E27FC236}">
                <a16:creationId xmlns:a16="http://schemas.microsoft.com/office/drawing/2014/main" id="{8829DA25-FA8C-45FC-8692-0F6868D3ECDE}"/>
              </a:ext>
            </a:extLst>
          </p:cNvPr>
          <p:cNvSpPr txBox="1"/>
          <p:nvPr/>
        </p:nvSpPr>
        <p:spPr>
          <a:xfrm>
            <a:off x="2946404" y="5395913"/>
            <a:ext cx="1908175" cy="400050"/>
          </a:xfrm>
          <a:prstGeom prst="rect">
            <a:avLst/>
          </a:prstGeom>
          <a:noFill/>
        </p:spPr>
        <p:txBody>
          <a:bodyPr>
            <a:spAutoFit/>
          </a:bodyPr>
          <a:lstStyle/>
          <a:p>
            <a:pPr>
              <a:defRPr/>
            </a:pPr>
            <a:r>
              <a:rPr lang="en-US" altLang="zh-TW" sz="2000" dirty="0">
                <a:solidFill>
                  <a:srgbClr val="FF4343"/>
                </a:solidFill>
                <a:latin typeface="+mj-lt"/>
              </a:rPr>
              <a:t>anti-plane shear</a:t>
            </a:r>
            <a:endParaRPr lang="zh-TW" altLang="en-US" dirty="0">
              <a:solidFill>
                <a:srgbClr val="FF4343"/>
              </a:solidFill>
              <a:latin typeface="+mj-lt"/>
            </a:endParaRPr>
          </a:p>
        </p:txBody>
      </p:sp>
      <p:sp>
        <p:nvSpPr>
          <p:cNvPr id="19" name="文字方塊 18">
            <a:extLst>
              <a:ext uri="{FF2B5EF4-FFF2-40B4-BE49-F238E27FC236}">
                <a16:creationId xmlns:a16="http://schemas.microsoft.com/office/drawing/2014/main" id="{C8AA6F86-0B7D-4917-A888-62CF432FD894}"/>
              </a:ext>
            </a:extLst>
          </p:cNvPr>
          <p:cNvSpPr txBox="1"/>
          <p:nvPr/>
        </p:nvSpPr>
        <p:spPr>
          <a:xfrm>
            <a:off x="7083429" y="5280025"/>
            <a:ext cx="1770063" cy="400050"/>
          </a:xfrm>
          <a:prstGeom prst="rect">
            <a:avLst/>
          </a:prstGeom>
          <a:noFill/>
        </p:spPr>
        <p:txBody>
          <a:bodyPr>
            <a:spAutoFit/>
          </a:bodyPr>
          <a:lstStyle/>
          <a:p>
            <a:pPr>
              <a:defRPr/>
            </a:pPr>
            <a:r>
              <a:rPr lang="en-US" altLang="zh-TW" sz="2000" dirty="0">
                <a:solidFill>
                  <a:srgbClr val="FF4343"/>
                </a:solidFill>
                <a:latin typeface="+mj-lt"/>
              </a:rPr>
              <a:t>wave scattering</a:t>
            </a:r>
            <a:endParaRPr lang="zh-TW" altLang="en-US" dirty="0">
              <a:solidFill>
                <a:srgbClr val="FF4343"/>
              </a:solidFill>
              <a:latin typeface="+mj-lt"/>
            </a:endParaRPr>
          </a:p>
        </p:txBody>
      </p:sp>
      <p:sp>
        <p:nvSpPr>
          <p:cNvPr id="24" name="文字方塊 23">
            <a:extLst>
              <a:ext uri="{FF2B5EF4-FFF2-40B4-BE49-F238E27FC236}">
                <a16:creationId xmlns:a16="http://schemas.microsoft.com/office/drawing/2014/main" id="{A14845B7-FE35-4619-B05E-852AE9793CAC}"/>
              </a:ext>
            </a:extLst>
          </p:cNvPr>
          <p:cNvSpPr txBox="1"/>
          <p:nvPr/>
        </p:nvSpPr>
        <p:spPr>
          <a:xfrm>
            <a:off x="2363792" y="5740400"/>
            <a:ext cx="4905375" cy="584200"/>
          </a:xfrm>
          <a:prstGeom prst="rect">
            <a:avLst/>
          </a:prstGeom>
          <a:solidFill>
            <a:schemeClr val="accent4">
              <a:lumMod val="20000"/>
              <a:lumOff val="80000"/>
            </a:schemeClr>
          </a:solidFill>
        </p:spPr>
        <p:txBody>
          <a:bodyPr>
            <a:spAutoFit/>
          </a:bodyPr>
          <a:lstStyle/>
          <a:p>
            <a:pPr>
              <a:defRPr/>
            </a:pPr>
            <a:r>
              <a:rPr lang="en-US" altLang="zh-TW" sz="3200" dirty="0">
                <a:solidFill>
                  <a:srgbClr val="FF4343"/>
                </a:solidFill>
                <a:latin typeface="+mj-lt"/>
              </a:rPr>
              <a:t>Mesh reduction and efficient</a:t>
            </a:r>
            <a:endParaRPr lang="zh-TW" altLang="en-US" sz="3200" dirty="0">
              <a:solidFill>
                <a:srgbClr val="FF4343"/>
              </a:solidFill>
              <a:latin typeface="+mj-lt"/>
            </a:endParaRPr>
          </a:p>
        </p:txBody>
      </p:sp>
      <p:sp>
        <p:nvSpPr>
          <p:cNvPr id="17425" name="日期版面配置區 24">
            <a:extLst>
              <a:ext uri="{FF2B5EF4-FFF2-40B4-BE49-F238E27FC236}">
                <a16:creationId xmlns:a16="http://schemas.microsoft.com/office/drawing/2014/main" id="{AF963DF0-CB89-4E85-ACAC-BE9C3BB7798E}"/>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1980873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35">
            <a:extLst>
              <a:ext uri="{FF2B5EF4-FFF2-40B4-BE49-F238E27FC236}">
                <a16:creationId xmlns:a16="http://schemas.microsoft.com/office/drawing/2014/main" id="{09CA5A19-07E5-4C86-A90F-6F0F9D51DF2B}"/>
              </a:ext>
            </a:extLst>
          </p:cNvPr>
          <p:cNvGraphicFramePr>
            <a:graphicFrameLocks noChangeAspect="1"/>
          </p:cNvGraphicFramePr>
          <p:nvPr/>
        </p:nvGraphicFramePr>
        <p:xfrm>
          <a:off x="849313" y="1330329"/>
          <a:ext cx="6629400" cy="1096963"/>
        </p:xfrm>
        <a:graphic>
          <a:graphicData uri="http://schemas.openxmlformats.org/presentationml/2006/ole">
            <mc:AlternateContent xmlns:mc="http://schemas.openxmlformats.org/markup-compatibility/2006">
              <mc:Choice xmlns:v="urn:schemas-microsoft-com:vml" Requires="v">
                <p:oleObj spid="_x0000_s14470" name="Equation" r:id="rId3" imgW="3683000" imgH="609600" progId="Equation.DSMT4">
                  <p:embed/>
                </p:oleObj>
              </mc:Choice>
              <mc:Fallback>
                <p:oleObj name="Equation" r:id="rId3" imgW="3683000" imgH="609600" progId="Equation.DSMT4">
                  <p:embed/>
                  <p:pic>
                    <p:nvPicPr>
                      <p:cNvPr id="18434" name="Object 35">
                        <a:extLst>
                          <a:ext uri="{FF2B5EF4-FFF2-40B4-BE49-F238E27FC236}">
                            <a16:creationId xmlns:a16="http://schemas.microsoft.com/office/drawing/2014/main" id="{09CA5A19-07E5-4C86-A90F-6F0F9D51D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13" y="1330329"/>
                        <a:ext cx="66294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文字方塊 3">
            <a:extLst>
              <a:ext uri="{FF2B5EF4-FFF2-40B4-BE49-F238E27FC236}">
                <a16:creationId xmlns:a16="http://schemas.microsoft.com/office/drawing/2014/main" id="{5DD45100-8127-4844-A3C5-F58F50DBB3CE}"/>
              </a:ext>
            </a:extLst>
          </p:cNvPr>
          <p:cNvSpPr txBox="1"/>
          <p:nvPr/>
        </p:nvSpPr>
        <p:spPr>
          <a:xfrm>
            <a:off x="2454275" y="787400"/>
            <a:ext cx="3886200" cy="584200"/>
          </a:xfrm>
          <a:prstGeom prst="rect">
            <a:avLst/>
          </a:prstGeom>
          <a:noFill/>
        </p:spPr>
        <p:txBody>
          <a:bodyPr>
            <a:spAutoFit/>
          </a:bodyPr>
          <a:lstStyle/>
          <a:p>
            <a:pPr>
              <a:defRPr/>
            </a:pPr>
            <a:r>
              <a:rPr lang="en-US" altLang="zh-TW" sz="3200" dirty="0">
                <a:solidFill>
                  <a:srgbClr val="0000FF"/>
                </a:solidFill>
                <a:latin typeface="+mn-lt"/>
              </a:rPr>
              <a:t>Null-field formulation</a:t>
            </a:r>
            <a:endParaRPr lang="zh-TW" altLang="en-US" sz="3200" dirty="0">
              <a:solidFill>
                <a:srgbClr val="0000FF"/>
              </a:solidFill>
              <a:latin typeface="+mn-lt"/>
            </a:endParaRPr>
          </a:p>
        </p:txBody>
      </p:sp>
      <p:sp>
        <p:nvSpPr>
          <p:cNvPr id="7" name="Rectangle 2">
            <a:extLst>
              <a:ext uri="{FF2B5EF4-FFF2-40B4-BE49-F238E27FC236}">
                <a16:creationId xmlns:a16="http://schemas.microsoft.com/office/drawing/2014/main" id="{7E5D6D22-5892-4F60-911D-5C3967238356}"/>
              </a:ext>
            </a:extLst>
          </p:cNvPr>
          <p:cNvSpPr txBox="1">
            <a:spLocks noChangeArrowheads="1"/>
          </p:cNvSpPr>
          <p:nvPr/>
        </p:nvSpPr>
        <p:spPr>
          <a:xfrm>
            <a:off x="266700" y="190500"/>
            <a:ext cx="8610600" cy="706438"/>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3600" kern="0" dirty="0"/>
              <a:t>Null-field BIEM in NTOU/MSV since 2003</a:t>
            </a:r>
          </a:p>
        </p:txBody>
      </p:sp>
      <p:sp>
        <p:nvSpPr>
          <p:cNvPr id="14" name="文字方塊 13">
            <a:extLst>
              <a:ext uri="{FF2B5EF4-FFF2-40B4-BE49-F238E27FC236}">
                <a16:creationId xmlns:a16="http://schemas.microsoft.com/office/drawing/2014/main" id="{F865FAE3-F69D-44EE-B2F5-FCADF7D5622A}"/>
              </a:ext>
            </a:extLst>
          </p:cNvPr>
          <p:cNvSpPr txBox="1"/>
          <p:nvPr/>
        </p:nvSpPr>
        <p:spPr>
          <a:xfrm>
            <a:off x="576267" y="2446342"/>
            <a:ext cx="3756025" cy="892175"/>
          </a:xfrm>
          <a:prstGeom prst="rect">
            <a:avLst/>
          </a:prstGeom>
          <a:noFill/>
        </p:spPr>
        <p:txBody>
          <a:bodyPr>
            <a:spAutoFit/>
          </a:bodyPr>
          <a:lstStyle/>
          <a:p>
            <a:pPr algn="ctr">
              <a:defRPr/>
            </a:pPr>
            <a:r>
              <a:rPr lang="en-US" altLang="zh-TW" sz="2600" dirty="0">
                <a:solidFill>
                  <a:srgbClr val="0000FF"/>
                </a:solidFill>
                <a:latin typeface="+mn-lt"/>
              </a:rPr>
              <a:t>Fundamental solution</a:t>
            </a:r>
          </a:p>
          <a:p>
            <a:pPr algn="ctr">
              <a:defRPr/>
            </a:pPr>
            <a:r>
              <a:rPr lang="en-US" altLang="zh-TW" sz="2600" dirty="0">
                <a:solidFill>
                  <a:srgbClr val="0000FF"/>
                </a:solidFill>
                <a:latin typeface="+mn-lt"/>
              </a:rPr>
              <a:t>Degenerate kernel</a:t>
            </a:r>
            <a:endParaRPr lang="zh-TW" altLang="en-US" sz="2600" dirty="0">
              <a:solidFill>
                <a:srgbClr val="0000FF"/>
              </a:solidFill>
              <a:latin typeface="+mn-lt"/>
            </a:endParaRPr>
          </a:p>
        </p:txBody>
      </p:sp>
      <p:sp>
        <p:nvSpPr>
          <p:cNvPr id="15" name="文字方塊 14">
            <a:extLst>
              <a:ext uri="{FF2B5EF4-FFF2-40B4-BE49-F238E27FC236}">
                <a16:creationId xmlns:a16="http://schemas.microsoft.com/office/drawing/2014/main" id="{0F4E5660-5A61-4D7A-A7B4-CE9F1FF91D62}"/>
              </a:ext>
            </a:extLst>
          </p:cNvPr>
          <p:cNvSpPr txBox="1"/>
          <p:nvPr/>
        </p:nvSpPr>
        <p:spPr>
          <a:xfrm>
            <a:off x="5054600" y="2438404"/>
            <a:ext cx="3175000" cy="892175"/>
          </a:xfrm>
          <a:prstGeom prst="rect">
            <a:avLst/>
          </a:prstGeom>
          <a:noFill/>
        </p:spPr>
        <p:txBody>
          <a:bodyPr>
            <a:spAutoFit/>
          </a:bodyPr>
          <a:lstStyle/>
          <a:p>
            <a:pPr algn="ctr">
              <a:defRPr/>
            </a:pPr>
            <a:r>
              <a:rPr lang="en-US" altLang="zh-TW" sz="2600" dirty="0">
                <a:solidFill>
                  <a:srgbClr val="0000FF"/>
                </a:solidFill>
                <a:latin typeface="+mn-lt"/>
              </a:rPr>
              <a:t>Boundary density</a:t>
            </a:r>
          </a:p>
          <a:p>
            <a:pPr algn="ctr">
              <a:defRPr/>
            </a:pPr>
            <a:r>
              <a:rPr lang="en-US" altLang="zh-TW" sz="2600" dirty="0">
                <a:solidFill>
                  <a:srgbClr val="0000FF"/>
                </a:solidFill>
                <a:latin typeface="+mn-lt"/>
              </a:rPr>
              <a:t>Fourier series</a:t>
            </a:r>
            <a:endParaRPr lang="zh-TW" altLang="en-US" sz="2600" dirty="0">
              <a:solidFill>
                <a:srgbClr val="0000FF"/>
              </a:solidFill>
              <a:latin typeface="+mn-lt"/>
            </a:endParaRPr>
          </a:p>
        </p:txBody>
      </p:sp>
      <p:graphicFrame>
        <p:nvGraphicFramePr>
          <p:cNvPr id="18439" name="Object 3">
            <a:extLst>
              <a:ext uri="{FF2B5EF4-FFF2-40B4-BE49-F238E27FC236}">
                <a16:creationId xmlns:a16="http://schemas.microsoft.com/office/drawing/2014/main" id="{431D0AE1-2985-4E50-8D0E-1F98C3155AAC}"/>
              </a:ext>
            </a:extLst>
          </p:cNvPr>
          <p:cNvGraphicFramePr>
            <a:graphicFrameLocks noChangeAspect="1"/>
          </p:cNvGraphicFramePr>
          <p:nvPr/>
        </p:nvGraphicFramePr>
        <p:xfrm>
          <a:off x="1068388" y="3336925"/>
          <a:ext cx="2857500" cy="1028700"/>
        </p:xfrm>
        <a:graphic>
          <a:graphicData uri="http://schemas.openxmlformats.org/presentationml/2006/ole">
            <mc:AlternateContent xmlns:mc="http://schemas.openxmlformats.org/markup-compatibility/2006">
              <mc:Choice xmlns:v="urn:schemas-microsoft-com:vml" Requires="v">
                <p:oleObj spid="_x0000_s14471" name="Equation" r:id="rId5" imgW="1905000" imgH="685800" progId="Equation.DSMT4">
                  <p:embed/>
                </p:oleObj>
              </mc:Choice>
              <mc:Fallback>
                <p:oleObj name="Equation" r:id="rId5" imgW="1905000" imgH="685800" progId="Equation.DSMT4">
                  <p:embed/>
                  <p:pic>
                    <p:nvPicPr>
                      <p:cNvPr id="18439" name="Object 3">
                        <a:extLst>
                          <a:ext uri="{FF2B5EF4-FFF2-40B4-BE49-F238E27FC236}">
                            <a16:creationId xmlns:a16="http://schemas.microsoft.com/office/drawing/2014/main" id="{431D0AE1-2985-4E50-8D0E-1F98C3155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88" y="3336925"/>
                        <a:ext cx="2857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40" name="Object 4">
            <a:extLst>
              <a:ext uri="{FF2B5EF4-FFF2-40B4-BE49-F238E27FC236}">
                <a16:creationId xmlns:a16="http://schemas.microsoft.com/office/drawing/2014/main" id="{5EBE271D-C550-4D00-A1BC-D79372813CC0}"/>
              </a:ext>
            </a:extLst>
          </p:cNvPr>
          <p:cNvGraphicFramePr>
            <a:graphicFrameLocks noChangeAspect="1"/>
          </p:cNvGraphicFramePr>
          <p:nvPr/>
        </p:nvGraphicFramePr>
        <p:xfrm>
          <a:off x="4948238" y="3276600"/>
          <a:ext cx="3086100" cy="1219200"/>
        </p:xfrm>
        <a:graphic>
          <a:graphicData uri="http://schemas.openxmlformats.org/presentationml/2006/ole">
            <mc:AlternateContent xmlns:mc="http://schemas.openxmlformats.org/markup-compatibility/2006">
              <mc:Choice xmlns:v="urn:schemas-microsoft-com:vml" Requires="v">
                <p:oleObj spid="_x0000_s14472" name="Equation" r:id="rId7" imgW="2057400" imgH="812800" progId="Equation.DSMT4">
                  <p:embed/>
                </p:oleObj>
              </mc:Choice>
              <mc:Fallback>
                <p:oleObj name="Equation" r:id="rId7" imgW="2057400" imgH="812800" progId="Equation.DSMT4">
                  <p:embed/>
                  <p:pic>
                    <p:nvPicPr>
                      <p:cNvPr id="18440" name="Object 4">
                        <a:extLst>
                          <a:ext uri="{FF2B5EF4-FFF2-40B4-BE49-F238E27FC236}">
                            <a16:creationId xmlns:a16="http://schemas.microsoft.com/office/drawing/2014/main" id="{5EBE271D-C550-4D00-A1BC-D79372813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8238" y="3276600"/>
                        <a:ext cx="30861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41" name="群組 22">
            <a:extLst>
              <a:ext uri="{FF2B5EF4-FFF2-40B4-BE49-F238E27FC236}">
                <a16:creationId xmlns:a16="http://schemas.microsoft.com/office/drawing/2014/main" id="{07C098CF-FA53-48E6-98AF-AFEB69C6B770}"/>
              </a:ext>
            </a:extLst>
          </p:cNvPr>
          <p:cNvGrpSpPr>
            <a:grpSpLocks/>
          </p:cNvGrpSpPr>
          <p:nvPr/>
        </p:nvGrpSpPr>
        <p:grpSpPr bwMode="auto">
          <a:xfrm>
            <a:off x="6858000" y="4611688"/>
            <a:ext cx="1619250" cy="1473200"/>
            <a:chOff x="6553200" y="1141413"/>
            <a:chExt cx="1619250" cy="1473200"/>
          </a:xfrm>
        </p:grpSpPr>
        <p:pic>
          <p:nvPicPr>
            <p:cNvPr id="18452" name="Picture 6" descr="未命名">
              <a:extLst>
                <a:ext uri="{FF2B5EF4-FFF2-40B4-BE49-F238E27FC236}">
                  <a16:creationId xmlns:a16="http://schemas.microsoft.com/office/drawing/2014/main" id="{3E138366-778D-43FC-8E36-1568AFED48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141413"/>
              <a:ext cx="16192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Line 39">
              <a:extLst>
                <a:ext uri="{FF2B5EF4-FFF2-40B4-BE49-F238E27FC236}">
                  <a16:creationId xmlns:a16="http://schemas.microsoft.com/office/drawing/2014/main" id="{27247411-A83A-42E4-B9C8-3C715653F634}"/>
                </a:ext>
              </a:extLst>
            </p:cNvPr>
            <p:cNvSpPr>
              <a:spLocks noChangeShapeType="1"/>
            </p:cNvSpPr>
            <p:nvPr/>
          </p:nvSpPr>
          <p:spPr bwMode="auto">
            <a:xfrm flipV="1">
              <a:off x="7381875" y="1447800"/>
              <a:ext cx="381000" cy="4572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454" name="Text Box 40">
              <a:extLst>
                <a:ext uri="{FF2B5EF4-FFF2-40B4-BE49-F238E27FC236}">
                  <a16:creationId xmlns:a16="http://schemas.microsoft.com/office/drawing/2014/main" id="{FBE6CD0A-D301-49FF-BE91-D1D54835E7A3}"/>
                </a:ext>
              </a:extLst>
            </p:cNvPr>
            <p:cNvSpPr txBox="1">
              <a:spLocks noChangeArrowheads="1"/>
            </p:cNvSpPr>
            <p:nvPr/>
          </p:nvSpPr>
          <p:spPr bwMode="auto">
            <a:xfrm>
              <a:off x="7467600" y="15240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50000"/>
                </a:spcBef>
                <a:buClrTx/>
                <a:buSzTx/>
                <a:buFontTx/>
                <a:buNone/>
              </a:pPr>
              <a:r>
                <a:rPr lang="en-US" altLang="zh-TW" sz="2000" i="1"/>
                <a:t>a</a:t>
              </a:r>
            </a:p>
          </p:txBody>
        </p:sp>
      </p:grpSp>
      <p:grpSp>
        <p:nvGrpSpPr>
          <p:cNvPr id="18442" name="群組 38">
            <a:extLst>
              <a:ext uri="{FF2B5EF4-FFF2-40B4-BE49-F238E27FC236}">
                <a16:creationId xmlns:a16="http://schemas.microsoft.com/office/drawing/2014/main" id="{F5D5DE1B-0C44-4AAA-B58F-A1E8E471721A}"/>
              </a:ext>
            </a:extLst>
          </p:cNvPr>
          <p:cNvGrpSpPr>
            <a:grpSpLocks noChangeAspect="1"/>
          </p:cNvGrpSpPr>
          <p:nvPr/>
        </p:nvGrpSpPr>
        <p:grpSpPr bwMode="auto">
          <a:xfrm>
            <a:off x="787404" y="4391029"/>
            <a:ext cx="1825625" cy="1857375"/>
            <a:chOff x="2497694" y="4710112"/>
            <a:chExt cx="2962275" cy="3014663"/>
          </a:xfrm>
        </p:grpSpPr>
        <p:grpSp>
          <p:nvGrpSpPr>
            <p:cNvPr id="18445" name="Group 41">
              <a:extLst>
                <a:ext uri="{FF2B5EF4-FFF2-40B4-BE49-F238E27FC236}">
                  <a16:creationId xmlns:a16="http://schemas.microsoft.com/office/drawing/2014/main" id="{43E95D0F-19C1-4116-95E0-1F59145618CC}"/>
                </a:ext>
              </a:extLst>
            </p:cNvPr>
            <p:cNvGrpSpPr>
              <a:grpSpLocks/>
            </p:cNvGrpSpPr>
            <p:nvPr/>
          </p:nvGrpSpPr>
          <p:grpSpPr bwMode="auto">
            <a:xfrm>
              <a:off x="2497694" y="4710112"/>
              <a:ext cx="2962275" cy="2957513"/>
              <a:chOff x="36" y="768"/>
              <a:chExt cx="1866" cy="1863"/>
            </a:xfrm>
          </p:grpSpPr>
          <p:sp>
            <p:nvSpPr>
              <p:cNvPr id="18450" name="Line 39">
                <a:extLst>
                  <a:ext uri="{FF2B5EF4-FFF2-40B4-BE49-F238E27FC236}">
                    <a16:creationId xmlns:a16="http://schemas.microsoft.com/office/drawing/2014/main" id="{49C856F0-0939-410A-9D96-CA374A159368}"/>
                  </a:ext>
                </a:extLst>
              </p:cNvPr>
              <p:cNvSpPr>
                <a:spLocks noChangeShapeType="1"/>
              </p:cNvSpPr>
              <p:nvPr/>
            </p:nvSpPr>
            <p:spPr bwMode="auto">
              <a:xfrm>
                <a:off x="36" y="1710"/>
                <a:ext cx="1866" cy="0"/>
              </a:xfrm>
              <a:prstGeom prst="line">
                <a:avLst/>
              </a:prstGeom>
              <a:noFill/>
              <a:ln w="19050">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451" name="Line 40">
                <a:extLst>
                  <a:ext uri="{FF2B5EF4-FFF2-40B4-BE49-F238E27FC236}">
                    <a16:creationId xmlns:a16="http://schemas.microsoft.com/office/drawing/2014/main" id="{52EF2751-3C01-448E-9786-C5F8E15BE14A}"/>
                  </a:ext>
                </a:extLst>
              </p:cNvPr>
              <p:cNvSpPr>
                <a:spLocks noChangeShapeType="1"/>
              </p:cNvSpPr>
              <p:nvPr/>
            </p:nvSpPr>
            <p:spPr bwMode="auto">
              <a:xfrm rot="5400000" flipH="1">
                <a:off x="40" y="1700"/>
                <a:ext cx="1863" cy="0"/>
              </a:xfrm>
              <a:prstGeom prst="line">
                <a:avLst/>
              </a:prstGeom>
              <a:noFill/>
              <a:ln w="19050">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pic>
          <p:nvPicPr>
            <p:cNvPr id="18446" name="Picture 32">
              <a:extLst>
                <a:ext uri="{FF2B5EF4-FFF2-40B4-BE49-F238E27FC236}">
                  <a16:creationId xmlns:a16="http://schemas.microsoft.com/office/drawing/2014/main" id="{8EC2566E-5BC6-41DC-8039-30271D96AD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219" y="4835525"/>
              <a:ext cx="2874963"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7" name="Picture 35">
              <a:extLst>
                <a:ext uri="{FF2B5EF4-FFF2-40B4-BE49-F238E27FC236}">
                  <a16:creationId xmlns:a16="http://schemas.microsoft.com/office/drawing/2014/main" id="{35BDF3A8-F54B-43AA-940D-8E8F95DBB1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807" y="4835525"/>
              <a:ext cx="2874962"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8" name="Oval 37">
              <a:extLst>
                <a:ext uri="{FF2B5EF4-FFF2-40B4-BE49-F238E27FC236}">
                  <a16:creationId xmlns:a16="http://schemas.microsoft.com/office/drawing/2014/main" id="{F4CD2FB5-8F26-4441-BFAB-A39E41F72A85}"/>
                </a:ext>
              </a:extLst>
            </p:cNvPr>
            <p:cNvSpPr>
              <a:spLocks noChangeAspect="1" noChangeArrowheads="1"/>
            </p:cNvSpPr>
            <p:nvPr/>
          </p:nvSpPr>
          <p:spPr bwMode="auto">
            <a:xfrm>
              <a:off x="3002519" y="5267325"/>
              <a:ext cx="1962150" cy="1962150"/>
            </a:xfrm>
            <a:prstGeom prst="ellipse">
              <a:avLst/>
            </a:prstGeom>
            <a:noFill/>
            <a:ln w="25400">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endParaRPr lang="zh-TW" altLang="en-US" sz="1800">
                <a:solidFill>
                  <a:schemeClr val="tx1"/>
                </a:solidFill>
                <a:latin typeface="Tahoma" panose="020B0604030504040204" pitchFamily="34" charset="0"/>
              </a:endParaRPr>
            </a:p>
          </p:txBody>
        </p:sp>
        <p:sp>
          <p:nvSpPr>
            <p:cNvPr id="18449" name="Oval 63">
              <a:extLst>
                <a:ext uri="{FF2B5EF4-FFF2-40B4-BE49-F238E27FC236}">
                  <a16:creationId xmlns:a16="http://schemas.microsoft.com/office/drawing/2014/main" id="{2FE0D9A2-1594-49D8-BB26-C94E98197252}"/>
                </a:ext>
              </a:extLst>
            </p:cNvPr>
            <p:cNvSpPr>
              <a:spLocks noChangeAspect="1" noChangeArrowheads="1"/>
            </p:cNvSpPr>
            <p:nvPr/>
          </p:nvSpPr>
          <p:spPr bwMode="auto">
            <a:xfrm>
              <a:off x="4616243" y="5521454"/>
              <a:ext cx="122238" cy="115888"/>
            </a:xfrm>
            <a:prstGeom prst="ellipse">
              <a:avLst/>
            </a:prstGeom>
            <a:solidFill>
              <a:srgbClr val="00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endParaRPr lang="zh-TW" altLang="en-US" sz="1800">
                <a:solidFill>
                  <a:schemeClr val="tx1"/>
                </a:solidFill>
                <a:latin typeface="Tahoma" panose="020B0604030504040204" pitchFamily="34" charset="0"/>
              </a:endParaRPr>
            </a:p>
          </p:txBody>
        </p:sp>
      </p:grpSp>
      <p:sp>
        <p:nvSpPr>
          <p:cNvPr id="40" name="矩形 39">
            <a:extLst>
              <a:ext uri="{FF2B5EF4-FFF2-40B4-BE49-F238E27FC236}">
                <a16:creationId xmlns:a16="http://schemas.microsoft.com/office/drawing/2014/main" id="{53169620-2429-45CF-A295-A8E461248FF1}"/>
              </a:ext>
            </a:extLst>
          </p:cNvPr>
          <p:cNvSpPr/>
          <p:nvPr/>
        </p:nvSpPr>
        <p:spPr>
          <a:xfrm>
            <a:off x="2938463" y="4365625"/>
            <a:ext cx="3575050" cy="1938338"/>
          </a:xfrm>
          <a:prstGeom prst="rect">
            <a:avLst/>
          </a:prstGeom>
        </p:spPr>
        <p:txBody>
          <a:bodyPr wrap="none">
            <a:spAutoFit/>
          </a:bodyPr>
          <a:lstStyle/>
          <a:p>
            <a:pPr eaLnBrk="1" hangingPunct="1">
              <a:defRPr/>
            </a:pPr>
            <a:r>
              <a:rPr lang="en-US" altLang="zh-TW" sz="2000" kern="0" dirty="0">
                <a:solidFill>
                  <a:srgbClr val="FF4343"/>
                </a:solidFill>
                <a:latin typeface="+mj-lt"/>
                <a:cs typeface="Segoe UI" panose="020B0502040204020203" pitchFamily="34" charset="0"/>
              </a:rPr>
              <a:t>Five advantages</a:t>
            </a:r>
          </a:p>
          <a:p>
            <a:pPr marL="342900" indent="-342900" eaLnBrk="1" hangingPunct="1">
              <a:buFontTx/>
              <a:buAutoNum type="arabicPeriod"/>
              <a:defRPr/>
            </a:pPr>
            <a:r>
              <a:rPr lang="en-US" altLang="zh-TW" sz="2000" kern="0" dirty="0">
                <a:solidFill>
                  <a:srgbClr val="FF4343"/>
                </a:solidFill>
                <a:latin typeface="+mj-lt"/>
                <a:cs typeface="Segoe UI" panose="020B0502040204020203" pitchFamily="34" charset="0"/>
              </a:rPr>
              <a:t>Meshless</a:t>
            </a:r>
          </a:p>
          <a:p>
            <a:pPr marL="342900" indent="-342900" eaLnBrk="1" hangingPunct="1">
              <a:buFontTx/>
              <a:buAutoNum type="arabicPeriod"/>
              <a:defRPr/>
            </a:pPr>
            <a:r>
              <a:rPr lang="en-US" altLang="zh-TW" sz="2000" kern="0" dirty="0">
                <a:solidFill>
                  <a:srgbClr val="FF4343"/>
                </a:solidFill>
                <a:latin typeface="+mj-lt"/>
                <a:cs typeface="Segoe UI" panose="020B0502040204020203" pitchFamily="34" charset="0"/>
              </a:rPr>
              <a:t>Well-posed</a:t>
            </a:r>
          </a:p>
          <a:p>
            <a:pPr marL="342900" indent="-342900" eaLnBrk="1" hangingPunct="1">
              <a:buFontTx/>
              <a:buAutoNum type="arabicPeriod"/>
              <a:defRPr/>
            </a:pPr>
            <a:r>
              <a:rPr lang="en-US" altLang="zh-TW" sz="2000" kern="0" dirty="0">
                <a:solidFill>
                  <a:srgbClr val="FF4343"/>
                </a:solidFill>
                <a:latin typeface="+mj-lt"/>
                <a:cs typeface="Segoe UI" panose="020B0502040204020203" pitchFamily="34" charset="0"/>
              </a:rPr>
              <a:t>Free of boundary layer effect</a:t>
            </a:r>
          </a:p>
          <a:p>
            <a:pPr marL="342900" indent="-342900" eaLnBrk="1" hangingPunct="1">
              <a:buFontTx/>
              <a:buAutoNum type="arabicPeriod"/>
              <a:defRPr/>
            </a:pPr>
            <a:r>
              <a:rPr lang="en-US" altLang="zh-TW" sz="2000" kern="0" dirty="0">
                <a:solidFill>
                  <a:srgbClr val="FF4343"/>
                </a:solidFill>
                <a:latin typeface="+mj-lt"/>
                <a:cs typeface="Segoe UI" panose="020B0502040204020203" pitchFamily="34" charset="0"/>
              </a:rPr>
              <a:t>Exponential rate convergence</a:t>
            </a:r>
          </a:p>
          <a:p>
            <a:pPr marL="342900" indent="-342900" eaLnBrk="1" hangingPunct="1">
              <a:buFontTx/>
              <a:buAutoNum type="arabicPeriod"/>
              <a:defRPr/>
            </a:pPr>
            <a:r>
              <a:rPr lang="en-US" altLang="zh-TW" sz="2000" kern="0" dirty="0">
                <a:solidFill>
                  <a:srgbClr val="FF4343"/>
                </a:solidFill>
                <a:latin typeface="+mj-lt"/>
                <a:cs typeface="Segoe UI" panose="020B0502040204020203" pitchFamily="34" charset="0"/>
              </a:rPr>
              <a:t>Free of principal values</a:t>
            </a:r>
          </a:p>
        </p:txBody>
      </p:sp>
      <p:sp>
        <p:nvSpPr>
          <p:cNvPr id="18444" name="日期版面配置區 40">
            <a:extLst>
              <a:ext uri="{FF2B5EF4-FFF2-40B4-BE49-F238E27FC236}">
                <a16:creationId xmlns:a16="http://schemas.microsoft.com/office/drawing/2014/main" id="{0E185897-05E9-4781-99B7-7174B14D3ADD}"/>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2817724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a:extLst>
              <a:ext uri="{FF2B5EF4-FFF2-40B4-BE49-F238E27FC236}">
                <a16:creationId xmlns:a16="http://schemas.microsoft.com/office/drawing/2014/main" id="{C7FA78C4-1C6B-4FE6-B494-AD885B563622}"/>
              </a:ext>
            </a:extLst>
          </p:cNvPr>
          <p:cNvGraphicFramePr>
            <a:graphicFrameLocks noGrp="1"/>
          </p:cNvGraphicFramePr>
          <p:nvPr/>
        </p:nvGraphicFramePr>
        <p:xfrm>
          <a:off x="1050071" y="835814"/>
          <a:ext cx="7790342" cy="5428444"/>
        </p:xfrm>
        <a:graphic>
          <a:graphicData uri="http://schemas.openxmlformats.org/drawingml/2006/table">
            <a:tbl>
              <a:tblPr firstRow="1" bandRow="1"/>
              <a:tblGrid>
                <a:gridCol w="2596781">
                  <a:extLst>
                    <a:ext uri="{9D8B030D-6E8A-4147-A177-3AD203B41FA5}">
                      <a16:colId xmlns:a16="http://schemas.microsoft.com/office/drawing/2014/main" val="2398908683"/>
                    </a:ext>
                  </a:extLst>
                </a:gridCol>
                <a:gridCol w="2721538">
                  <a:extLst>
                    <a:ext uri="{9D8B030D-6E8A-4147-A177-3AD203B41FA5}">
                      <a16:colId xmlns:a16="http://schemas.microsoft.com/office/drawing/2014/main" val="3732614261"/>
                    </a:ext>
                  </a:extLst>
                </a:gridCol>
                <a:gridCol w="2472023">
                  <a:extLst>
                    <a:ext uri="{9D8B030D-6E8A-4147-A177-3AD203B41FA5}">
                      <a16:colId xmlns:a16="http://schemas.microsoft.com/office/drawing/2014/main" val="2060831467"/>
                    </a:ext>
                  </a:extLst>
                </a:gridCol>
              </a:tblGrid>
              <a:tr h="359994">
                <a:tc rowSpan="2">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0" dirty="0"/>
                        <a:t>Cross-section</a:t>
                      </a:r>
                      <a:endParaRPr lang="zh-TW" altLang="en-US" sz="20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gridSpan="2">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dirty="0">
                          <a:solidFill>
                            <a:schemeClr val="bg1"/>
                          </a:solidFill>
                          <a:latin typeface="Times New Roman"/>
                          <a:ea typeface="標楷體"/>
                        </a:rPr>
                        <a:t>Case 1</a:t>
                      </a:r>
                      <a:endParaRPr kumimoji="0" lang="zh-TW" altLang="en-US" sz="1800" b="0" dirty="0">
                        <a:solidFill>
                          <a:schemeClr val="bg1"/>
                        </a:solidFill>
                        <a:latin typeface="Times New Roman"/>
                        <a:ea typeface="標楷體"/>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zh-TW" altLang="en-US" dirty="0"/>
                    </a:p>
                  </a:txBody>
                  <a:tcPr/>
                </a:tc>
                <a:extLst>
                  <a:ext uri="{0D108BD9-81ED-4DB2-BD59-A6C34878D82A}">
                    <a16:rowId xmlns:a16="http://schemas.microsoft.com/office/drawing/2014/main" val="3777807700"/>
                  </a:ext>
                </a:extLst>
              </a:tr>
              <a:tr h="629989">
                <a:tc vMerge="1">
                  <a:txBody>
                    <a:bodyPr/>
                    <a:lstStyle/>
                    <a:p>
                      <a:pPr algn="ctr"/>
                      <a:endParaRPr lang="zh-TW" altLang="en-US" b="0" dirty="0"/>
                    </a:p>
                  </a:txBody>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dk1"/>
                          </a:solidFill>
                          <a:effectLst/>
                          <a:latin typeface="Times New Roman"/>
                          <a:ea typeface="標楷體"/>
                          <a:cs typeface="+mn-cs"/>
                        </a:rPr>
                        <a:t> </a:t>
                      </a:r>
                      <a:r>
                        <a:rPr lang="en-US" altLang="zh-TW" sz="1800" dirty="0">
                          <a:solidFill>
                            <a:srgbClr val="FF0000"/>
                          </a:solidFill>
                        </a:rPr>
                        <a:t>Without the treatment</a:t>
                      </a:r>
                      <a:endParaRPr lang="zh-TW" altLang="en-US" sz="1800" dirty="0">
                        <a:solidFill>
                          <a:srgbClr val="FF0000"/>
                        </a:solidFill>
                        <a:latin typeface="Tahoma" panose="020B0604030504040204" pitchFamily="34" charset="0"/>
                      </a:endParaRPr>
                    </a:p>
                    <a:p>
                      <a:pPr algn="ctr"/>
                      <a:r>
                        <a:rPr lang="en-US" altLang="zh-TW" dirty="0">
                          <a:solidFill>
                            <a:srgbClr val="FF0000"/>
                          </a:solidFill>
                        </a:rPr>
                        <a:t>of boundary layer effect</a:t>
                      </a:r>
                      <a:r>
                        <a:rPr lang="en-US" altLang="zh-TW" b="0" dirty="0">
                          <a:solidFill>
                            <a:srgbClr val="FF0000"/>
                          </a:solidFill>
                        </a:rPr>
                        <a:t> </a:t>
                      </a:r>
                      <a:endParaRPr lang="zh-TW" altLang="en-US" b="0" dirty="0">
                        <a:solidFill>
                          <a:srgbClr val="FF0000"/>
                        </a:solidFill>
                      </a:endParaRPr>
                    </a:p>
                  </a:txBody>
                  <a:tcP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With the treatment</a:t>
                      </a:r>
                      <a:endParaRPr lang="zh-TW" altLang="en-US" sz="1800" dirty="0">
                        <a:solidFill>
                          <a:srgbClr val="FF0000"/>
                        </a:solidFill>
                        <a:latin typeface="Tahoma" panose="020B0604030504040204" pitchFamily="34" charset="0"/>
                      </a:endParaRPr>
                    </a:p>
                    <a:p>
                      <a:pPr algn="ctr"/>
                      <a:r>
                        <a:rPr lang="en-US" altLang="zh-TW" dirty="0">
                          <a:solidFill>
                            <a:srgbClr val="FF0000"/>
                          </a:solidFill>
                        </a:rPr>
                        <a:t>of boundary layer effect</a:t>
                      </a:r>
                      <a:r>
                        <a:rPr lang="en-US" altLang="zh-TW" b="0" dirty="0">
                          <a:solidFill>
                            <a:srgbClr val="FF0000"/>
                          </a:solidFill>
                        </a:rPr>
                        <a:t> </a:t>
                      </a:r>
                      <a:endParaRPr lang="zh-TW" altLang="en-US" b="0" dirty="0">
                        <a:solidFill>
                          <a:srgbClr val="FF000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36557552"/>
                  </a:ext>
                </a:extLst>
              </a:tr>
              <a:tr h="1951921">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52356788"/>
                  </a:ext>
                </a:extLst>
              </a:tr>
              <a:tr h="2470683">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70985490"/>
                  </a:ext>
                </a:extLst>
              </a:tr>
            </a:tbl>
          </a:graphicData>
        </a:graphic>
      </p:graphicFrame>
      <p:sp>
        <p:nvSpPr>
          <p:cNvPr id="4" name="日期版面配置區 3">
            <a:extLst>
              <a:ext uri="{FF2B5EF4-FFF2-40B4-BE49-F238E27FC236}">
                <a16:creationId xmlns:a16="http://schemas.microsoft.com/office/drawing/2014/main" id="{536EB686-686C-463D-AD02-DFA43C87AA09}"/>
              </a:ext>
            </a:extLst>
          </p:cNvPr>
          <p:cNvSpPr>
            <a:spLocks noGrp="1"/>
          </p:cNvSpPr>
          <p:nvPr>
            <p:ph type="dt" sz="half" idx="10"/>
          </p:nvPr>
        </p:nvSpPr>
        <p:spPr/>
        <p:txBody>
          <a:bodyPr/>
          <a:lstStyle/>
          <a:p>
            <a:pPr>
              <a:defRPr/>
            </a:pPr>
            <a:r>
              <a:rPr lang="en-US" altLang="zh-TW"/>
              <a:t>2024/07/24</a:t>
            </a:r>
            <a:endParaRPr lang="en-US" altLang="zh-TW" dirty="0"/>
          </a:p>
        </p:txBody>
      </p:sp>
      <p:pic>
        <p:nvPicPr>
          <p:cNvPr id="6" name="圖片 5">
            <a:extLst>
              <a:ext uri="{FF2B5EF4-FFF2-40B4-BE49-F238E27FC236}">
                <a16:creationId xmlns:a16="http://schemas.microsoft.com/office/drawing/2014/main" id="{B3CBD17B-9617-40F2-BF8E-41C594DFA1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201" y="1789834"/>
            <a:ext cx="1800000" cy="1800000"/>
          </a:xfrm>
          <a:prstGeom prst="rect">
            <a:avLst/>
          </a:prstGeom>
          <a:noFill/>
        </p:spPr>
      </p:pic>
      <p:pic>
        <p:nvPicPr>
          <p:cNvPr id="7" name="圖片 6">
            <a:extLst>
              <a:ext uri="{FF2B5EF4-FFF2-40B4-BE49-F238E27FC236}">
                <a16:creationId xmlns:a16="http://schemas.microsoft.com/office/drawing/2014/main" id="{81F10C64-1B98-470A-8029-EF5CD54B56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789" y="4091294"/>
            <a:ext cx="1460833" cy="1800000"/>
          </a:xfrm>
          <a:prstGeom prst="rect">
            <a:avLst/>
          </a:prstGeom>
          <a:noFill/>
        </p:spPr>
      </p:pic>
      <p:pic>
        <p:nvPicPr>
          <p:cNvPr id="10" name="圖片 9">
            <a:extLst>
              <a:ext uri="{FF2B5EF4-FFF2-40B4-BE49-F238E27FC236}">
                <a16:creationId xmlns:a16="http://schemas.microsoft.com/office/drawing/2014/main" id="{80FD3E88-1C5E-4005-AF55-2BD1EA769972}"/>
              </a:ext>
            </a:extLst>
          </p:cNvPr>
          <p:cNvPicPr>
            <a:picLocks noChangeAspect="1"/>
          </p:cNvPicPr>
          <p:nvPr/>
        </p:nvPicPr>
        <p:blipFill>
          <a:blip r:embed="rId4"/>
          <a:stretch>
            <a:fillRect/>
          </a:stretch>
        </p:blipFill>
        <p:spPr>
          <a:xfrm>
            <a:off x="6658200" y="1960406"/>
            <a:ext cx="1800000" cy="1695305"/>
          </a:xfrm>
          <a:prstGeom prst="rect">
            <a:avLst/>
          </a:prstGeom>
          <a:solidFill>
            <a:sysClr val="window" lastClr="FFFFFF"/>
          </a:solidFill>
        </p:spPr>
      </p:pic>
      <p:pic>
        <p:nvPicPr>
          <p:cNvPr id="11" name="圖片 10">
            <a:extLst>
              <a:ext uri="{FF2B5EF4-FFF2-40B4-BE49-F238E27FC236}">
                <a16:creationId xmlns:a16="http://schemas.microsoft.com/office/drawing/2014/main" id="{08E65F0B-8144-448A-B479-FF81B78A1C08}"/>
              </a:ext>
            </a:extLst>
          </p:cNvPr>
          <p:cNvPicPr>
            <a:picLocks noChangeAspect="1"/>
          </p:cNvPicPr>
          <p:nvPr/>
        </p:nvPicPr>
        <p:blipFill>
          <a:blip r:embed="rId5"/>
          <a:stretch>
            <a:fillRect/>
          </a:stretch>
        </p:blipFill>
        <p:spPr>
          <a:xfrm>
            <a:off x="3991200" y="1960405"/>
            <a:ext cx="1800000" cy="1695305"/>
          </a:xfrm>
          <a:prstGeom prst="rect">
            <a:avLst/>
          </a:prstGeom>
          <a:solidFill>
            <a:sysClr val="window" lastClr="FFFFFF"/>
          </a:solidFill>
        </p:spPr>
      </p:pic>
      <p:pic>
        <p:nvPicPr>
          <p:cNvPr id="14" name="圖片 13">
            <a:extLst>
              <a:ext uri="{FF2B5EF4-FFF2-40B4-BE49-F238E27FC236}">
                <a16:creationId xmlns:a16="http://schemas.microsoft.com/office/drawing/2014/main" id="{00007D92-660C-4A1A-9DBA-2E05AE905C91}"/>
              </a:ext>
            </a:extLst>
          </p:cNvPr>
          <p:cNvPicPr>
            <a:picLocks noChangeAspect="1"/>
          </p:cNvPicPr>
          <p:nvPr/>
        </p:nvPicPr>
        <p:blipFill>
          <a:blip r:embed="rId6"/>
          <a:stretch>
            <a:fillRect/>
          </a:stretch>
        </p:blipFill>
        <p:spPr>
          <a:xfrm>
            <a:off x="6658200" y="4091297"/>
            <a:ext cx="1800000" cy="2030563"/>
          </a:xfrm>
          <a:prstGeom prst="rect">
            <a:avLst/>
          </a:prstGeom>
          <a:solidFill>
            <a:sysClr val="window" lastClr="FFFFFF"/>
          </a:solidFill>
        </p:spPr>
      </p:pic>
      <p:pic>
        <p:nvPicPr>
          <p:cNvPr id="15" name="圖片 14">
            <a:extLst>
              <a:ext uri="{FF2B5EF4-FFF2-40B4-BE49-F238E27FC236}">
                <a16:creationId xmlns:a16="http://schemas.microsoft.com/office/drawing/2014/main" id="{B01FBE9D-EA84-419A-9A42-99958196019E}"/>
              </a:ext>
            </a:extLst>
          </p:cNvPr>
          <p:cNvPicPr>
            <a:picLocks noChangeAspect="1"/>
          </p:cNvPicPr>
          <p:nvPr/>
        </p:nvPicPr>
        <p:blipFill>
          <a:blip r:embed="rId7"/>
          <a:stretch>
            <a:fillRect/>
          </a:stretch>
        </p:blipFill>
        <p:spPr>
          <a:xfrm>
            <a:off x="3991200" y="4091296"/>
            <a:ext cx="1800000" cy="2030563"/>
          </a:xfrm>
          <a:prstGeom prst="rect">
            <a:avLst/>
          </a:prstGeom>
          <a:solidFill>
            <a:sysClr val="window" lastClr="FFFFFF"/>
          </a:solidFill>
        </p:spPr>
      </p:pic>
      <p:sp>
        <p:nvSpPr>
          <p:cNvPr id="17" name="文字方塊 16">
            <a:extLst>
              <a:ext uri="{FF2B5EF4-FFF2-40B4-BE49-F238E27FC236}">
                <a16:creationId xmlns:a16="http://schemas.microsoft.com/office/drawing/2014/main" id="{AD123092-A9FF-49EC-BFCA-ED5CCBD422A0}"/>
              </a:ext>
            </a:extLst>
          </p:cNvPr>
          <p:cNvSpPr txBox="1"/>
          <p:nvPr/>
        </p:nvSpPr>
        <p:spPr>
          <a:xfrm>
            <a:off x="303587" y="3220423"/>
            <a:ext cx="824416" cy="830997"/>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a=1</a:t>
            </a:r>
          </a:p>
          <a:p>
            <a:pPr eaLnBrk="1" fontAlgn="auto" hangingPunct="1">
              <a:spcBef>
                <a:spcPts val="0"/>
              </a:spcBef>
              <a:spcAft>
                <a:spcPts val="0"/>
              </a:spcAft>
            </a:pPr>
            <a:r>
              <a:rPr kumimoji="0" lang="en-US" altLang="zh-TW" sz="2400" dirty="0">
                <a:solidFill>
                  <a:prstClr val="black"/>
                </a:solidFill>
                <a:latin typeface="Times New Roman"/>
                <a:ea typeface="標楷體"/>
              </a:rPr>
              <a:t>b=3</a:t>
            </a:r>
            <a:endParaRPr kumimoji="0" lang="zh-TW" altLang="en-US" sz="2400" dirty="0">
              <a:solidFill>
                <a:prstClr val="black"/>
              </a:solidFill>
              <a:latin typeface="Times New Roman"/>
              <a:ea typeface="標楷體"/>
            </a:endParaRPr>
          </a:p>
        </p:txBody>
      </p:sp>
      <p:sp>
        <p:nvSpPr>
          <p:cNvPr id="12" name="矩形 11">
            <a:extLst>
              <a:ext uri="{FF2B5EF4-FFF2-40B4-BE49-F238E27FC236}">
                <a16:creationId xmlns:a16="http://schemas.microsoft.com/office/drawing/2014/main" id="{0E02506E-78AD-491A-9B7B-49BC36E698A3}"/>
              </a:ext>
            </a:extLst>
          </p:cNvPr>
          <p:cNvSpPr/>
          <p:nvPr/>
        </p:nvSpPr>
        <p:spPr>
          <a:xfrm>
            <a:off x="1752600" y="142880"/>
            <a:ext cx="6065756" cy="584775"/>
          </a:xfrm>
          <a:prstGeom prst="rect">
            <a:avLst/>
          </a:prstGeom>
        </p:spPr>
        <p:txBody>
          <a:bodyPr wrap="square">
            <a:spAutoFit/>
          </a:bodyPr>
          <a:lstStyle/>
          <a:p>
            <a:pPr eaLnBrk="1" fontAlgn="auto" hangingPunct="1">
              <a:spcBef>
                <a:spcPts val="0"/>
              </a:spcBef>
              <a:spcAft>
                <a:spcPts val="0"/>
              </a:spcAft>
            </a:pPr>
            <a:r>
              <a:rPr kumimoji="0" lang="en-US" altLang="zh-TW" sz="3200" dirty="0">
                <a:solidFill>
                  <a:schemeClr val="tx2"/>
                </a:solidFill>
                <a:latin typeface="Times New Roman"/>
                <a:ea typeface="標楷體"/>
              </a:rPr>
              <a:t>Contour plots of temperature fields</a:t>
            </a:r>
            <a:endParaRPr kumimoji="0" lang="zh-TW" altLang="en-US" sz="3200" dirty="0">
              <a:solidFill>
                <a:schemeClr val="tx2"/>
              </a:solidFill>
              <a:latin typeface="Times New Roman"/>
              <a:ea typeface="標楷體"/>
            </a:endParaRPr>
          </a:p>
        </p:txBody>
      </p:sp>
    </p:spTree>
    <p:extLst>
      <p:ext uri="{BB962C8B-B14F-4D97-AF65-F5344CB8AC3E}">
        <p14:creationId xmlns:p14="http://schemas.microsoft.com/office/powerpoint/2010/main" val="1293171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a:extLst>
              <a:ext uri="{FF2B5EF4-FFF2-40B4-BE49-F238E27FC236}">
                <a16:creationId xmlns:a16="http://schemas.microsoft.com/office/drawing/2014/main" id="{CA44F7BC-3716-4E83-8B99-52045DD22094}"/>
              </a:ext>
            </a:extLst>
          </p:cNvPr>
          <p:cNvGraphicFramePr>
            <a:graphicFrameLocks noGrp="1"/>
          </p:cNvGraphicFramePr>
          <p:nvPr/>
        </p:nvGraphicFramePr>
        <p:xfrm>
          <a:off x="1128003" y="819956"/>
          <a:ext cx="7790342" cy="5428444"/>
        </p:xfrm>
        <a:graphic>
          <a:graphicData uri="http://schemas.openxmlformats.org/drawingml/2006/table">
            <a:tbl>
              <a:tblPr firstRow="1" bandRow="1"/>
              <a:tblGrid>
                <a:gridCol w="2596781">
                  <a:extLst>
                    <a:ext uri="{9D8B030D-6E8A-4147-A177-3AD203B41FA5}">
                      <a16:colId xmlns:a16="http://schemas.microsoft.com/office/drawing/2014/main" val="2398908683"/>
                    </a:ext>
                  </a:extLst>
                </a:gridCol>
                <a:gridCol w="2721538">
                  <a:extLst>
                    <a:ext uri="{9D8B030D-6E8A-4147-A177-3AD203B41FA5}">
                      <a16:colId xmlns:a16="http://schemas.microsoft.com/office/drawing/2014/main" val="3732614261"/>
                    </a:ext>
                  </a:extLst>
                </a:gridCol>
                <a:gridCol w="2472023">
                  <a:extLst>
                    <a:ext uri="{9D8B030D-6E8A-4147-A177-3AD203B41FA5}">
                      <a16:colId xmlns:a16="http://schemas.microsoft.com/office/drawing/2014/main" val="2060831467"/>
                    </a:ext>
                  </a:extLst>
                </a:gridCol>
              </a:tblGrid>
              <a:tr h="359994">
                <a:tc rowSpan="2">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algn="ctr"/>
                      <a:r>
                        <a:rPr lang="en-US" altLang="zh-TW" sz="2400" b="0" dirty="0"/>
                        <a:t>Cross-section</a:t>
                      </a:r>
                      <a:endParaRPr lang="zh-TW" altLang="en-US" sz="2000"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gridSpan="2">
                  <a:txBody>
                    <a:bodyPr/>
                    <a:lstStyle>
                      <a:lvl1pPr marL="0" algn="l" defTabSz="914400" rtl="0" eaLnBrk="1" latinLnBrk="0" hangingPunct="1">
                        <a:defRPr sz="1800" b="1" kern="1200">
                          <a:solidFill>
                            <a:schemeClr val="lt1"/>
                          </a:solidFill>
                          <a:latin typeface="Times New Roman"/>
                          <a:ea typeface="標楷體"/>
                        </a:defRPr>
                      </a:lvl1pPr>
                      <a:lvl2pPr marL="457200" algn="l" defTabSz="914400" rtl="0" eaLnBrk="1" latinLnBrk="0" hangingPunct="1">
                        <a:defRPr sz="1800" b="1" kern="1200">
                          <a:solidFill>
                            <a:schemeClr val="lt1"/>
                          </a:solidFill>
                          <a:latin typeface="Times New Roman"/>
                          <a:ea typeface="標楷體"/>
                        </a:defRPr>
                      </a:lvl2pPr>
                      <a:lvl3pPr marL="914400" algn="l" defTabSz="914400" rtl="0" eaLnBrk="1" latinLnBrk="0" hangingPunct="1">
                        <a:defRPr sz="1800" b="1" kern="1200">
                          <a:solidFill>
                            <a:schemeClr val="lt1"/>
                          </a:solidFill>
                          <a:latin typeface="Times New Roman"/>
                          <a:ea typeface="標楷體"/>
                        </a:defRPr>
                      </a:lvl3pPr>
                      <a:lvl4pPr marL="1371600" algn="l" defTabSz="914400" rtl="0" eaLnBrk="1" latinLnBrk="0" hangingPunct="1">
                        <a:defRPr sz="1800" b="1" kern="1200">
                          <a:solidFill>
                            <a:schemeClr val="lt1"/>
                          </a:solidFill>
                          <a:latin typeface="Times New Roman"/>
                          <a:ea typeface="標楷體"/>
                        </a:defRPr>
                      </a:lvl4pPr>
                      <a:lvl5pPr marL="1828800" algn="l" defTabSz="914400" rtl="0" eaLnBrk="1" latinLnBrk="0" hangingPunct="1">
                        <a:defRPr sz="1800" b="1" kern="1200">
                          <a:solidFill>
                            <a:schemeClr val="lt1"/>
                          </a:solidFill>
                          <a:latin typeface="Times New Roman"/>
                          <a:ea typeface="標楷體"/>
                        </a:defRPr>
                      </a:lvl5pPr>
                      <a:lvl6pPr marL="2286000" algn="l" defTabSz="914400" rtl="0" eaLnBrk="1" latinLnBrk="0" hangingPunct="1">
                        <a:defRPr sz="1800" b="1" kern="1200">
                          <a:solidFill>
                            <a:schemeClr val="lt1"/>
                          </a:solidFill>
                          <a:latin typeface="Times New Roman"/>
                          <a:ea typeface="標楷體"/>
                        </a:defRPr>
                      </a:lvl6pPr>
                      <a:lvl7pPr marL="2743200" algn="l" defTabSz="914400" rtl="0" eaLnBrk="1" latinLnBrk="0" hangingPunct="1">
                        <a:defRPr sz="1800" b="1" kern="1200">
                          <a:solidFill>
                            <a:schemeClr val="lt1"/>
                          </a:solidFill>
                          <a:latin typeface="Times New Roman"/>
                          <a:ea typeface="標楷體"/>
                        </a:defRPr>
                      </a:lvl7pPr>
                      <a:lvl8pPr marL="3200400" algn="l" defTabSz="914400" rtl="0" eaLnBrk="1" latinLnBrk="0" hangingPunct="1">
                        <a:defRPr sz="1800" b="1" kern="1200">
                          <a:solidFill>
                            <a:schemeClr val="lt1"/>
                          </a:solidFill>
                          <a:latin typeface="Times New Roman"/>
                          <a:ea typeface="標楷體"/>
                        </a:defRPr>
                      </a:lvl8pPr>
                      <a:lvl9pPr marL="3657600" algn="l" defTabSz="914400" rtl="0" eaLnBrk="1" latinLnBrk="0" hangingPunct="1">
                        <a:defRPr sz="1800" b="1" kern="1200">
                          <a:solidFill>
                            <a:schemeClr val="lt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dirty="0">
                          <a:solidFill>
                            <a:schemeClr val="bg1"/>
                          </a:solidFill>
                          <a:latin typeface="Times New Roman"/>
                          <a:ea typeface="標楷體"/>
                        </a:rPr>
                        <a:t>Case 2</a:t>
                      </a:r>
                      <a:endParaRPr kumimoji="0" lang="zh-TW" altLang="en-US" sz="1800" b="0" dirty="0">
                        <a:solidFill>
                          <a:schemeClr val="bg1"/>
                        </a:solidFill>
                        <a:latin typeface="Times New Roman"/>
                        <a:ea typeface="標楷體"/>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zh-TW" altLang="en-US" dirty="0"/>
                    </a:p>
                  </a:txBody>
                  <a:tcPr/>
                </a:tc>
                <a:extLst>
                  <a:ext uri="{0D108BD9-81ED-4DB2-BD59-A6C34878D82A}">
                    <a16:rowId xmlns:a16="http://schemas.microsoft.com/office/drawing/2014/main" val="3777807700"/>
                  </a:ext>
                </a:extLst>
              </a:tr>
              <a:tr h="629989">
                <a:tc vMerge="1">
                  <a:txBody>
                    <a:bodyPr/>
                    <a:lstStyle/>
                    <a:p>
                      <a:pPr algn="ctr"/>
                      <a:endParaRPr lang="zh-TW" altLang="en-US" b="0" dirty="0"/>
                    </a:p>
                  </a:txBody>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dk1"/>
                          </a:solidFill>
                          <a:effectLst/>
                          <a:latin typeface="Times New Roman"/>
                          <a:ea typeface="標楷體"/>
                          <a:cs typeface="+mn-cs"/>
                        </a:rPr>
                        <a:t> </a:t>
                      </a:r>
                      <a:r>
                        <a:rPr lang="en-US" altLang="zh-TW" sz="1800" dirty="0">
                          <a:solidFill>
                            <a:srgbClr val="FF0000"/>
                          </a:solidFill>
                        </a:rPr>
                        <a:t>Without the treatment</a:t>
                      </a:r>
                      <a:endParaRPr lang="zh-TW" altLang="en-US" sz="1800" dirty="0">
                        <a:solidFill>
                          <a:srgbClr val="FF0000"/>
                        </a:solidFill>
                        <a:latin typeface="Tahoma" panose="020B0604030504040204" pitchFamily="34" charset="0"/>
                      </a:endParaRPr>
                    </a:p>
                    <a:p>
                      <a:pPr algn="ctr"/>
                      <a:r>
                        <a:rPr lang="en-US" altLang="zh-TW" dirty="0">
                          <a:solidFill>
                            <a:srgbClr val="FF0000"/>
                          </a:solidFill>
                        </a:rPr>
                        <a:t>of boundary layer effect</a:t>
                      </a:r>
                      <a:r>
                        <a:rPr lang="en-US" altLang="zh-TW" b="0" dirty="0">
                          <a:solidFill>
                            <a:srgbClr val="FF0000"/>
                          </a:solidFill>
                        </a:rPr>
                        <a:t> </a:t>
                      </a:r>
                      <a:endParaRPr lang="zh-TW" altLang="en-US" b="0" dirty="0">
                        <a:solidFill>
                          <a:srgbClr val="FF0000"/>
                        </a:solidFill>
                      </a:endParaRPr>
                    </a:p>
                  </a:txBody>
                  <a:tcP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With the treatment</a:t>
                      </a:r>
                      <a:endParaRPr lang="zh-TW" altLang="en-US" sz="1800" dirty="0">
                        <a:solidFill>
                          <a:srgbClr val="FF0000"/>
                        </a:solidFill>
                        <a:latin typeface="Tahoma" panose="020B0604030504040204" pitchFamily="34" charset="0"/>
                      </a:endParaRPr>
                    </a:p>
                    <a:p>
                      <a:pPr algn="ctr"/>
                      <a:r>
                        <a:rPr lang="en-US" altLang="zh-TW" dirty="0">
                          <a:solidFill>
                            <a:srgbClr val="FF0000"/>
                          </a:solidFill>
                        </a:rPr>
                        <a:t>of boundary layer effect</a:t>
                      </a:r>
                      <a:r>
                        <a:rPr lang="en-US" altLang="zh-TW" b="0" dirty="0">
                          <a:solidFill>
                            <a:srgbClr val="FF0000"/>
                          </a:solidFill>
                        </a:rPr>
                        <a:t> </a:t>
                      </a:r>
                      <a:endParaRPr lang="zh-TW" altLang="en-US" b="0" dirty="0">
                        <a:solidFill>
                          <a:srgbClr val="FF000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36557552"/>
                  </a:ext>
                </a:extLst>
              </a:tr>
              <a:tr h="1951921">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52356788"/>
                  </a:ext>
                </a:extLst>
              </a:tr>
              <a:tr h="2470683">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Times New Roman"/>
                          <a:ea typeface="標楷體"/>
                        </a:defRPr>
                      </a:lvl1pPr>
                      <a:lvl2pPr marL="457200" algn="l" defTabSz="914400" rtl="0" eaLnBrk="1" latinLnBrk="0" hangingPunct="1">
                        <a:defRPr sz="1800" kern="1200">
                          <a:solidFill>
                            <a:schemeClr val="dk1"/>
                          </a:solidFill>
                          <a:latin typeface="Times New Roman"/>
                          <a:ea typeface="標楷體"/>
                        </a:defRPr>
                      </a:lvl2pPr>
                      <a:lvl3pPr marL="914400" algn="l" defTabSz="914400" rtl="0" eaLnBrk="1" latinLnBrk="0" hangingPunct="1">
                        <a:defRPr sz="1800" kern="1200">
                          <a:solidFill>
                            <a:schemeClr val="dk1"/>
                          </a:solidFill>
                          <a:latin typeface="Times New Roman"/>
                          <a:ea typeface="標楷體"/>
                        </a:defRPr>
                      </a:lvl3pPr>
                      <a:lvl4pPr marL="1371600" algn="l" defTabSz="914400" rtl="0" eaLnBrk="1" latinLnBrk="0" hangingPunct="1">
                        <a:defRPr sz="1800" kern="1200">
                          <a:solidFill>
                            <a:schemeClr val="dk1"/>
                          </a:solidFill>
                          <a:latin typeface="Times New Roman"/>
                          <a:ea typeface="標楷體"/>
                        </a:defRPr>
                      </a:lvl4pPr>
                      <a:lvl5pPr marL="1828800" algn="l" defTabSz="914400" rtl="0" eaLnBrk="1" latinLnBrk="0" hangingPunct="1">
                        <a:defRPr sz="1800" kern="1200">
                          <a:solidFill>
                            <a:schemeClr val="dk1"/>
                          </a:solidFill>
                          <a:latin typeface="Times New Roman"/>
                          <a:ea typeface="標楷體"/>
                        </a:defRPr>
                      </a:lvl5pPr>
                      <a:lvl6pPr marL="2286000" algn="l" defTabSz="914400" rtl="0" eaLnBrk="1" latinLnBrk="0" hangingPunct="1">
                        <a:defRPr sz="1800" kern="1200">
                          <a:solidFill>
                            <a:schemeClr val="dk1"/>
                          </a:solidFill>
                          <a:latin typeface="Times New Roman"/>
                          <a:ea typeface="標楷體"/>
                        </a:defRPr>
                      </a:lvl6pPr>
                      <a:lvl7pPr marL="2743200" algn="l" defTabSz="914400" rtl="0" eaLnBrk="1" latinLnBrk="0" hangingPunct="1">
                        <a:defRPr sz="1800" kern="1200">
                          <a:solidFill>
                            <a:schemeClr val="dk1"/>
                          </a:solidFill>
                          <a:latin typeface="Times New Roman"/>
                          <a:ea typeface="標楷體"/>
                        </a:defRPr>
                      </a:lvl7pPr>
                      <a:lvl8pPr marL="3200400" algn="l" defTabSz="914400" rtl="0" eaLnBrk="1" latinLnBrk="0" hangingPunct="1">
                        <a:defRPr sz="1800" kern="1200">
                          <a:solidFill>
                            <a:schemeClr val="dk1"/>
                          </a:solidFill>
                          <a:latin typeface="Times New Roman"/>
                          <a:ea typeface="標楷體"/>
                        </a:defRPr>
                      </a:lvl8pPr>
                      <a:lvl9pPr marL="3657600" algn="l" defTabSz="914400" rtl="0" eaLnBrk="1" latinLnBrk="0" hangingPunct="1">
                        <a:defRPr sz="1800" kern="1200">
                          <a:solidFill>
                            <a:schemeClr val="dk1"/>
                          </a:solidFill>
                          <a:latin typeface="Times New Roman"/>
                          <a:ea typeface="標楷體"/>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70985490"/>
                  </a:ext>
                </a:extLst>
              </a:tr>
            </a:tbl>
          </a:graphicData>
        </a:graphic>
      </p:graphicFrame>
      <p:sp>
        <p:nvSpPr>
          <p:cNvPr id="4" name="日期版面配置區 3">
            <a:extLst>
              <a:ext uri="{FF2B5EF4-FFF2-40B4-BE49-F238E27FC236}">
                <a16:creationId xmlns:a16="http://schemas.microsoft.com/office/drawing/2014/main" id="{DE9351D8-4918-4512-B452-04647D524FC8}"/>
              </a:ext>
            </a:extLst>
          </p:cNvPr>
          <p:cNvSpPr>
            <a:spLocks noGrp="1"/>
          </p:cNvSpPr>
          <p:nvPr>
            <p:ph type="dt" sz="half" idx="10"/>
          </p:nvPr>
        </p:nvSpPr>
        <p:spPr/>
        <p:txBody>
          <a:bodyPr/>
          <a:lstStyle/>
          <a:p>
            <a:pPr>
              <a:defRPr/>
            </a:pPr>
            <a:r>
              <a:rPr lang="en-US" altLang="zh-TW"/>
              <a:t>2024/07/24</a:t>
            </a:r>
            <a:endParaRPr lang="en-US" altLang="zh-TW" dirty="0"/>
          </a:p>
        </p:txBody>
      </p:sp>
      <p:pic>
        <p:nvPicPr>
          <p:cNvPr id="6" name="圖片 5">
            <a:extLst>
              <a:ext uri="{FF2B5EF4-FFF2-40B4-BE49-F238E27FC236}">
                <a16:creationId xmlns:a16="http://schemas.microsoft.com/office/drawing/2014/main" id="{ADC31129-F160-40C4-BBAB-5161FE522E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201" y="1807800"/>
            <a:ext cx="1800000" cy="1800000"/>
          </a:xfrm>
          <a:prstGeom prst="rect">
            <a:avLst/>
          </a:prstGeom>
          <a:noFill/>
        </p:spPr>
      </p:pic>
      <p:pic>
        <p:nvPicPr>
          <p:cNvPr id="7" name="圖片 6">
            <a:extLst>
              <a:ext uri="{FF2B5EF4-FFF2-40B4-BE49-F238E27FC236}">
                <a16:creationId xmlns:a16="http://schemas.microsoft.com/office/drawing/2014/main" id="{9F7119E8-E772-4B8D-BCAA-6CC4070BE7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789" y="4109260"/>
            <a:ext cx="1460833" cy="1800000"/>
          </a:xfrm>
          <a:prstGeom prst="rect">
            <a:avLst/>
          </a:prstGeom>
          <a:noFill/>
        </p:spPr>
      </p:pic>
      <p:pic>
        <p:nvPicPr>
          <p:cNvPr id="8" name="圖片 7">
            <a:extLst>
              <a:ext uri="{FF2B5EF4-FFF2-40B4-BE49-F238E27FC236}">
                <a16:creationId xmlns:a16="http://schemas.microsoft.com/office/drawing/2014/main" id="{360C558E-4A28-499D-A0AD-D363AF4CE361}"/>
              </a:ext>
            </a:extLst>
          </p:cNvPr>
          <p:cNvPicPr>
            <a:picLocks noChangeAspect="1"/>
          </p:cNvPicPr>
          <p:nvPr/>
        </p:nvPicPr>
        <p:blipFill>
          <a:blip r:embed="rId4"/>
          <a:stretch>
            <a:fillRect/>
          </a:stretch>
        </p:blipFill>
        <p:spPr>
          <a:xfrm>
            <a:off x="3862589" y="1944566"/>
            <a:ext cx="1800000" cy="1695305"/>
          </a:xfrm>
          <a:prstGeom prst="rect">
            <a:avLst/>
          </a:prstGeom>
          <a:solidFill>
            <a:sysClr val="window" lastClr="FFFFFF"/>
          </a:solidFill>
        </p:spPr>
      </p:pic>
      <p:pic>
        <p:nvPicPr>
          <p:cNvPr id="9" name="圖片 8">
            <a:extLst>
              <a:ext uri="{FF2B5EF4-FFF2-40B4-BE49-F238E27FC236}">
                <a16:creationId xmlns:a16="http://schemas.microsoft.com/office/drawing/2014/main" id="{A7D8C4F0-1C48-4D45-82FE-5DB8D006DE1A}"/>
              </a:ext>
            </a:extLst>
          </p:cNvPr>
          <p:cNvPicPr>
            <a:picLocks noChangeAspect="1"/>
          </p:cNvPicPr>
          <p:nvPr/>
        </p:nvPicPr>
        <p:blipFill>
          <a:blip r:embed="rId5"/>
          <a:stretch>
            <a:fillRect/>
          </a:stretch>
        </p:blipFill>
        <p:spPr>
          <a:xfrm>
            <a:off x="6658200" y="1944565"/>
            <a:ext cx="1800000" cy="1695305"/>
          </a:xfrm>
          <a:prstGeom prst="rect">
            <a:avLst/>
          </a:prstGeom>
          <a:solidFill>
            <a:sysClr val="window" lastClr="FFFFFF"/>
          </a:solidFill>
        </p:spPr>
      </p:pic>
      <p:pic>
        <p:nvPicPr>
          <p:cNvPr id="12" name="圖片 11">
            <a:extLst>
              <a:ext uri="{FF2B5EF4-FFF2-40B4-BE49-F238E27FC236}">
                <a16:creationId xmlns:a16="http://schemas.microsoft.com/office/drawing/2014/main" id="{3E7D9E89-4898-49B5-A048-71D2F819059A}"/>
              </a:ext>
            </a:extLst>
          </p:cNvPr>
          <p:cNvPicPr>
            <a:picLocks noChangeAspect="1"/>
          </p:cNvPicPr>
          <p:nvPr/>
        </p:nvPicPr>
        <p:blipFill>
          <a:blip r:embed="rId6"/>
          <a:stretch>
            <a:fillRect/>
          </a:stretch>
        </p:blipFill>
        <p:spPr>
          <a:xfrm>
            <a:off x="6658200" y="4075457"/>
            <a:ext cx="1800000" cy="2030563"/>
          </a:xfrm>
          <a:prstGeom prst="rect">
            <a:avLst/>
          </a:prstGeom>
          <a:solidFill>
            <a:sysClr val="window" lastClr="FFFFFF"/>
          </a:solidFill>
        </p:spPr>
      </p:pic>
      <p:pic>
        <p:nvPicPr>
          <p:cNvPr id="13" name="圖片 12">
            <a:extLst>
              <a:ext uri="{FF2B5EF4-FFF2-40B4-BE49-F238E27FC236}">
                <a16:creationId xmlns:a16="http://schemas.microsoft.com/office/drawing/2014/main" id="{C93AE862-72A2-43CC-94EF-C75490A87DF8}"/>
              </a:ext>
            </a:extLst>
          </p:cNvPr>
          <p:cNvPicPr>
            <a:picLocks noChangeAspect="1"/>
          </p:cNvPicPr>
          <p:nvPr/>
        </p:nvPicPr>
        <p:blipFill>
          <a:blip r:embed="rId7"/>
          <a:stretch>
            <a:fillRect/>
          </a:stretch>
        </p:blipFill>
        <p:spPr>
          <a:xfrm>
            <a:off x="3862589" y="4075456"/>
            <a:ext cx="1800000" cy="2030563"/>
          </a:xfrm>
          <a:prstGeom prst="rect">
            <a:avLst/>
          </a:prstGeom>
          <a:solidFill>
            <a:sysClr val="window" lastClr="FFFFFF"/>
          </a:solidFill>
        </p:spPr>
      </p:pic>
      <p:sp>
        <p:nvSpPr>
          <p:cNvPr id="17" name="文字方塊 16">
            <a:extLst>
              <a:ext uri="{FF2B5EF4-FFF2-40B4-BE49-F238E27FC236}">
                <a16:creationId xmlns:a16="http://schemas.microsoft.com/office/drawing/2014/main" id="{92BF6D4E-1ACB-4CA9-9025-4E7DA9188814}"/>
              </a:ext>
            </a:extLst>
          </p:cNvPr>
          <p:cNvSpPr txBox="1"/>
          <p:nvPr/>
        </p:nvSpPr>
        <p:spPr>
          <a:xfrm>
            <a:off x="303587" y="3220423"/>
            <a:ext cx="824416" cy="830997"/>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prstClr val="black"/>
                </a:solidFill>
                <a:latin typeface="Times New Roman"/>
                <a:ea typeface="標楷體"/>
              </a:rPr>
              <a:t>a=1</a:t>
            </a:r>
          </a:p>
          <a:p>
            <a:pPr eaLnBrk="1" fontAlgn="auto" hangingPunct="1">
              <a:spcBef>
                <a:spcPts val="0"/>
              </a:spcBef>
              <a:spcAft>
                <a:spcPts val="0"/>
              </a:spcAft>
            </a:pPr>
            <a:r>
              <a:rPr kumimoji="0" lang="en-US" altLang="zh-TW" sz="2400" dirty="0">
                <a:solidFill>
                  <a:prstClr val="black"/>
                </a:solidFill>
                <a:latin typeface="Times New Roman"/>
                <a:ea typeface="標楷體"/>
              </a:rPr>
              <a:t>b=3</a:t>
            </a:r>
            <a:endParaRPr kumimoji="0" lang="zh-TW" altLang="en-US" sz="2400" dirty="0">
              <a:solidFill>
                <a:prstClr val="black"/>
              </a:solidFill>
              <a:latin typeface="Times New Roman"/>
              <a:ea typeface="標楷體"/>
            </a:endParaRPr>
          </a:p>
        </p:txBody>
      </p:sp>
      <p:sp>
        <p:nvSpPr>
          <p:cNvPr id="15" name="矩形 14">
            <a:extLst>
              <a:ext uri="{FF2B5EF4-FFF2-40B4-BE49-F238E27FC236}">
                <a16:creationId xmlns:a16="http://schemas.microsoft.com/office/drawing/2014/main" id="{65ADBDE2-2837-40BE-AADE-31D4DBA7CA07}"/>
              </a:ext>
            </a:extLst>
          </p:cNvPr>
          <p:cNvSpPr/>
          <p:nvPr/>
        </p:nvSpPr>
        <p:spPr>
          <a:xfrm>
            <a:off x="1752600" y="142880"/>
            <a:ext cx="6065756" cy="584775"/>
          </a:xfrm>
          <a:prstGeom prst="rect">
            <a:avLst/>
          </a:prstGeom>
        </p:spPr>
        <p:txBody>
          <a:bodyPr wrap="square">
            <a:spAutoFit/>
          </a:bodyPr>
          <a:lstStyle/>
          <a:p>
            <a:pPr eaLnBrk="1" fontAlgn="auto" hangingPunct="1">
              <a:spcBef>
                <a:spcPts val="0"/>
              </a:spcBef>
              <a:spcAft>
                <a:spcPts val="0"/>
              </a:spcAft>
            </a:pPr>
            <a:r>
              <a:rPr kumimoji="0" lang="en-US" altLang="zh-TW" sz="3200" dirty="0">
                <a:solidFill>
                  <a:schemeClr val="tx2"/>
                </a:solidFill>
                <a:latin typeface="Times New Roman"/>
                <a:ea typeface="標楷體"/>
              </a:rPr>
              <a:t>Contour plots of temperature fields</a:t>
            </a:r>
            <a:endParaRPr kumimoji="0" lang="zh-TW" altLang="en-US" sz="3200" dirty="0">
              <a:solidFill>
                <a:schemeClr val="tx2"/>
              </a:solidFill>
              <a:latin typeface="Times New Roman"/>
              <a:ea typeface="標楷體"/>
            </a:endParaRPr>
          </a:p>
        </p:txBody>
      </p:sp>
    </p:spTree>
    <p:extLst>
      <p:ext uri="{BB962C8B-B14F-4D97-AF65-F5344CB8AC3E}">
        <p14:creationId xmlns:p14="http://schemas.microsoft.com/office/powerpoint/2010/main" val="3422838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10C5B22-E22E-438C-9921-9530318CE393}"/>
              </a:ext>
            </a:extLst>
          </p:cNvPr>
          <p:cNvSpPr>
            <a:spLocks noGrp="1"/>
          </p:cNvSpPr>
          <p:nvPr>
            <p:ph type="dt" sz="half" idx="10"/>
          </p:nvPr>
        </p:nvSpPr>
        <p:spPr/>
        <p:txBody>
          <a:bodyPr/>
          <a:lstStyle/>
          <a:p>
            <a:pPr>
              <a:defRPr/>
            </a:pPr>
            <a:r>
              <a:rPr lang="en-US" altLang="zh-TW"/>
              <a:t>2024/07/24</a:t>
            </a:r>
            <a:endParaRPr lang="en-US" altLang="zh-TW" dirty="0"/>
          </a:p>
        </p:txBody>
      </p:sp>
      <p:sp>
        <p:nvSpPr>
          <p:cNvPr id="5" name="矩形 4">
            <a:extLst>
              <a:ext uri="{FF2B5EF4-FFF2-40B4-BE49-F238E27FC236}">
                <a16:creationId xmlns:a16="http://schemas.microsoft.com/office/drawing/2014/main" id="{F23822E7-566E-4B68-9D45-AA7E0CF83ED6}"/>
              </a:ext>
            </a:extLst>
          </p:cNvPr>
          <p:cNvSpPr/>
          <p:nvPr/>
        </p:nvSpPr>
        <p:spPr>
          <a:xfrm>
            <a:off x="334139" y="209955"/>
            <a:ext cx="4177426" cy="646331"/>
          </a:xfrm>
          <a:prstGeom prst="rect">
            <a:avLst/>
          </a:prstGeom>
        </p:spPr>
        <p:txBody>
          <a:bodyPr wrap="none">
            <a:spAutoFit/>
          </a:bodyPr>
          <a:lstStyle/>
          <a:p>
            <a:pPr eaLnBrk="1" fontAlgn="auto" hangingPunct="1">
              <a:spcBef>
                <a:spcPts val="0"/>
              </a:spcBef>
              <a:spcAft>
                <a:spcPts val="0"/>
              </a:spcAft>
            </a:pPr>
            <a:r>
              <a:rPr kumimoji="0" lang="en-US" altLang="zh-TW" sz="3600" dirty="0">
                <a:solidFill>
                  <a:schemeClr val="tx2"/>
                </a:solidFill>
                <a:latin typeface="Times New Roman"/>
                <a:ea typeface="標楷體"/>
              </a:rPr>
              <a:t>Convergence of CSF</a:t>
            </a:r>
            <a:endParaRPr kumimoji="0" lang="zh-TW" altLang="en-US" sz="3600" dirty="0">
              <a:solidFill>
                <a:schemeClr val="tx2"/>
              </a:solidFill>
              <a:latin typeface="Times New Roman"/>
              <a:ea typeface="標楷體"/>
            </a:endParaRPr>
          </a:p>
        </p:txBody>
      </p:sp>
      <p:graphicFrame>
        <p:nvGraphicFramePr>
          <p:cNvPr id="42" name="物件 41">
            <a:extLst>
              <a:ext uri="{FF2B5EF4-FFF2-40B4-BE49-F238E27FC236}">
                <a16:creationId xmlns:a16="http://schemas.microsoft.com/office/drawing/2014/main" id="{8757AD50-687D-4CA6-AEEF-4B894521A399}"/>
              </a:ext>
            </a:extLst>
          </p:cNvPr>
          <p:cNvGraphicFramePr>
            <a:graphicFrameLocks noChangeAspect="1"/>
          </p:cNvGraphicFramePr>
          <p:nvPr/>
        </p:nvGraphicFramePr>
        <p:xfrm>
          <a:off x="5050191" y="1137600"/>
          <a:ext cx="2759504" cy="2520000"/>
        </p:xfrm>
        <a:graphic>
          <a:graphicData uri="http://schemas.openxmlformats.org/presentationml/2006/ole">
            <mc:AlternateContent xmlns:mc="http://schemas.openxmlformats.org/markup-compatibility/2006">
              <mc:Choice xmlns:v="urn:schemas-microsoft-com:vml" Requires="v">
                <p:oleObj spid="_x0000_s15714" name="Plot" r:id="rId3" imgW="7566870" imgH="6895750" progId="Grapher.Document">
                  <p:embed/>
                </p:oleObj>
              </mc:Choice>
              <mc:Fallback>
                <p:oleObj name="Plot" r:id="rId3" imgW="7566870" imgH="6895750" progId="Grapher.Document">
                  <p:embed/>
                  <p:pic>
                    <p:nvPicPr>
                      <p:cNvPr id="42" name="物件 41">
                        <a:extLst>
                          <a:ext uri="{FF2B5EF4-FFF2-40B4-BE49-F238E27FC236}">
                            <a16:creationId xmlns:a16="http://schemas.microsoft.com/office/drawing/2014/main" id="{8757AD50-687D-4CA6-AEEF-4B894521A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191" y="1137600"/>
                        <a:ext cx="2759504" cy="2520000"/>
                      </a:xfrm>
                      <a:prstGeom prst="rect">
                        <a:avLst/>
                      </a:prstGeom>
                      <a:solidFill>
                        <a:sysClr val="window" lastClr="FFFFFF"/>
                      </a:solidFill>
                    </p:spPr>
                  </p:pic>
                </p:oleObj>
              </mc:Fallback>
            </mc:AlternateContent>
          </a:graphicData>
        </a:graphic>
      </p:graphicFrame>
      <p:graphicFrame>
        <p:nvGraphicFramePr>
          <p:cNvPr id="43" name="物件 42">
            <a:extLst>
              <a:ext uri="{FF2B5EF4-FFF2-40B4-BE49-F238E27FC236}">
                <a16:creationId xmlns:a16="http://schemas.microsoft.com/office/drawing/2014/main" id="{D53ABD42-2808-405F-A711-5CD6A0C9B45E}"/>
              </a:ext>
            </a:extLst>
          </p:cNvPr>
          <p:cNvGraphicFramePr>
            <a:graphicFrameLocks noChangeAspect="1"/>
          </p:cNvGraphicFramePr>
          <p:nvPr/>
        </p:nvGraphicFramePr>
        <p:xfrm>
          <a:off x="866782" y="1174458"/>
          <a:ext cx="2890909" cy="2520000"/>
        </p:xfrm>
        <a:graphic>
          <a:graphicData uri="http://schemas.openxmlformats.org/presentationml/2006/ole">
            <mc:AlternateContent xmlns:mc="http://schemas.openxmlformats.org/markup-compatibility/2006">
              <mc:Choice xmlns:v="urn:schemas-microsoft-com:vml" Requires="v">
                <p:oleObj spid="_x0000_s15715" name="Plot" r:id="rId5" imgW="7801761" imgH="6895750" progId="Grapher.Document">
                  <p:embed/>
                </p:oleObj>
              </mc:Choice>
              <mc:Fallback>
                <p:oleObj name="Plot" r:id="rId5" imgW="7801761" imgH="6895750" progId="Grapher.Document">
                  <p:embed/>
                  <p:pic>
                    <p:nvPicPr>
                      <p:cNvPr id="43" name="物件 42">
                        <a:extLst>
                          <a:ext uri="{FF2B5EF4-FFF2-40B4-BE49-F238E27FC236}">
                            <a16:creationId xmlns:a16="http://schemas.microsoft.com/office/drawing/2014/main" id="{D53ABD42-2808-405F-A711-5CD6A0C9B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82" y="1174458"/>
                        <a:ext cx="2890909" cy="2520000"/>
                      </a:xfrm>
                      <a:prstGeom prst="rect">
                        <a:avLst/>
                      </a:prstGeom>
                      <a:solidFill>
                        <a:sysClr val="window" lastClr="FFFFFF"/>
                      </a:solidFill>
                    </p:spPr>
                  </p:pic>
                </p:oleObj>
              </mc:Fallback>
            </mc:AlternateContent>
          </a:graphicData>
        </a:graphic>
      </p:graphicFrame>
      <p:cxnSp>
        <p:nvCxnSpPr>
          <p:cNvPr id="44" name="直線接點 43">
            <a:extLst>
              <a:ext uri="{FF2B5EF4-FFF2-40B4-BE49-F238E27FC236}">
                <a16:creationId xmlns:a16="http://schemas.microsoft.com/office/drawing/2014/main" id="{836A0328-D2D1-4109-AD0C-F463873770DA}"/>
              </a:ext>
            </a:extLst>
          </p:cNvPr>
          <p:cNvCxnSpPr>
            <a:cxnSpLocks/>
          </p:cNvCxnSpPr>
          <p:nvPr/>
        </p:nvCxnSpPr>
        <p:spPr>
          <a:xfrm>
            <a:off x="2418071" y="2560950"/>
            <a:ext cx="0" cy="789038"/>
          </a:xfrm>
          <a:prstGeom prst="line">
            <a:avLst/>
          </a:prstGeom>
          <a:noFill/>
          <a:ln w="12700" cap="flat" cmpd="sng" algn="ctr">
            <a:solidFill>
              <a:sysClr val="windowText" lastClr="000000"/>
            </a:solidFill>
            <a:prstDash val="dash"/>
            <a:miter lim="800000"/>
          </a:ln>
          <a:effectLst/>
        </p:spPr>
      </p:cxnSp>
      <p:graphicFrame>
        <p:nvGraphicFramePr>
          <p:cNvPr id="46" name="物件 45">
            <a:extLst>
              <a:ext uri="{FF2B5EF4-FFF2-40B4-BE49-F238E27FC236}">
                <a16:creationId xmlns:a16="http://schemas.microsoft.com/office/drawing/2014/main" id="{67D9001D-DDBB-44FC-9618-631A92BBB472}"/>
              </a:ext>
            </a:extLst>
          </p:cNvPr>
          <p:cNvGraphicFramePr>
            <a:graphicFrameLocks noChangeAspect="1"/>
          </p:cNvGraphicFramePr>
          <p:nvPr/>
        </p:nvGraphicFramePr>
        <p:xfrm>
          <a:off x="2312234" y="1294453"/>
          <a:ext cx="1214726" cy="1181170"/>
        </p:xfrm>
        <a:graphic>
          <a:graphicData uri="http://schemas.openxmlformats.org/presentationml/2006/ole">
            <mc:AlternateContent xmlns:mc="http://schemas.openxmlformats.org/markup-compatibility/2006">
              <mc:Choice xmlns:v="urn:schemas-microsoft-com:vml" Requires="v">
                <p:oleObj spid="_x0000_s15716" name="Plot" r:id="rId7" imgW="6073629" imgH="5905850" progId="Grapher.Document">
                  <p:embed/>
                </p:oleObj>
              </mc:Choice>
              <mc:Fallback>
                <p:oleObj name="Plot" r:id="rId7" imgW="6073629" imgH="5905850" progId="Grapher.Document">
                  <p:embed/>
                  <p:pic>
                    <p:nvPicPr>
                      <p:cNvPr id="46" name="物件 45">
                        <a:extLst>
                          <a:ext uri="{FF2B5EF4-FFF2-40B4-BE49-F238E27FC236}">
                            <a16:creationId xmlns:a16="http://schemas.microsoft.com/office/drawing/2014/main" id="{67D9001D-DDBB-44FC-9618-631A92BBB4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2234" y="1294453"/>
                        <a:ext cx="1214726" cy="1181170"/>
                      </a:xfrm>
                      <a:prstGeom prst="rect">
                        <a:avLst/>
                      </a:prstGeom>
                      <a:solidFill>
                        <a:sysClr val="window" lastClr="FFFFFF"/>
                      </a:solidFill>
                      <a:ln>
                        <a:solidFill>
                          <a:srgbClr val="FF0000"/>
                        </a:solidFill>
                      </a:ln>
                    </p:spPr>
                  </p:pic>
                </p:oleObj>
              </mc:Fallback>
            </mc:AlternateContent>
          </a:graphicData>
        </a:graphic>
      </p:graphicFrame>
      <p:graphicFrame>
        <p:nvGraphicFramePr>
          <p:cNvPr id="47" name="物件 46">
            <a:extLst>
              <a:ext uri="{FF2B5EF4-FFF2-40B4-BE49-F238E27FC236}">
                <a16:creationId xmlns:a16="http://schemas.microsoft.com/office/drawing/2014/main" id="{5A246F66-E709-436F-8BCC-019CAFB1842E}"/>
              </a:ext>
            </a:extLst>
          </p:cNvPr>
          <p:cNvGraphicFramePr>
            <a:graphicFrameLocks noChangeAspect="1"/>
          </p:cNvGraphicFramePr>
          <p:nvPr/>
        </p:nvGraphicFramePr>
        <p:xfrm>
          <a:off x="6405274" y="1524000"/>
          <a:ext cx="1214726" cy="1194592"/>
        </p:xfrm>
        <a:graphic>
          <a:graphicData uri="http://schemas.openxmlformats.org/presentationml/2006/ole">
            <mc:AlternateContent xmlns:mc="http://schemas.openxmlformats.org/markup-compatibility/2006">
              <mc:Choice xmlns:v="urn:schemas-microsoft-com:vml" Requires="v">
                <p:oleObj spid="_x0000_s15717" name="Plot" r:id="rId9" imgW="6073629" imgH="5972961" progId="Grapher.Document">
                  <p:embed/>
                </p:oleObj>
              </mc:Choice>
              <mc:Fallback>
                <p:oleObj name="Plot" r:id="rId9" imgW="6073629" imgH="5972961" progId="Grapher.Document">
                  <p:embed/>
                  <p:pic>
                    <p:nvPicPr>
                      <p:cNvPr id="47" name="物件 46">
                        <a:extLst>
                          <a:ext uri="{FF2B5EF4-FFF2-40B4-BE49-F238E27FC236}">
                            <a16:creationId xmlns:a16="http://schemas.microsoft.com/office/drawing/2014/main" id="{5A246F66-E709-436F-8BCC-019CAFB184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5274" y="1524000"/>
                        <a:ext cx="1214726" cy="1194592"/>
                      </a:xfrm>
                      <a:prstGeom prst="rect">
                        <a:avLst/>
                      </a:prstGeom>
                      <a:solidFill>
                        <a:sysClr val="window" lastClr="FFFFFF"/>
                      </a:solidFill>
                      <a:ln>
                        <a:solidFill>
                          <a:srgbClr val="FF0000"/>
                        </a:solidFill>
                      </a:ln>
                    </p:spPr>
                  </p:pic>
                </p:oleObj>
              </mc:Fallback>
            </mc:AlternateContent>
          </a:graphicData>
        </a:graphic>
      </p:graphicFrame>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E95C55BC-2E4D-4811-B390-87DF113F88A0}"/>
                  </a:ext>
                </a:extLst>
              </p:cNvPr>
              <p:cNvSpPr/>
              <p:nvPr/>
            </p:nvSpPr>
            <p:spPr>
              <a:xfrm>
                <a:off x="2446093" y="890041"/>
                <a:ext cx="1072409" cy="391902"/>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kumimoji="0" lang="en-US" altLang="zh-TW" i="1" kern="100" dirty="0" smtClean="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𝑁</m:t>
                        </m:r>
                      </m:e>
                      <m:sub>
                        <m:r>
                          <a:rPr kumimoji="0" lang="en-US" altLang="zh-TW" i="1" kern="100" dirty="0" smtClean="0">
                            <a:solidFill>
                              <a:prstClr val="black"/>
                            </a:solidFill>
                            <a:latin typeface="Cambria Math" panose="02040503050406030204" pitchFamily="18" charset="0"/>
                            <a:ea typeface="標楷體" panose="03000509000000000000" pitchFamily="65" charset="-120"/>
                          </a:rPr>
                          <m:t>𝑔</m:t>
                        </m:r>
                      </m:sub>
                    </m:sSub>
                  </m:oMath>
                </a14:m>
                <a:r>
                  <a:rPr kumimoji="0" lang="en-US" altLang="zh-TW" i="1" kern="100" dirty="0">
                    <a:solidFill>
                      <a:prstClr val="black"/>
                    </a:solidFill>
                    <a:latin typeface="Times New Roman" panose="02020603050405020304" pitchFamily="18" charset="0"/>
                    <a:ea typeface="標楷體" panose="03000509000000000000" pitchFamily="65" charset="-120"/>
                  </a:rPr>
                  <a:t>=4</a:t>
                </a:r>
                <a:r>
                  <a:rPr kumimoji="0" lang="en-US" altLang="zh-TW" kern="100" dirty="0">
                    <a:solidFill>
                      <a:prstClr val="black"/>
                    </a:solidFill>
                    <a:latin typeface="Times New Roman"/>
                    <a:ea typeface="標楷體" panose="03000509000000000000" pitchFamily="65" charset="-120"/>
                  </a:rPr>
                  <a:t> </a:t>
                </a:r>
                <a14:m>
                  <m:oMath xmlns:m="http://schemas.openxmlformats.org/officeDocument/2006/math">
                    <m:sSub>
                      <m:sSubPr>
                        <m:ctrlPr>
                          <a:rPr kumimoji="0" lang="en-US" altLang="zh-TW" i="1" kern="100" dirty="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𝑀</m:t>
                        </m:r>
                      </m:e>
                      <m:sub>
                        <m:r>
                          <a:rPr kumimoji="0" lang="en-US" altLang="zh-TW" i="1" kern="100" dirty="0">
                            <a:solidFill>
                              <a:prstClr val="black"/>
                            </a:solidFill>
                            <a:latin typeface="Cambria Math" panose="02040503050406030204" pitchFamily="18" charset="0"/>
                            <a:ea typeface="標楷體" panose="03000509000000000000" pitchFamily="65" charset="-120"/>
                          </a:rPr>
                          <m:t>𝑔</m:t>
                        </m:r>
                      </m:sub>
                    </m:sSub>
                  </m:oMath>
                </a14:m>
                <a:endParaRPr kumimoji="0" lang="zh-TW" altLang="en-US" dirty="0">
                  <a:solidFill>
                    <a:prstClr val="black"/>
                  </a:solidFill>
                  <a:latin typeface="Times New Roman"/>
                  <a:ea typeface="標楷體"/>
                </a:endParaRPr>
              </a:p>
            </p:txBody>
          </p:sp>
        </mc:Choice>
        <mc:Fallback xmlns="">
          <p:sp>
            <p:nvSpPr>
              <p:cNvPr id="48" name="矩形 47">
                <a:extLst>
                  <a:ext uri="{FF2B5EF4-FFF2-40B4-BE49-F238E27FC236}">
                    <a16:creationId xmlns:a16="http://schemas.microsoft.com/office/drawing/2014/main" id="{E95C55BC-2E4D-4811-B390-87DF113F88A0}"/>
                  </a:ext>
                </a:extLst>
              </p:cNvPr>
              <p:cNvSpPr>
                <a:spLocks noRot="1" noChangeAspect="1" noMove="1" noResize="1" noEditPoints="1" noAdjustHandles="1" noChangeArrowheads="1" noChangeShapeType="1" noTextEdit="1"/>
              </p:cNvSpPr>
              <p:nvPr/>
            </p:nvSpPr>
            <p:spPr>
              <a:xfrm>
                <a:off x="2446093" y="890041"/>
                <a:ext cx="1072409" cy="391902"/>
              </a:xfrm>
              <a:prstGeom prst="rect">
                <a:avLst/>
              </a:prstGeom>
              <a:blipFill>
                <a:blip r:embed="rId11"/>
                <a:stretch>
                  <a:fillRect t="-7813" b="-187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640A8E0D-FD60-4B5B-BE9F-58E1D282E310}"/>
                  </a:ext>
                </a:extLst>
              </p:cNvPr>
              <p:cNvSpPr/>
              <p:nvPr/>
            </p:nvSpPr>
            <p:spPr>
              <a:xfrm>
                <a:off x="6460071" y="1143000"/>
                <a:ext cx="1123706" cy="391902"/>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kumimoji="0" lang="en-US" altLang="zh-TW" i="1" kern="100" dirty="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𝑁</m:t>
                        </m:r>
                      </m:e>
                      <m:sub>
                        <m:r>
                          <a:rPr kumimoji="0" lang="en-US" altLang="zh-TW" i="1" kern="100" dirty="0">
                            <a:solidFill>
                              <a:prstClr val="black"/>
                            </a:solidFill>
                            <a:latin typeface="Cambria Math" panose="02040503050406030204" pitchFamily="18" charset="0"/>
                            <a:ea typeface="標楷體" panose="03000509000000000000" pitchFamily="65" charset="-120"/>
                          </a:rPr>
                          <m:t>𝑔</m:t>
                        </m:r>
                      </m:sub>
                    </m:sSub>
                    <m:r>
                      <a:rPr kumimoji="0" lang="en-US" altLang="zh-TW" i="1" kern="100" dirty="0">
                        <a:solidFill>
                          <a:prstClr val="black"/>
                        </a:solidFill>
                        <a:latin typeface="Cambria Math" panose="02040503050406030204" pitchFamily="18" charset="0"/>
                        <a:ea typeface="標楷體" panose="03000509000000000000" pitchFamily="65" charset="-120"/>
                      </a:rPr>
                      <m:t> </m:t>
                    </m:r>
                  </m:oMath>
                </a14:m>
                <a:r>
                  <a:rPr kumimoji="0" lang="en-US" altLang="zh-TW" i="1" kern="100" dirty="0">
                    <a:solidFill>
                      <a:prstClr val="black"/>
                    </a:solidFill>
                    <a:latin typeface="Times New Roman" panose="02020603050405020304" pitchFamily="18" charset="0"/>
                    <a:ea typeface="標楷體" panose="03000509000000000000" pitchFamily="65" charset="-120"/>
                  </a:rPr>
                  <a:t>=5</a:t>
                </a:r>
                <a:r>
                  <a:rPr kumimoji="0" lang="en-US" altLang="zh-TW" kern="100" dirty="0">
                    <a:solidFill>
                      <a:prstClr val="black"/>
                    </a:solidFill>
                    <a:latin typeface="Times New Roman"/>
                    <a:ea typeface="標楷體" panose="03000509000000000000" pitchFamily="65" charset="-120"/>
                  </a:rPr>
                  <a:t> </a:t>
                </a:r>
                <a14:m>
                  <m:oMath xmlns:m="http://schemas.openxmlformats.org/officeDocument/2006/math">
                    <m:sSub>
                      <m:sSubPr>
                        <m:ctrlPr>
                          <a:rPr kumimoji="0" lang="en-US" altLang="zh-TW" i="1" kern="100" dirty="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𝑀</m:t>
                        </m:r>
                      </m:e>
                      <m:sub>
                        <m:r>
                          <a:rPr kumimoji="0" lang="en-US" altLang="zh-TW" i="1" kern="100" dirty="0">
                            <a:solidFill>
                              <a:prstClr val="black"/>
                            </a:solidFill>
                            <a:latin typeface="Cambria Math" panose="02040503050406030204" pitchFamily="18" charset="0"/>
                            <a:ea typeface="標楷體" panose="03000509000000000000" pitchFamily="65" charset="-120"/>
                          </a:rPr>
                          <m:t>𝑔</m:t>
                        </m:r>
                      </m:sub>
                    </m:sSub>
                  </m:oMath>
                </a14:m>
                <a:endParaRPr kumimoji="0" lang="zh-TW" altLang="en-US" dirty="0">
                  <a:solidFill>
                    <a:prstClr val="black"/>
                  </a:solidFill>
                  <a:latin typeface="Times New Roman"/>
                  <a:ea typeface="標楷體"/>
                </a:endParaRPr>
              </a:p>
            </p:txBody>
          </p:sp>
        </mc:Choice>
        <mc:Fallback xmlns="">
          <p:sp>
            <p:nvSpPr>
              <p:cNvPr id="49" name="矩形 48">
                <a:extLst>
                  <a:ext uri="{FF2B5EF4-FFF2-40B4-BE49-F238E27FC236}">
                    <a16:creationId xmlns:a16="http://schemas.microsoft.com/office/drawing/2014/main" id="{640A8E0D-FD60-4B5B-BE9F-58E1D282E310}"/>
                  </a:ext>
                </a:extLst>
              </p:cNvPr>
              <p:cNvSpPr>
                <a:spLocks noRot="1" noChangeAspect="1" noMove="1" noResize="1" noEditPoints="1" noAdjustHandles="1" noChangeArrowheads="1" noChangeShapeType="1" noTextEdit="1"/>
              </p:cNvSpPr>
              <p:nvPr/>
            </p:nvSpPr>
            <p:spPr>
              <a:xfrm>
                <a:off x="6460071" y="1143000"/>
                <a:ext cx="1123706" cy="391902"/>
              </a:xfrm>
              <a:prstGeom prst="rect">
                <a:avLst/>
              </a:prstGeom>
              <a:blipFill>
                <a:blip r:embed="rId12"/>
                <a:stretch>
                  <a:fillRect t="-9375" b="-17188"/>
                </a:stretch>
              </a:blipFill>
            </p:spPr>
            <p:txBody>
              <a:bodyPr/>
              <a:lstStyle/>
              <a:p>
                <a:r>
                  <a:rPr lang="zh-TW" altLang="en-US">
                    <a:noFill/>
                  </a:rPr>
                  <a:t> </a:t>
                </a:r>
              </a:p>
            </p:txBody>
          </p:sp>
        </mc:Fallback>
      </mc:AlternateContent>
      <p:cxnSp>
        <p:nvCxnSpPr>
          <p:cNvPr id="50" name="直線接點 49">
            <a:extLst>
              <a:ext uri="{FF2B5EF4-FFF2-40B4-BE49-F238E27FC236}">
                <a16:creationId xmlns:a16="http://schemas.microsoft.com/office/drawing/2014/main" id="{DD4A38A5-24A8-4ABC-AB89-D30675365831}"/>
              </a:ext>
            </a:extLst>
          </p:cNvPr>
          <p:cNvCxnSpPr>
            <a:cxnSpLocks/>
          </p:cNvCxnSpPr>
          <p:nvPr/>
        </p:nvCxnSpPr>
        <p:spPr>
          <a:xfrm>
            <a:off x="6482917" y="2928313"/>
            <a:ext cx="0" cy="370814"/>
          </a:xfrm>
          <a:prstGeom prst="line">
            <a:avLst/>
          </a:prstGeom>
          <a:noFill/>
          <a:ln w="1270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B979D355-AD5C-478F-89E3-046314939D21}"/>
                  </a:ext>
                </a:extLst>
              </p:cNvPr>
              <p:cNvSpPr/>
              <p:nvPr/>
            </p:nvSpPr>
            <p:spPr>
              <a:xfrm>
                <a:off x="5029202" y="223523"/>
                <a:ext cx="3436063" cy="708592"/>
              </a:xfrm>
              <a:prstGeom prst="rect">
                <a:avLst/>
              </a:prstGeom>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0" lang="zh-TW" altLang="en-US">
                          <a:solidFill>
                            <a:prstClr val="black"/>
                          </a:solidFill>
                          <a:latin typeface="Cambria Math" panose="02040503050406030204" pitchFamily="18" charset="0"/>
                        </a:rPr>
                        <m:t>Err</m:t>
                      </m:r>
                      <m:r>
                        <a:rPr kumimoji="0" lang="zh-TW" altLang="en-US">
                          <a:solidFill>
                            <a:prstClr val="black"/>
                          </a:solidFill>
                          <a:latin typeface="Cambria Math" panose="02040503050406030204" pitchFamily="18" charset="0"/>
                        </a:rPr>
                        <m:t>=</m:t>
                      </m:r>
                      <m:d>
                        <m:dPr>
                          <m:begChr m:val="|"/>
                          <m:endChr m:val="|"/>
                          <m:ctrlPr>
                            <a:rPr kumimoji="0" lang="zh-TW" altLang="en-US" i="1">
                              <a:solidFill>
                                <a:prstClr val="black"/>
                              </a:solidFill>
                              <a:latin typeface="Cambria Math" panose="02040503050406030204" pitchFamily="18" charset="0"/>
                            </a:rPr>
                          </m:ctrlPr>
                        </m:dPr>
                        <m:e>
                          <m:f>
                            <m:fPr>
                              <m:ctrlPr>
                                <a:rPr kumimoji="0" lang="zh-TW" altLang="en-US" i="1">
                                  <a:solidFill>
                                    <a:prstClr val="black"/>
                                  </a:solidFill>
                                  <a:latin typeface="Cambria Math" panose="02040503050406030204" pitchFamily="18" charset="0"/>
                                </a:rPr>
                              </m:ctrlPr>
                            </m:fPr>
                            <m:num>
                              <m:r>
                                <a:rPr kumimoji="0" lang="zh-TW" altLang="en-US" i="1">
                                  <a:solidFill>
                                    <a:prstClr val="black"/>
                                  </a:solidFill>
                                  <a:latin typeface="Cambria Math" panose="02040503050406030204" pitchFamily="18" charset="0"/>
                                </a:rPr>
                                <m:t>𝐶𝑆𝐹</m:t>
                              </m:r>
                              <m:r>
                                <a:rPr kumimoji="0" lang="zh-TW" altLang="en-US">
                                  <a:solidFill>
                                    <a:prstClr val="black"/>
                                  </a:solidFill>
                                  <a:latin typeface="Cambria Math" panose="02040503050406030204" pitchFamily="18" charset="0"/>
                                </a:rPr>
                                <m:t>−</m:t>
                              </m:r>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𝐶𝑆𝐹</m:t>
                                  </m:r>
                                </m:e>
                                <m:sub>
                                  <m:r>
                                    <a:rPr kumimoji="0" lang="zh-TW" altLang="en-US" i="1">
                                      <a:solidFill>
                                        <a:prstClr val="black"/>
                                      </a:solidFill>
                                      <a:latin typeface="Cambria Math" panose="02040503050406030204" pitchFamily="18" charset="0"/>
                                    </a:rPr>
                                    <m:t>𝑒𝑥</m:t>
                                  </m:r>
                                </m:sub>
                              </m:sSub>
                            </m:num>
                            <m:den>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𝐶𝑆𝐹</m:t>
                                  </m:r>
                                </m:e>
                                <m:sub>
                                  <m:r>
                                    <a:rPr kumimoji="0" lang="zh-TW" altLang="en-US" i="1">
                                      <a:solidFill>
                                        <a:prstClr val="black"/>
                                      </a:solidFill>
                                      <a:latin typeface="Cambria Math" panose="02040503050406030204" pitchFamily="18" charset="0"/>
                                    </a:rPr>
                                    <m:t>𝑒𝑥</m:t>
                                  </m:r>
                                </m:sub>
                              </m:sSub>
                            </m:den>
                          </m:f>
                        </m:e>
                      </m:d>
                      <m:r>
                        <a:rPr kumimoji="0" lang="zh-TW" altLang="en-US">
                          <a:solidFill>
                            <a:prstClr val="black"/>
                          </a:solidFill>
                          <a:latin typeface="Cambria Math" panose="02040503050406030204" pitchFamily="18" charset="0"/>
                        </a:rPr>
                        <m:t>×100 %</m:t>
                      </m:r>
                    </m:oMath>
                  </m:oMathPara>
                </a14:m>
                <a:endParaRPr kumimoji="0" lang="zh-TW" altLang="en-US" dirty="0">
                  <a:solidFill>
                    <a:prstClr val="black"/>
                  </a:solidFill>
                  <a:latin typeface="Times New Roman"/>
                  <a:ea typeface="標楷體"/>
                </a:endParaRPr>
              </a:p>
            </p:txBody>
          </p:sp>
        </mc:Choice>
        <mc:Fallback xmlns="">
          <p:sp>
            <p:nvSpPr>
              <p:cNvPr id="51" name="矩形 50">
                <a:extLst>
                  <a:ext uri="{FF2B5EF4-FFF2-40B4-BE49-F238E27FC236}">
                    <a16:creationId xmlns:a16="http://schemas.microsoft.com/office/drawing/2014/main" id="{B979D355-AD5C-478F-89E3-046314939D21}"/>
                  </a:ext>
                </a:extLst>
              </p:cNvPr>
              <p:cNvSpPr>
                <a:spLocks noRot="1" noChangeAspect="1" noMove="1" noResize="1" noEditPoints="1" noAdjustHandles="1" noChangeArrowheads="1" noChangeShapeType="1" noTextEdit="1"/>
              </p:cNvSpPr>
              <p:nvPr/>
            </p:nvSpPr>
            <p:spPr>
              <a:xfrm>
                <a:off x="5029202" y="223523"/>
                <a:ext cx="3436063" cy="708592"/>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文字方塊 51">
                <a:extLst>
                  <a:ext uri="{FF2B5EF4-FFF2-40B4-BE49-F238E27FC236}">
                    <a16:creationId xmlns:a16="http://schemas.microsoft.com/office/drawing/2014/main" id="{CCAA466D-DFA1-4438-A68D-E4C6219E1A1C}"/>
                  </a:ext>
                </a:extLst>
              </p:cNvPr>
              <p:cNvSpPr txBox="1"/>
              <p:nvPr/>
            </p:nvSpPr>
            <p:spPr>
              <a:xfrm>
                <a:off x="838202" y="2329766"/>
                <a:ext cx="352661" cy="215444"/>
              </a:xfrm>
              <a:prstGeom prst="rect">
                <a:avLst/>
              </a:prstGeom>
              <a:noFill/>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1400" i="1">
                          <a:solidFill>
                            <a:prstClr val="black"/>
                          </a:solidFill>
                          <a:latin typeface="Cambria Math" panose="02040503050406030204" pitchFamily="18" charset="0"/>
                          <a:ea typeface="Cambria Math" panose="02040503050406030204" pitchFamily="18" charset="0"/>
                        </a:rPr>
                        <m:t>(%)</m:t>
                      </m:r>
                    </m:oMath>
                  </m:oMathPara>
                </a14:m>
                <a:endParaRPr kumimoji="0" lang="zh-TW" altLang="en-US" sz="1600" dirty="0">
                  <a:solidFill>
                    <a:prstClr val="black"/>
                  </a:solidFill>
                  <a:latin typeface="Times New Roman"/>
                  <a:ea typeface="標楷體"/>
                </a:endParaRPr>
              </a:p>
            </p:txBody>
          </p:sp>
        </mc:Choice>
        <mc:Fallback xmlns="">
          <p:sp>
            <p:nvSpPr>
              <p:cNvPr id="52" name="文字方塊 51">
                <a:extLst>
                  <a:ext uri="{FF2B5EF4-FFF2-40B4-BE49-F238E27FC236}">
                    <a16:creationId xmlns:a16="http://schemas.microsoft.com/office/drawing/2014/main" id="{CCAA466D-DFA1-4438-A68D-E4C6219E1A1C}"/>
                  </a:ext>
                </a:extLst>
              </p:cNvPr>
              <p:cNvSpPr txBox="1">
                <a:spLocks noRot="1" noChangeAspect="1" noMove="1" noResize="1" noEditPoints="1" noAdjustHandles="1" noChangeArrowheads="1" noChangeShapeType="1" noTextEdit="1"/>
              </p:cNvSpPr>
              <p:nvPr/>
            </p:nvSpPr>
            <p:spPr>
              <a:xfrm>
                <a:off x="838202" y="2329766"/>
                <a:ext cx="352661" cy="215444"/>
              </a:xfrm>
              <a:prstGeom prst="rect">
                <a:avLst/>
              </a:prstGeom>
              <a:blipFill>
                <a:blip r:embed="rId14"/>
                <a:stretch>
                  <a:fillRect l="-17544" r="-17544" b="-3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AA6192AA-2E79-401B-A438-32B1458E5C71}"/>
                  </a:ext>
                </a:extLst>
              </p:cNvPr>
              <p:cNvSpPr txBox="1"/>
              <p:nvPr/>
            </p:nvSpPr>
            <p:spPr>
              <a:xfrm>
                <a:off x="4930408" y="2329766"/>
                <a:ext cx="352661" cy="215444"/>
              </a:xfrm>
              <a:prstGeom prst="rect">
                <a:avLst/>
              </a:prstGeom>
              <a:noFill/>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1400" i="1">
                          <a:solidFill>
                            <a:prstClr val="black"/>
                          </a:solidFill>
                          <a:latin typeface="Cambria Math" panose="02040503050406030204" pitchFamily="18" charset="0"/>
                          <a:ea typeface="Cambria Math" panose="02040503050406030204" pitchFamily="18" charset="0"/>
                        </a:rPr>
                        <m:t>(%)</m:t>
                      </m:r>
                    </m:oMath>
                  </m:oMathPara>
                </a14:m>
                <a:endParaRPr kumimoji="0" lang="zh-TW" altLang="en-US" sz="1600" dirty="0">
                  <a:solidFill>
                    <a:prstClr val="black"/>
                  </a:solidFill>
                  <a:latin typeface="Times New Roman"/>
                  <a:ea typeface="標楷體"/>
                </a:endParaRPr>
              </a:p>
            </p:txBody>
          </p:sp>
        </mc:Choice>
        <mc:Fallback xmlns="">
          <p:sp>
            <p:nvSpPr>
              <p:cNvPr id="53" name="文字方塊 52">
                <a:extLst>
                  <a:ext uri="{FF2B5EF4-FFF2-40B4-BE49-F238E27FC236}">
                    <a16:creationId xmlns:a16="http://schemas.microsoft.com/office/drawing/2014/main" id="{AA6192AA-2E79-401B-A438-32B1458E5C71}"/>
                  </a:ext>
                </a:extLst>
              </p:cNvPr>
              <p:cNvSpPr txBox="1">
                <a:spLocks noRot="1" noChangeAspect="1" noMove="1" noResize="1" noEditPoints="1" noAdjustHandles="1" noChangeArrowheads="1" noChangeShapeType="1" noTextEdit="1"/>
              </p:cNvSpPr>
              <p:nvPr/>
            </p:nvSpPr>
            <p:spPr>
              <a:xfrm>
                <a:off x="4930408" y="2329766"/>
                <a:ext cx="352661" cy="215444"/>
              </a:xfrm>
              <a:prstGeom prst="rect">
                <a:avLst/>
              </a:prstGeom>
              <a:blipFill>
                <a:blip r:embed="rId14"/>
                <a:stretch>
                  <a:fillRect l="-17241" r="-15517" b="-33333"/>
                </a:stretch>
              </a:blipFill>
            </p:spPr>
            <p:txBody>
              <a:bodyPr/>
              <a:lstStyle/>
              <a:p>
                <a:r>
                  <a:rPr lang="zh-TW" altLang="en-US">
                    <a:noFill/>
                  </a:rPr>
                  <a:t> </a:t>
                </a:r>
              </a:p>
            </p:txBody>
          </p:sp>
        </mc:Fallback>
      </mc:AlternateContent>
      <p:sp>
        <p:nvSpPr>
          <p:cNvPr id="16" name="AutoShape 9">
            <a:extLst>
              <a:ext uri="{FF2B5EF4-FFF2-40B4-BE49-F238E27FC236}">
                <a16:creationId xmlns:a16="http://schemas.microsoft.com/office/drawing/2014/main" id="{BFFD4484-8422-4ABE-ABBF-C6D51A7F647C}"/>
              </a:ext>
            </a:extLst>
          </p:cNvPr>
          <p:cNvSpPr>
            <a:spLocks noChangeArrowheads="1"/>
          </p:cNvSpPr>
          <p:nvPr/>
        </p:nvSpPr>
        <p:spPr bwMode="auto">
          <a:xfrm>
            <a:off x="4335352" y="429393"/>
            <a:ext cx="844550" cy="346075"/>
          </a:xfrm>
          <a:prstGeom prst="rightArrow">
            <a:avLst>
              <a:gd name="adj1" fmla="val 50000"/>
              <a:gd name="adj2" fmla="val 8022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17" name="物件 16">
            <a:extLst>
              <a:ext uri="{FF2B5EF4-FFF2-40B4-BE49-F238E27FC236}">
                <a16:creationId xmlns:a16="http://schemas.microsoft.com/office/drawing/2014/main" id="{1215B8FB-1FE3-4DFD-B4E3-A7F6C4E331D1}"/>
              </a:ext>
            </a:extLst>
          </p:cNvPr>
          <p:cNvGraphicFramePr>
            <a:graphicFrameLocks noChangeAspect="1"/>
          </p:cNvGraphicFramePr>
          <p:nvPr/>
        </p:nvGraphicFramePr>
        <p:xfrm>
          <a:off x="983982" y="3706968"/>
          <a:ext cx="2782500" cy="2520000"/>
        </p:xfrm>
        <a:graphic>
          <a:graphicData uri="http://schemas.openxmlformats.org/presentationml/2006/ole">
            <mc:AlternateContent xmlns:mc="http://schemas.openxmlformats.org/markup-compatibility/2006">
              <mc:Choice xmlns:v="urn:schemas-microsoft-com:vml" Requires="v">
                <p:oleObj spid="_x0000_s15718" name="Plot" r:id="rId15" imgW="7592037" imgH="6904139" progId="Grapher.Document">
                  <p:embed/>
                </p:oleObj>
              </mc:Choice>
              <mc:Fallback>
                <p:oleObj name="Plot" r:id="rId15" imgW="7592037" imgH="6904139" progId="Grapher.Document">
                  <p:embed/>
                  <p:pic>
                    <p:nvPicPr>
                      <p:cNvPr id="17" name="物件 16">
                        <a:extLst>
                          <a:ext uri="{FF2B5EF4-FFF2-40B4-BE49-F238E27FC236}">
                            <a16:creationId xmlns:a16="http://schemas.microsoft.com/office/drawing/2014/main" id="{1215B8FB-1FE3-4DFD-B4E3-A7F6C4E331D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3982" y="3706968"/>
                        <a:ext cx="2782500" cy="2520000"/>
                      </a:xfrm>
                      <a:prstGeom prst="rect">
                        <a:avLst/>
                      </a:prstGeom>
                      <a:solidFill>
                        <a:sysClr val="window" lastClr="FFFFFF"/>
                      </a:solidFill>
                    </p:spPr>
                  </p:pic>
                </p:oleObj>
              </mc:Fallback>
            </mc:AlternateContent>
          </a:graphicData>
        </a:graphic>
      </p:graphicFrame>
      <p:graphicFrame>
        <p:nvGraphicFramePr>
          <p:cNvPr id="18" name="物件 17">
            <a:extLst>
              <a:ext uri="{FF2B5EF4-FFF2-40B4-BE49-F238E27FC236}">
                <a16:creationId xmlns:a16="http://schemas.microsoft.com/office/drawing/2014/main" id="{29DE2AB9-6D2B-4A13-B133-B8467E619AC1}"/>
              </a:ext>
            </a:extLst>
          </p:cNvPr>
          <p:cNvGraphicFramePr>
            <a:graphicFrameLocks noChangeAspect="1"/>
          </p:cNvGraphicFramePr>
          <p:nvPr/>
        </p:nvGraphicFramePr>
        <p:xfrm>
          <a:off x="5097214" y="3692033"/>
          <a:ext cx="2725714" cy="2520000"/>
        </p:xfrm>
        <a:graphic>
          <a:graphicData uri="http://schemas.openxmlformats.org/presentationml/2006/ole">
            <mc:AlternateContent xmlns:mc="http://schemas.openxmlformats.org/markup-compatibility/2006">
              <mc:Choice xmlns:v="urn:schemas-microsoft-com:vml" Requires="v">
                <p:oleObj spid="_x0000_s15719" name="Plot" r:id="rId17" imgW="7382312" imgH="6904139" progId="Grapher.Document">
                  <p:embed/>
                </p:oleObj>
              </mc:Choice>
              <mc:Fallback>
                <p:oleObj name="Plot" r:id="rId17" imgW="7382312" imgH="6904139" progId="Grapher.Document">
                  <p:embed/>
                  <p:pic>
                    <p:nvPicPr>
                      <p:cNvPr id="18" name="物件 17">
                        <a:extLst>
                          <a:ext uri="{FF2B5EF4-FFF2-40B4-BE49-F238E27FC236}">
                            <a16:creationId xmlns:a16="http://schemas.microsoft.com/office/drawing/2014/main" id="{29DE2AB9-6D2B-4A13-B133-B8467E619A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7214" y="3692033"/>
                        <a:ext cx="2725714" cy="2520000"/>
                      </a:xfrm>
                      <a:prstGeom prst="rect">
                        <a:avLst/>
                      </a:prstGeom>
                      <a:solidFill>
                        <a:sysClr val="window" lastClr="FFFFFF"/>
                      </a:solidFill>
                    </p:spPr>
                  </p:pic>
                </p:oleObj>
              </mc:Fallback>
            </mc:AlternateContent>
          </a:graphicData>
        </a:graphic>
      </p:graphicFrame>
      <p:graphicFrame>
        <p:nvGraphicFramePr>
          <p:cNvPr id="19" name="物件 18">
            <a:extLst>
              <a:ext uri="{FF2B5EF4-FFF2-40B4-BE49-F238E27FC236}">
                <a16:creationId xmlns:a16="http://schemas.microsoft.com/office/drawing/2014/main" id="{028FC81A-1D3F-445C-BD60-599A9EA8DD04}"/>
              </a:ext>
            </a:extLst>
          </p:cNvPr>
          <p:cNvGraphicFramePr>
            <a:graphicFrameLocks noChangeAspect="1"/>
          </p:cNvGraphicFramePr>
          <p:nvPr/>
        </p:nvGraphicFramePr>
        <p:xfrm>
          <a:off x="2374932" y="4074804"/>
          <a:ext cx="1214726" cy="1194592"/>
        </p:xfrm>
        <a:graphic>
          <a:graphicData uri="http://schemas.openxmlformats.org/presentationml/2006/ole">
            <mc:AlternateContent xmlns:mc="http://schemas.openxmlformats.org/markup-compatibility/2006">
              <mc:Choice xmlns:v="urn:schemas-microsoft-com:vml" Requires="v">
                <p:oleObj spid="_x0000_s15720" name="Plot" r:id="rId19" imgW="6073629" imgH="5972961" progId="Grapher.Document">
                  <p:embed/>
                </p:oleObj>
              </mc:Choice>
              <mc:Fallback>
                <p:oleObj name="Plot" r:id="rId19" imgW="6073629" imgH="5972961" progId="Grapher.Document">
                  <p:embed/>
                  <p:pic>
                    <p:nvPicPr>
                      <p:cNvPr id="19" name="物件 18">
                        <a:extLst>
                          <a:ext uri="{FF2B5EF4-FFF2-40B4-BE49-F238E27FC236}">
                            <a16:creationId xmlns:a16="http://schemas.microsoft.com/office/drawing/2014/main" id="{028FC81A-1D3F-445C-BD60-599A9EA8DD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74932" y="4074804"/>
                        <a:ext cx="1214726" cy="1194592"/>
                      </a:xfrm>
                      <a:prstGeom prst="rect">
                        <a:avLst/>
                      </a:prstGeom>
                      <a:solidFill>
                        <a:sysClr val="window" lastClr="FFFFFF"/>
                      </a:solidFill>
                      <a:ln>
                        <a:solidFill>
                          <a:srgbClr val="FF0000"/>
                        </a:solidFill>
                      </a:ln>
                    </p:spPr>
                  </p:pic>
                </p:oleObj>
              </mc:Fallback>
            </mc:AlternateContent>
          </a:graphicData>
        </a:graphic>
      </p:graphicFrame>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A4520BF1-305C-44C6-AF88-8D074CFA5831}"/>
                  </a:ext>
                </a:extLst>
              </p:cNvPr>
              <p:cNvSpPr/>
              <p:nvPr/>
            </p:nvSpPr>
            <p:spPr>
              <a:xfrm>
                <a:off x="2510988" y="3702242"/>
                <a:ext cx="1072409" cy="391902"/>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kumimoji="0" lang="en-US" altLang="zh-TW" i="1" kern="100" dirty="0" smtClean="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𝑁</m:t>
                        </m:r>
                      </m:e>
                      <m:sub>
                        <m:r>
                          <a:rPr kumimoji="0" lang="en-US" altLang="zh-TW" i="1" kern="100" dirty="0" smtClean="0">
                            <a:solidFill>
                              <a:prstClr val="black"/>
                            </a:solidFill>
                            <a:latin typeface="Cambria Math" panose="02040503050406030204" pitchFamily="18" charset="0"/>
                            <a:ea typeface="標楷體" panose="03000509000000000000" pitchFamily="65" charset="-120"/>
                          </a:rPr>
                          <m:t>𝑔</m:t>
                        </m:r>
                      </m:sub>
                    </m:sSub>
                  </m:oMath>
                </a14:m>
                <a:r>
                  <a:rPr kumimoji="0" lang="en-US" altLang="zh-TW" i="1" kern="100" dirty="0">
                    <a:solidFill>
                      <a:prstClr val="black"/>
                    </a:solidFill>
                    <a:latin typeface="Times New Roman" panose="02020603050405020304" pitchFamily="18" charset="0"/>
                    <a:ea typeface="標楷體" panose="03000509000000000000" pitchFamily="65" charset="-120"/>
                  </a:rPr>
                  <a:t>=6</a:t>
                </a:r>
                <a:r>
                  <a:rPr kumimoji="0" lang="en-US" altLang="zh-TW" kern="100" dirty="0">
                    <a:solidFill>
                      <a:prstClr val="black"/>
                    </a:solidFill>
                    <a:latin typeface="Times New Roman"/>
                    <a:ea typeface="標楷體" panose="03000509000000000000" pitchFamily="65" charset="-120"/>
                  </a:rPr>
                  <a:t> </a:t>
                </a:r>
                <a14:m>
                  <m:oMath xmlns:m="http://schemas.openxmlformats.org/officeDocument/2006/math">
                    <m:sSub>
                      <m:sSubPr>
                        <m:ctrlPr>
                          <a:rPr kumimoji="0" lang="en-US" altLang="zh-TW" i="1" kern="100" dirty="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𝑀</m:t>
                        </m:r>
                      </m:e>
                      <m:sub>
                        <m:r>
                          <a:rPr kumimoji="0" lang="en-US" altLang="zh-TW" i="1" kern="100" dirty="0">
                            <a:solidFill>
                              <a:prstClr val="black"/>
                            </a:solidFill>
                            <a:latin typeface="Cambria Math" panose="02040503050406030204" pitchFamily="18" charset="0"/>
                            <a:ea typeface="標楷體" panose="03000509000000000000" pitchFamily="65" charset="-120"/>
                          </a:rPr>
                          <m:t>𝑔</m:t>
                        </m:r>
                      </m:sub>
                    </m:sSub>
                  </m:oMath>
                </a14:m>
                <a:endParaRPr kumimoji="0" lang="zh-TW" altLang="en-US" dirty="0">
                  <a:solidFill>
                    <a:prstClr val="black"/>
                  </a:solidFill>
                  <a:latin typeface="Times New Roman"/>
                  <a:ea typeface="標楷體"/>
                </a:endParaRPr>
              </a:p>
            </p:txBody>
          </p:sp>
        </mc:Choice>
        <mc:Fallback xmlns="">
          <p:sp>
            <p:nvSpPr>
              <p:cNvPr id="20" name="矩形 19">
                <a:extLst>
                  <a:ext uri="{FF2B5EF4-FFF2-40B4-BE49-F238E27FC236}">
                    <a16:creationId xmlns:a16="http://schemas.microsoft.com/office/drawing/2014/main" id="{A4520BF1-305C-44C6-AF88-8D074CFA5831}"/>
                  </a:ext>
                </a:extLst>
              </p:cNvPr>
              <p:cNvSpPr>
                <a:spLocks noRot="1" noChangeAspect="1" noMove="1" noResize="1" noEditPoints="1" noAdjustHandles="1" noChangeArrowheads="1" noChangeShapeType="1" noTextEdit="1"/>
              </p:cNvSpPr>
              <p:nvPr/>
            </p:nvSpPr>
            <p:spPr>
              <a:xfrm>
                <a:off x="2510988" y="3702242"/>
                <a:ext cx="1072409" cy="391902"/>
              </a:xfrm>
              <a:prstGeom prst="rect">
                <a:avLst/>
              </a:prstGeom>
              <a:blipFill>
                <a:blip r:embed="rId21"/>
                <a:stretch>
                  <a:fillRect t="-7692" b="-16923"/>
                </a:stretch>
              </a:blipFill>
            </p:spPr>
            <p:txBody>
              <a:bodyPr/>
              <a:lstStyle/>
              <a:p>
                <a:r>
                  <a:rPr lang="zh-TW" altLang="en-US">
                    <a:noFill/>
                  </a:rPr>
                  <a:t> </a:t>
                </a:r>
              </a:p>
            </p:txBody>
          </p:sp>
        </mc:Fallback>
      </mc:AlternateContent>
      <p:cxnSp>
        <p:nvCxnSpPr>
          <p:cNvPr id="21" name="直線接點 20">
            <a:extLst>
              <a:ext uri="{FF2B5EF4-FFF2-40B4-BE49-F238E27FC236}">
                <a16:creationId xmlns:a16="http://schemas.microsoft.com/office/drawing/2014/main" id="{2AB982B4-A531-43CB-8CA5-1F6BBA7317F8}"/>
              </a:ext>
            </a:extLst>
          </p:cNvPr>
          <p:cNvCxnSpPr>
            <a:cxnSpLocks/>
          </p:cNvCxnSpPr>
          <p:nvPr/>
        </p:nvCxnSpPr>
        <p:spPr>
          <a:xfrm>
            <a:off x="2446091" y="5334000"/>
            <a:ext cx="0" cy="447014"/>
          </a:xfrm>
          <a:prstGeom prst="line">
            <a:avLst/>
          </a:prstGeom>
          <a:noFill/>
          <a:ln w="12700" cap="flat" cmpd="sng" algn="ctr">
            <a:solidFill>
              <a:sysClr val="windowText" lastClr="000000"/>
            </a:solidFill>
            <a:prstDash val="dash"/>
            <a:miter lim="800000"/>
          </a:ln>
          <a:effectLst/>
        </p:spPr>
      </p:cxnSp>
      <p:cxnSp>
        <p:nvCxnSpPr>
          <p:cNvPr id="22" name="直線接點 21">
            <a:extLst>
              <a:ext uri="{FF2B5EF4-FFF2-40B4-BE49-F238E27FC236}">
                <a16:creationId xmlns:a16="http://schemas.microsoft.com/office/drawing/2014/main" id="{DE7169E9-72FB-4D95-9735-B179C54DF2A9}"/>
              </a:ext>
            </a:extLst>
          </p:cNvPr>
          <p:cNvCxnSpPr>
            <a:cxnSpLocks/>
          </p:cNvCxnSpPr>
          <p:nvPr/>
        </p:nvCxnSpPr>
        <p:spPr>
          <a:xfrm>
            <a:off x="6482917" y="5595607"/>
            <a:ext cx="0" cy="370814"/>
          </a:xfrm>
          <a:prstGeom prst="line">
            <a:avLst/>
          </a:prstGeom>
          <a:noFill/>
          <a:ln w="12700" cap="flat" cmpd="sng" algn="ctr">
            <a:solidFill>
              <a:sysClr val="windowText" lastClr="000000"/>
            </a:solidFill>
            <a:prstDash val="dash"/>
            <a:miter lim="800000"/>
          </a:ln>
          <a:effectLst/>
        </p:spPr>
      </p:cxnSp>
      <p:graphicFrame>
        <p:nvGraphicFramePr>
          <p:cNvPr id="24" name="物件 23">
            <a:extLst>
              <a:ext uri="{FF2B5EF4-FFF2-40B4-BE49-F238E27FC236}">
                <a16:creationId xmlns:a16="http://schemas.microsoft.com/office/drawing/2014/main" id="{AB4C7221-BADB-4FA7-B708-CEF747BCEF3F}"/>
              </a:ext>
            </a:extLst>
          </p:cNvPr>
          <p:cNvGraphicFramePr>
            <a:graphicFrameLocks noChangeAspect="1"/>
          </p:cNvGraphicFramePr>
          <p:nvPr/>
        </p:nvGraphicFramePr>
        <p:xfrm>
          <a:off x="6386526" y="4267200"/>
          <a:ext cx="1214726" cy="1194592"/>
        </p:xfrm>
        <a:graphic>
          <a:graphicData uri="http://schemas.openxmlformats.org/presentationml/2006/ole">
            <mc:AlternateContent xmlns:mc="http://schemas.openxmlformats.org/markup-compatibility/2006">
              <mc:Choice xmlns:v="urn:schemas-microsoft-com:vml" Requires="v">
                <p:oleObj spid="_x0000_s15721" name="Plot" r:id="rId22" imgW="6073629" imgH="5972961" progId="Grapher.Document">
                  <p:embed/>
                </p:oleObj>
              </mc:Choice>
              <mc:Fallback>
                <p:oleObj name="Plot" r:id="rId22" imgW="6073629" imgH="5972961" progId="Grapher.Document">
                  <p:embed/>
                  <p:pic>
                    <p:nvPicPr>
                      <p:cNvPr id="24" name="物件 23">
                        <a:extLst>
                          <a:ext uri="{FF2B5EF4-FFF2-40B4-BE49-F238E27FC236}">
                            <a16:creationId xmlns:a16="http://schemas.microsoft.com/office/drawing/2014/main" id="{AB4C7221-BADB-4FA7-B708-CEF747BCEF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86526" y="4267200"/>
                        <a:ext cx="1214726" cy="1194592"/>
                      </a:xfrm>
                      <a:prstGeom prst="rect">
                        <a:avLst/>
                      </a:prstGeom>
                      <a:solidFill>
                        <a:sysClr val="window" lastClr="FFFFFF"/>
                      </a:solidFill>
                      <a:ln>
                        <a:solidFill>
                          <a:sysClr val="windowText" lastClr="000000"/>
                        </a:solidFill>
                      </a:ln>
                    </p:spPr>
                  </p:pic>
                </p:oleObj>
              </mc:Fallback>
            </mc:AlternateContent>
          </a:graphicData>
        </a:graphic>
      </p:graphicFrame>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EAE8284B-DB4D-41A1-BD0D-2CFE173FE791}"/>
                  </a:ext>
                </a:extLst>
              </p:cNvPr>
              <p:cNvSpPr/>
              <p:nvPr/>
            </p:nvSpPr>
            <p:spPr>
              <a:xfrm>
                <a:off x="6547593" y="3804511"/>
                <a:ext cx="1072409" cy="391902"/>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kumimoji="0" lang="en-US" altLang="zh-TW" i="1" kern="100" dirty="0" smtClean="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𝑁</m:t>
                        </m:r>
                      </m:e>
                      <m:sub>
                        <m:r>
                          <a:rPr kumimoji="0" lang="en-US" altLang="zh-TW" i="1" kern="100" dirty="0" smtClean="0">
                            <a:solidFill>
                              <a:prstClr val="black"/>
                            </a:solidFill>
                            <a:latin typeface="Cambria Math" panose="02040503050406030204" pitchFamily="18" charset="0"/>
                            <a:ea typeface="標楷體" panose="03000509000000000000" pitchFamily="65" charset="-120"/>
                          </a:rPr>
                          <m:t>𝑔</m:t>
                        </m:r>
                      </m:sub>
                    </m:sSub>
                  </m:oMath>
                </a14:m>
                <a:r>
                  <a:rPr kumimoji="0" lang="en-US" altLang="zh-TW" i="1" kern="100" dirty="0">
                    <a:solidFill>
                      <a:prstClr val="black"/>
                    </a:solidFill>
                    <a:latin typeface="Times New Roman" panose="02020603050405020304" pitchFamily="18" charset="0"/>
                    <a:ea typeface="標楷體" panose="03000509000000000000" pitchFamily="65" charset="-120"/>
                  </a:rPr>
                  <a:t>=6</a:t>
                </a:r>
                <a:r>
                  <a:rPr kumimoji="0" lang="en-US" altLang="zh-TW" kern="100" dirty="0">
                    <a:solidFill>
                      <a:prstClr val="black"/>
                    </a:solidFill>
                    <a:latin typeface="Times New Roman"/>
                    <a:ea typeface="標楷體" panose="03000509000000000000" pitchFamily="65" charset="-120"/>
                  </a:rPr>
                  <a:t> </a:t>
                </a:r>
                <a14:m>
                  <m:oMath xmlns:m="http://schemas.openxmlformats.org/officeDocument/2006/math">
                    <m:sSub>
                      <m:sSubPr>
                        <m:ctrlPr>
                          <a:rPr kumimoji="0" lang="en-US" altLang="zh-TW" i="1" kern="100" dirty="0">
                            <a:solidFill>
                              <a:prstClr val="black"/>
                            </a:solidFill>
                            <a:latin typeface="Cambria Math" panose="02040503050406030204" pitchFamily="18" charset="0"/>
                            <a:ea typeface="標楷體" panose="03000509000000000000" pitchFamily="65" charset="-120"/>
                          </a:rPr>
                        </m:ctrlPr>
                      </m:sSubPr>
                      <m:e>
                        <m:r>
                          <a:rPr kumimoji="0" lang="en-US" altLang="zh-TW" i="1" kern="100" dirty="0">
                            <a:solidFill>
                              <a:prstClr val="black"/>
                            </a:solidFill>
                            <a:latin typeface="Cambria Math" panose="02040503050406030204" pitchFamily="18" charset="0"/>
                            <a:ea typeface="標楷體" panose="03000509000000000000" pitchFamily="65" charset="-120"/>
                          </a:rPr>
                          <m:t>𝑀</m:t>
                        </m:r>
                      </m:e>
                      <m:sub>
                        <m:r>
                          <a:rPr kumimoji="0" lang="en-US" altLang="zh-TW" i="1" kern="100" dirty="0">
                            <a:solidFill>
                              <a:prstClr val="black"/>
                            </a:solidFill>
                            <a:latin typeface="Cambria Math" panose="02040503050406030204" pitchFamily="18" charset="0"/>
                            <a:ea typeface="標楷體" panose="03000509000000000000" pitchFamily="65" charset="-120"/>
                          </a:rPr>
                          <m:t>𝑔</m:t>
                        </m:r>
                      </m:sub>
                    </m:sSub>
                  </m:oMath>
                </a14:m>
                <a:endParaRPr kumimoji="0" lang="zh-TW" altLang="en-US" dirty="0">
                  <a:solidFill>
                    <a:prstClr val="black"/>
                  </a:solidFill>
                  <a:latin typeface="Times New Roman"/>
                  <a:ea typeface="標楷體"/>
                </a:endParaRPr>
              </a:p>
            </p:txBody>
          </p:sp>
        </mc:Choice>
        <mc:Fallback xmlns="">
          <p:sp>
            <p:nvSpPr>
              <p:cNvPr id="25" name="矩形 24">
                <a:extLst>
                  <a:ext uri="{FF2B5EF4-FFF2-40B4-BE49-F238E27FC236}">
                    <a16:creationId xmlns:a16="http://schemas.microsoft.com/office/drawing/2014/main" id="{EAE8284B-DB4D-41A1-BD0D-2CFE173FE791}"/>
                  </a:ext>
                </a:extLst>
              </p:cNvPr>
              <p:cNvSpPr>
                <a:spLocks noRot="1" noChangeAspect="1" noMove="1" noResize="1" noEditPoints="1" noAdjustHandles="1" noChangeArrowheads="1" noChangeShapeType="1" noTextEdit="1"/>
              </p:cNvSpPr>
              <p:nvPr/>
            </p:nvSpPr>
            <p:spPr>
              <a:xfrm>
                <a:off x="6547593" y="3804511"/>
                <a:ext cx="1072409" cy="391902"/>
              </a:xfrm>
              <a:prstGeom prst="rect">
                <a:avLst/>
              </a:prstGeom>
              <a:blipFill>
                <a:blip r:embed="rId24"/>
                <a:stretch>
                  <a:fillRect t="-7813" b="-1875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4431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868E478E-1BA8-419D-909B-949907AC6D02}"/>
              </a:ext>
            </a:extLst>
          </p:cNvPr>
          <p:cNvSpPr>
            <a:spLocks noGrp="1"/>
          </p:cNvSpPr>
          <p:nvPr>
            <p:ph type="dt" sz="half" idx="10"/>
          </p:nvPr>
        </p:nvSpPr>
        <p:spPr/>
        <p:txBody>
          <a:bodyPr/>
          <a:lstStyle/>
          <a:p>
            <a:r>
              <a:rPr lang="en-US" altLang="zh-TW"/>
              <a:t>2024/07/24</a:t>
            </a:r>
            <a:endParaRPr lang="zh-TW" altLang="en-US" dirty="0"/>
          </a:p>
        </p:txBody>
      </p:sp>
      <p:sp>
        <p:nvSpPr>
          <p:cNvPr id="7" name="標題 1">
            <a:extLst>
              <a:ext uri="{FF2B5EF4-FFF2-40B4-BE49-F238E27FC236}">
                <a16:creationId xmlns:a16="http://schemas.microsoft.com/office/drawing/2014/main" id="{70A9C803-F631-467C-9C6E-2387FD304590}"/>
              </a:ext>
            </a:extLst>
          </p:cNvPr>
          <p:cNvSpPr>
            <a:spLocks noGrp="1"/>
          </p:cNvSpPr>
          <p:nvPr>
            <p:ph type="title"/>
          </p:nvPr>
        </p:nvSpPr>
        <p:spPr>
          <a:xfrm>
            <a:off x="628650" y="152400"/>
            <a:ext cx="7886700" cy="683921"/>
          </a:xfrm>
        </p:spPr>
        <p:txBody>
          <a:bodyPr/>
          <a:lstStyle/>
          <a:p>
            <a:r>
              <a:rPr lang="en-US" altLang="zh-TW" dirty="0">
                <a:latin typeface="Times New Roman" panose="02020603050405020304" pitchFamily="18" charset="0"/>
                <a:cs typeface="Times New Roman" panose="02020603050405020304" pitchFamily="18" charset="0"/>
              </a:rPr>
              <a:t>Literature Review</a:t>
            </a:r>
            <a:endParaRPr lang="zh-TW" altLang="en-US" dirty="0"/>
          </a:p>
        </p:txBody>
      </p:sp>
      <p:graphicFrame>
        <p:nvGraphicFramePr>
          <p:cNvPr id="8" name="表格 7">
            <a:extLst>
              <a:ext uri="{FF2B5EF4-FFF2-40B4-BE49-F238E27FC236}">
                <a16:creationId xmlns:a16="http://schemas.microsoft.com/office/drawing/2014/main" id="{82D3753C-85E6-4381-868E-BE9CD4E96A2C}"/>
              </a:ext>
            </a:extLst>
          </p:cNvPr>
          <p:cNvGraphicFramePr>
            <a:graphicFrameLocks noGrp="1"/>
          </p:cNvGraphicFramePr>
          <p:nvPr>
            <p:extLst>
              <p:ext uri="{D42A27DB-BD31-4B8C-83A1-F6EECF244321}">
                <p14:modId xmlns:p14="http://schemas.microsoft.com/office/powerpoint/2010/main" val="1378658797"/>
              </p:ext>
            </p:extLst>
          </p:nvPr>
        </p:nvGraphicFramePr>
        <p:xfrm>
          <a:off x="762000" y="1235575"/>
          <a:ext cx="7493668" cy="4214628"/>
        </p:xfrm>
        <a:graphic>
          <a:graphicData uri="http://schemas.openxmlformats.org/drawingml/2006/table">
            <a:tbl>
              <a:tblPr firstRow="1" bandRow="1">
                <a:tableStyleId>{5C22544A-7EE6-4342-B048-85BDC9FD1C3A}</a:tableStyleId>
              </a:tblPr>
              <a:tblGrid>
                <a:gridCol w="1872856">
                  <a:extLst>
                    <a:ext uri="{9D8B030D-6E8A-4147-A177-3AD203B41FA5}">
                      <a16:colId xmlns:a16="http://schemas.microsoft.com/office/drawing/2014/main" val="1280728117"/>
                    </a:ext>
                  </a:extLst>
                </a:gridCol>
                <a:gridCol w="1873604">
                  <a:extLst>
                    <a:ext uri="{9D8B030D-6E8A-4147-A177-3AD203B41FA5}">
                      <a16:colId xmlns:a16="http://schemas.microsoft.com/office/drawing/2014/main" val="718039805"/>
                    </a:ext>
                  </a:extLst>
                </a:gridCol>
                <a:gridCol w="1873604">
                  <a:extLst>
                    <a:ext uri="{9D8B030D-6E8A-4147-A177-3AD203B41FA5}">
                      <a16:colId xmlns:a16="http://schemas.microsoft.com/office/drawing/2014/main" val="3593876064"/>
                    </a:ext>
                  </a:extLst>
                </a:gridCol>
                <a:gridCol w="1873604">
                  <a:extLst>
                    <a:ext uri="{9D8B030D-6E8A-4147-A177-3AD203B41FA5}">
                      <a16:colId xmlns:a16="http://schemas.microsoft.com/office/drawing/2014/main" val="1006607685"/>
                    </a:ext>
                  </a:extLst>
                </a:gridCol>
              </a:tblGrid>
              <a:tr h="357905">
                <a:tc gridSpan="4">
                  <a:txBody>
                    <a:bodyPr/>
                    <a:lstStyle/>
                    <a:p>
                      <a:pPr marL="0" algn="ctr" defTabSz="914400" rtl="0" eaLnBrk="1" latinLnBrk="0" hangingPunct="1"/>
                      <a:r>
                        <a:rPr lang="en-US" altLang="zh-TW"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Torsion Problem containing cracks</a:t>
                      </a:r>
                      <a:endParaRPr lang="zh-TW" altLang="en-US"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marL="0" algn="ctr" defTabSz="914400" rtl="0" eaLnBrk="1" latinLnBrk="0" hangingPunct="1"/>
                      <a:endParaRPr lang="zh-TW" altLang="en-US" sz="18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algn="ctr" defTabSz="914400" rtl="0" eaLnBrk="1" latinLnBrk="0" hangingPunct="1"/>
                      <a:endParaRPr lang="zh-TW" altLang="en-US" sz="18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algn="ctr" defTabSz="914400" rtl="0" eaLnBrk="1" latinLnBrk="0" hangingPunct="1"/>
                      <a:endParaRPr lang="zh-TW" altLang="en-US" sz="18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79324239"/>
                  </a:ext>
                </a:extLst>
              </a:tr>
              <a:tr h="357905">
                <a:tc>
                  <a:txBody>
                    <a:bodyPr/>
                    <a:lstStyle/>
                    <a:p>
                      <a:pPr marL="0" algn="ctr" defTabSz="914400" rtl="0" eaLnBrk="1" latinLnBrk="0" hangingPunct="1"/>
                      <a:r>
                        <a:rPr lang="en-US" altLang="zh-TW"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1998</a:t>
                      </a:r>
                      <a:endParaRPr lang="zh-TW" altLang="en-US"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latinLnBrk="0" hangingPunct="1"/>
                      <a:r>
                        <a:rPr lang="en-US" altLang="zh-TW"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2005</a:t>
                      </a:r>
                      <a:endParaRPr lang="zh-TW" altLang="en-US"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latinLnBrk="0" hangingPunct="1"/>
                      <a:r>
                        <a:rPr lang="en-US" altLang="zh-TW"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sz="14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altLang="zh-TW" sz="1400" dirty="0">
                          <a:solidFill>
                            <a:srgbClr val="0000FF"/>
                          </a:solidFill>
                          <a:latin typeface="Times New Roman" panose="02020603050405020304" pitchFamily="18" charset="0"/>
                          <a:cs typeface="Times New Roman" panose="02020603050405020304" pitchFamily="18" charset="0"/>
                        </a:rPr>
                        <a:t>2019</a:t>
                      </a:r>
                      <a:endParaRPr lang="zh-TW" altLang="en-US" sz="14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32514059"/>
                  </a:ext>
                </a:extLst>
              </a:tr>
              <a:tr h="507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J.T. Chen et 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Y. B. Wang  and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Z. Z. Lu</a:t>
                      </a:r>
                      <a:endParaRPr lang="zh-TW" altLang="en-US"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 </a:t>
                      </a:r>
                      <a:r>
                        <a:rPr lang="en-US" altLang="zh-TW" sz="1200" b="0" kern="1200"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Hassani</a:t>
                      </a:r>
                      <a:r>
                        <a:rPr lang="en-US"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R. T. </a:t>
                      </a:r>
                      <a:r>
                        <a:rPr lang="en-US" altLang="zh-TW" sz="1200" b="0" kern="1200"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Faal</a:t>
                      </a:r>
                      <a:endParaRPr lang="da-DK"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zh-TW" sz="1200" dirty="0">
                          <a:solidFill>
                            <a:srgbClr val="0000FF"/>
                          </a:solidFill>
                          <a:latin typeface="Times New Roman" panose="02020603050405020304" pitchFamily="18" charset="0"/>
                          <a:cs typeface="Times New Roman" panose="02020603050405020304" pitchFamily="18" charset="0"/>
                        </a:rPr>
                        <a:t>Y. T. Lee </a:t>
                      </a:r>
                      <a:r>
                        <a:rPr lang="da-DK" altLang="zh-TW" sz="12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et al.</a:t>
                      </a:r>
                      <a:endParaRPr lang="zh-TW" altLang="en-US" sz="12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9465242"/>
                  </a:ext>
                </a:extLst>
              </a:tr>
              <a:tr h="2991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Used the dual boundary element to solve the cracked torsion 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Calculated the torsional rigidity and stress intensity factor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for a cylinder with curvilinear cracks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Calculated the torsional rigidity and stress intensity factor with a circular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cross-section containing</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multiple cracks.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Used the dual null-field BIEM to compute the torsional rigidity and stress intensity factor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solve  a circular bar</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containing multiple holes and/or cracks.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44401988"/>
                  </a:ext>
                </a:extLst>
              </a:tr>
            </a:tbl>
          </a:graphicData>
        </a:graphic>
      </p:graphicFrame>
      <p:pic>
        <p:nvPicPr>
          <p:cNvPr id="10" name="圖片 9">
            <a:extLst>
              <a:ext uri="{FF2B5EF4-FFF2-40B4-BE49-F238E27FC236}">
                <a16:creationId xmlns:a16="http://schemas.microsoft.com/office/drawing/2014/main" id="{C014C66F-773B-43C8-B92D-48CBF4476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75" y="4329993"/>
            <a:ext cx="2057400" cy="1191274"/>
          </a:xfrm>
          <a:prstGeom prst="rect">
            <a:avLst/>
          </a:prstGeom>
        </p:spPr>
      </p:pic>
      <p:pic>
        <p:nvPicPr>
          <p:cNvPr id="3" name="圖片 2">
            <a:extLst>
              <a:ext uri="{FF2B5EF4-FFF2-40B4-BE49-F238E27FC236}">
                <a16:creationId xmlns:a16="http://schemas.microsoft.com/office/drawing/2014/main" id="{E1CD60F1-5BEC-4429-9F7C-0E8132E5E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4" y="3304945"/>
            <a:ext cx="2345031" cy="994172"/>
          </a:xfrm>
          <a:prstGeom prst="rect">
            <a:avLst/>
          </a:prstGeom>
        </p:spPr>
      </p:pic>
      <p:pic>
        <p:nvPicPr>
          <p:cNvPr id="20" name="圖片 19">
            <a:extLst>
              <a:ext uri="{FF2B5EF4-FFF2-40B4-BE49-F238E27FC236}">
                <a16:creationId xmlns:a16="http://schemas.microsoft.com/office/drawing/2014/main" id="{F4039D37-182B-4772-9235-3A074EF8BD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08834" y="3886636"/>
            <a:ext cx="1820221" cy="1066364"/>
          </a:xfrm>
          <a:prstGeom prst="rect">
            <a:avLst/>
          </a:prstGeom>
        </p:spPr>
      </p:pic>
      <p:pic>
        <p:nvPicPr>
          <p:cNvPr id="16" name="圖片 15">
            <a:extLst>
              <a:ext uri="{FF2B5EF4-FFF2-40B4-BE49-F238E27FC236}">
                <a16:creationId xmlns:a16="http://schemas.microsoft.com/office/drawing/2014/main" id="{4D892843-AB58-43DF-AF7D-A38B35F81DA0}"/>
              </a:ext>
            </a:extLst>
          </p:cNvPr>
          <p:cNvPicPr>
            <a:picLocks noChangeAspect="1"/>
          </p:cNvPicPr>
          <p:nvPr/>
        </p:nvPicPr>
        <p:blipFill rotWithShape="1">
          <a:blip r:embed="rId5">
            <a:extLst>
              <a:ext uri="{28A0092B-C50C-407E-A947-70E740481C1C}">
                <a14:useLocalDpi xmlns:a14="http://schemas.microsoft.com/office/drawing/2010/main" val="0"/>
              </a:ext>
            </a:extLst>
          </a:blip>
          <a:srcRect l="5621"/>
          <a:stretch/>
        </p:blipFill>
        <p:spPr>
          <a:xfrm>
            <a:off x="6475472" y="3886636"/>
            <a:ext cx="1624404" cy="1176796"/>
          </a:xfrm>
          <a:prstGeom prst="rect">
            <a:avLst/>
          </a:prstGeom>
        </p:spPr>
      </p:pic>
      <p:pic>
        <p:nvPicPr>
          <p:cNvPr id="24" name="圖片 23">
            <a:extLst>
              <a:ext uri="{FF2B5EF4-FFF2-40B4-BE49-F238E27FC236}">
                <a16:creationId xmlns:a16="http://schemas.microsoft.com/office/drawing/2014/main" id="{791B1D4A-5E6F-4244-9257-08989312B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740" y="3657600"/>
            <a:ext cx="1325812" cy="1607234"/>
          </a:xfrm>
          <a:prstGeom prst="rect">
            <a:avLst/>
          </a:prstGeom>
        </p:spPr>
      </p:pic>
    </p:spTree>
    <p:extLst>
      <p:ext uri="{BB962C8B-B14F-4D97-AF65-F5344CB8AC3E}">
        <p14:creationId xmlns:p14="http://schemas.microsoft.com/office/powerpoint/2010/main" val="591595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a:extLst>
              <a:ext uri="{FF2B5EF4-FFF2-40B4-BE49-F238E27FC236}">
                <a16:creationId xmlns:a16="http://schemas.microsoft.com/office/drawing/2014/main" id="{2286C02C-DC51-44EC-AEA0-5D5C46467281}"/>
              </a:ext>
            </a:extLst>
          </p:cNvPr>
          <p:cNvGraphicFramePr>
            <a:graphicFrameLocks noGrp="1"/>
          </p:cNvGraphicFramePr>
          <p:nvPr>
            <p:extLst>
              <p:ext uri="{D42A27DB-BD31-4B8C-83A1-F6EECF244321}">
                <p14:modId xmlns:p14="http://schemas.microsoft.com/office/powerpoint/2010/main" val="1882178651"/>
              </p:ext>
            </p:extLst>
          </p:nvPr>
        </p:nvGraphicFramePr>
        <p:xfrm>
          <a:off x="1701988" y="708821"/>
          <a:ext cx="5922965" cy="4124914"/>
        </p:xfrm>
        <a:graphic>
          <a:graphicData uri="http://schemas.openxmlformats.org/drawingml/2006/table">
            <a:tbl>
              <a:tblPr firstRow="1" bandRow="1">
                <a:tableStyleId>{5C22544A-7EE6-4342-B048-85BDC9FD1C3A}</a:tableStyleId>
              </a:tblPr>
              <a:tblGrid>
                <a:gridCol w="684213">
                  <a:extLst>
                    <a:ext uri="{9D8B030D-6E8A-4147-A177-3AD203B41FA5}">
                      <a16:colId xmlns:a16="http://schemas.microsoft.com/office/drawing/2014/main" val="2434774638"/>
                    </a:ext>
                  </a:extLst>
                </a:gridCol>
                <a:gridCol w="3124200">
                  <a:extLst>
                    <a:ext uri="{9D8B030D-6E8A-4147-A177-3AD203B41FA5}">
                      <a16:colId xmlns:a16="http://schemas.microsoft.com/office/drawing/2014/main" val="4184636841"/>
                    </a:ext>
                  </a:extLst>
                </a:gridCol>
                <a:gridCol w="2114552">
                  <a:extLst>
                    <a:ext uri="{9D8B030D-6E8A-4147-A177-3AD203B41FA5}">
                      <a16:colId xmlns:a16="http://schemas.microsoft.com/office/drawing/2014/main" val="421574004"/>
                    </a:ext>
                  </a:extLst>
                </a:gridCol>
              </a:tblGrid>
              <a:tr h="94899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zh-TW" sz="1800" dirty="0">
                        <a:latin typeface="標楷體" panose="03000509000000000000" pitchFamily="65" charset="-120"/>
                        <a:ea typeface="標楷體" panose="03000509000000000000" pitchFamily="65" charset="-120"/>
                      </a:endParaRP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Null-field BIEM</a:t>
                      </a:r>
                    </a:p>
                  </a:txBody>
                  <a:tcPr marL="91418" marR="91418" marT="45708" marB="45708" anchor="ctr"/>
                </a:tc>
                <a:tc>
                  <a:txBody>
                    <a:bodyPr/>
                    <a:lstStyle/>
                    <a:p>
                      <a:pPr algn="ct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Conventional BEM</a:t>
                      </a:r>
                      <a:endParaRPr lang="zh-TW" altLang="en-US"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18" marR="91418" marT="45708" marB="45708" anchor="ctr"/>
                </a:tc>
                <a:extLst>
                  <a:ext uri="{0D108BD9-81ED-4DB2-BD59-A6C34878D82A}">
                    <a16:rowId xmlns:a16="http://schemas.microsoft.com/office/drawing/2014/main" val="1097767171"/>
                  </a:ext>
                </a:extLst>
              </a:tr>
              <a:tr h="167074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Pros</a:t>
                      </a:r>
                      <a:endParaRPr lang="zh-TW" altLang="en-US" sz="1800" dirty="0">
                        <a:solidFill>
                          <a:srgbClr val="0000FF"/>
                        </a:solidFill>
                        <a:latin typeface="+mj-lt"/>
                        <a:ea typeface="標楷體" panose="03000509000000000000" pitchFamily="65" charset="-120"/>
                      </a:endParaRPr>
                    </a:p>
                  </a:txBody>
                  <a:tcPr marL="91418" marR="91418" marT="45708" marB="45708" vert="vert" anchor="ctr"/>
                </a:tc>
                <a:tc>
                  <a:txBody>
                    <a:bodyPr/>
                    <a:lstStyle/>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Meshless</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Well-posed</a:t>
                      </a:r>
                    </a:p>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Free of boundary layer effect</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Exponential rate convergence</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Free of principal values</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Arbitrary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geometry</a:t>
                      </a:r>
                    </a:p>
                  </a:txBody>
                  <a:tcPr marL="91418" marR="91418" marT="45708" marB="45708" anchor="ctr"/>
                </a:tc>
                <a:extLst>
                  <a:ext uri="{0D108BD9-81ED-4DB2-BD59-A6C34878D82A}">
                    <a16:rowId xmlns:a16="http://schemas.microsoft.com/office/drawing/2014/main" val="2697656245"/>
                  </a:ext>
                </a:extLst>
              </a:tr>
              <a:tr h="150517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Cons</a:t>
                      </a:r>
                    </a:p>
                  </a:txBody>
                  <a:tcPr marL="91418" marR="91418" marT="45708" marB="45708" vert="vert"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Only special geometry</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(circle or ellipse)</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Need mesh generation</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in model preparation</a:t>
                      </a:r>
                      <a:endParaRPr lang="zh-TW" altLang="en-US" sz="1600" dirty="0">
                        <a:solidFill>
                          <a:srgbClr val="0000FF"/>
                        </a:solidFill>
                        <a:latin typeface="+mj-lt"/>
                        <a:ea typeface="標楷體" panose="03000509000000000000" pitchFamily="65" charset="-120"/>
                      </a:endParaRPr>
                    </a:p>
                  </a:txBody>
                  <a:tcPr marL="91418" marR="91418" marT="45708" marB="45708" anchor="ctr"/>
                </a:tc>
                <a:extLst>
                  <a:ext uri="{0D108BD9-81ED-4DB2-BD59-A6C34878D82A}">
                    <a16:rowId xmlns:a16="http://schemas.microsoft.com/office/drawing/2014/main" val="1957094323"/>
                  </a:ext>
                </a:extLst>
              </a:tr>
            </a:tbl>
          </a:graphicData>
        </a:graphic>
      </p:graphicFrame>
      <p:sp>
        <p:nvSpPr>
          <p:cNvPr id="10" name="文字方塊 9">
            <a:extLst>
              <a:ext uri="{FF2B5EF4-FFF2-40B4-BE49-F238E27FC236}">
                <a16:creationId xmlns:a16="http://schemas.microsoft.com/office/drawing/2014/main" id="{74BB1402-CE76-49F4-B1F3-73834BADC295}"/>
              </a:ext>
            </a:extLst>
          </p:cNvPr>
          <p:cNvSpPr txBox="1"/>
          <p:nvPr/>
        </p:nvSpPr>
        <p:spPr>
          <a:xfrm>
            <a:off x="685802" y="4988780"/>
            <a:ext cx="766885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fontAlgn="auto" latinLnBrk="1" hangingPunct="1">
              <a:spcBef>
                <a:spcPts val="0"/>
              </a:spcBef>
              <a:spcAft>
                <a:spcPts val="0"/>
              </a:spcAft>
              <a:defRPr/>
            </a:pPr>
            <a:r>
              <a:rPr lang="en-US" altLang="zh-TW" sz="2400" dirty="0">
                <a:solidFill>
                  <a:srgbClr val="0000FF"/>
                </a:solidFill>
                <a:ea typeface="標楷體" panose="03000509000000000000" pitchFamily="65" charset="-120"/>
                <a:cs typeface="Times New Roman" panose="02020603050405020304" pitchFamily="18" charset="0"/>
              </a:rPr>
              <a:t>We proposed the </a:t>
            </a:r>
            <a:r>
              <a:rPr lang="en-US" altLang="zh-TW" sz="2400" b="1" dirty="0">
                <a:solidFill>
                  <a:srgbClr val="FF4343"/>
                </a:solidFill>
              </a:rPr>
              <a:t>Meshfree</a:t>
            </a:r>
            <a:r>
              <a:rPr lang="zh-TW" altLang="en-US" sz="2400" b="1" dirty="0">
                <a:solidFill>
                  <a:srgbClr val="FF4343"/>
                </a:solidFill>
              </a:rPr>
              <a:t> </a:t>
            </a:r>
            <a:r>
              <a:rPr lang="en-US" altLang="zh-TW" sz="2400" b="1" dirty="0">
                <a:solidFill>
                  <a:srgbClr val="FF4343"/>
                </a:solidFill>
              </a:rPr>
              <a:t>BIEM </a:t>
            </a:r>
            <a:r>
              <a:rPr lang="en-US" altLang="zh-TW" sz="2400" dirty="0">
                <a:solidFill>
                  <a:srgbClr val="0000FF"/>
                </a:solidFill>
                <a:ea typeface="標楷體" panose="03000509000000000000" pitchFamily="65" charset="-120"/>
                <a:cs typeface="Times New Roman" panose="02020603050405020304" pitchFamily="18" charset="0"/>
              </a:rPr>
              <a:t>that have both advantages of these two methods </a:t>
            </a:r>
            <a:r>
              <a:rPr lang="en-US" altLang="zh-TW" sz="2400" b="1" dirty="0">
                <a:solidFill>
                  <a:srgbClr val="FF4343"/>
                </a:solidFill>
              </a:rPr>
              <a:t>since 2021</a:t>
            </a:r>
            <a:endParaRPr lang="zh-TW" altLang="en-US" sz="2400" dirty="0">
              <a:latin typeface="標楷體" panose="03000509000000000000" pitchFamily="65" charset="-120"/>
              <a:ea typeface="標楷體" panose="03000509000000000000" pitchFamily="65" charset="-120"/>
            </a:endParaRPr>
          </a:p>
        </p:txBody>
      </p:sp>
      <p:grpSp>
        <p:nvGrpSpPr>
          <p:cNvPr id="19460" name="群組 80">
            <a:extLst>
              <a:ext uri="{FF2B5EF4-FFF2-40B4-BE49-F238E27FC236}">
                <a16:creationId xmlns:a16="http://schemas.microsoft.com/office/drawing/2014/main" id="{C4F3786F-34BE-4402-8997-18E8E70EAA45}"/>
              </a:ext>
            </a:extLst>
          </p:cNvPr>
          <p:cNvGrpSpPr>
            <a:grpSpLocks noChangeAspect="1"/>
          </p:cNvGrpSpPr>
          <p:nvPr/>
        </p:nvGrpSpPr>
        <p:grpSpPr bwMode="auto">
          <a:xfrm>
            <a:off x="7690040" y="906930"/>
            <a:ext cx="1366837" cy="1368425"/>
            <a:chOff x="6093298" y="2223194"/>
            <a:chExt cx="1440000" cy="1440000"/>
          </a:xfrm>
        </p:grpSpPr>
        <p:sp>
          <p:nvSpPr>
            <p:cNvPr id="7" name="橢圓 6">
              <a:extLst>
                <a:ext uri="{FF2B5EF4-FFF2-40B4-BE49-F238E27FC236}">
                  <a16:creationId xmlns:a16="http://schemas.microsoft.com/office/drawing/2014/main" id="{1B5ACA56-CDBF-4034-976A-15D9EC6A1401}"/>
                </a:ext>
              </a:extLst>
            </p:cNvPr>
            <p:cNvSpPr/>
            <p:nvPr/>
          </p:nvSpPr>
          <p:spPr>
            <a:xfrm>
              <a:off x="6093298" y="2223194"/>
              <a:ext cx="1440000" cy="144000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 name="八邊形 7">
              <a:extLst>
                <a:ext uri="{FF2B5EF4-FFF2-40B4-BE49-F238E27FC236}">
                  <a16:creationId xmlns:a16="http://schemas.microsoft.com/office/drawing/2014/main" id="{65E80D4C-596B-4C90-88B2-8F74173BB5AA}"/>
                </a:ext>
              </a:extLst>
            </p:cNvPr>
            <p:cNvSpPr>
              <a:spLocks noChangeAspect="1"/>
            </p:cNvSpPr>
            <p:nvPr/>
          </p:nvSpPr>
          <p:spPr>
            <a:xfrm>
              <a:off x="6168559" y="2296697"/>
              <a:ext cx="1296168" cy="1298005"/>
            </a:xfrm>
            <a:prstGeom prst="octagon">
              <a:avLst/>
            </a:prstGeom>
            <a:no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19461" name="群組 2">
            <a:extLst>
              <a:ext uri="{FF2B5EF4-FFF2-40B4-BE49-F238E27FC236}">
                <a16:creationId xmlns:a16="http://schemas.microsoft.com/office/drawing/2014/main" id="{027BF433-D763-4DE7-9A7D-229FDDE2E93E}"/>
              </a:ext>
            </a:extLst>
          </p:cNvPr>
          <p:cNvGrpSpPr>
            <a:grpSpLocks/>
          </p:cNvGrpSpPr>
          <p:nvPr/>
        </p:nvGrpSpPr>
        <p:grpSpPr bwMode="auto">
          <a:xfrm>
            <a:off x="287523" y="906926"/>
            <a:ext cx="1403350" cy="1403350"/>
            <a:chOff x="77924" y="1593736"/>
            <a:chExt cx="1505410" cy="1511871"/>
          </a:xfrm>
        </p:grpSpPr>
        <p:sp>
          <p:nvSpPr>
            <p:cNvPr id="12" name="橢圓 11">
              <a:extLst>
                <a:ext uri="{FF2B5EF4-FFF2-40B4-BE49-F238E27FC236}">
                  <a16:creationId xmlns:a16="http://schemas.microsoft.com/office/drawing/2014/main" id="{65D9A4F8-D9D8-4077-91BA-BEE3AF1CC3A6}"/>
                </a:ext>
              </a:extLst>
            </p:cNvPr>
            <p:cNvSpPr/>
            <p:nvPr/>
          </p:nvSpPr>
          <p:spPr bwMode="auto">
            <a:xfrm>
              <a:off x="110281" y="1629652"/>
              <a:ext cx="1440698" cy="144004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橢圓 1">
              <a:extLst>
                <a:ext uri="{FF2B5EF4-FFF2-40B4-BE49-F238E27FC236}">
                  <a16:creationId xmlns:a16="http://schemas.microsoft.com/office/drawing/2014/main" id="{8DC1BD36-ED53-4911-B12F-254EC9FD8B76}"/>
                </a:ext>
              </a:extLst>
            </p:cNvPr>
            <p:cNvSpPr/>
            <p:nvPr/>
          </p:nvSpPr>
          <p:spPr>
            <a:xfrm>
              <a:off x="77924"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a:extLst>
                <a:ext uri="{FF2B5EF4-FFF2-40B4-BE49-F238E27FC236}">
                  <a16:creationId xmlns:a16="http://schemas.microsoft.com/office/drawing/2014/main" id="{B8C19AC2-3793-4230-891B-4811375395A6}"/>
                </a:ext>
              </a:extLst>
            </p:cNvPr>
            <p:cNvSpPr/>
            <p:nvPr/>
          </p:nvSpPr>
          <p:spPr>
            <a:xfrm>
              <a:off x="1511810"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721C662A-F4EC-46E1-AE14-F0DB753B4B2C}"/>
                </a:ext>
              </a:extLst>
            </p:cNvPr>
            <p:cNvSpPr/>
            <p:nvPr/>
          </p:nvSpPr>
          <p:spPr>
            <a:xfrm>
              <a:off x="791462" y="303377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0F0D90E0-E67C-468A-96C4-987E18D0C224}"/>
                </a:ext>
              </a:extLst>
            </p:cNvPr>
            <p:cNvSpPr/>
            <p:nvPr/>
          </p:nvSpPr>
          <p:spPr>
            <a:xfrm>
              <a:off x="1331297"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0B55B3B1-AF25-4200-BE6A-EDF3572FB255}"/>
                </a:ext>
              </a:extLst>
            </p:cNvPr>
            <p:cNvSpPr/>
            <p:nvPr/>
          </p:nvSpPr>
          <p:spPr>
            <a:xfrm>
              <a:off x="791462" y="159373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A215BFF6-C436-4B61-885B-1B6F02CEAF1F}"/>
                </a:ext>
              </a:extLst>
            </p:cNvPr>
            <p:cNvSpPr/>
            <p:nvPr/>
          </p:nvSpPr>
          <p:spPr>
            <a:xfrm>
              <a:off x="251625"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6CB15D5F-6BA7-4F7C-B781-882012DBD59F}"/>
                </a:ext>
              </a:extLst>
            </p:cNvPr>
            <p:cNvSpPr/>
            <p:nvPr/>
          </p:nvSpPr>
          <p:spPr>
            <a:xfrm>
              <a:off x="1331297"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BA7AFC86-A9DB-49BA-AA59-C9EC1360EA39}"/>
                </a:ext>
              </a:extLst>
            </p:cNvPr>
            <p:cNvSpPr/>
            <p:nvPr/>
          </p:nvSpPr>
          <p:spPr>
            <a:xfrm>
              <a:off x="249923"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9462" name="文字方塊 3">
            <a:extLst>
              <a:ext uri="{FF2B5EF4-FFF2-40B4-BE49-F238E27FC236}">
                <a16:creationId xmlns:a16="http://schemas.microsoft.com/office/drawing/2014/main" id="{57D691EA-27AE-4605-81F1-263D1DA2365E}"/>
              </a:ext>
            </a:extLst>
          </p:cNvPr>
          <p:cNvSpPr txBox="1">
            <a:spLocks noChangeArrowheads="1"/>
          </p:cNvSpPr>
          <p:nvPr/>
        </p:nvSpPr>
        <p:spPr bwMode="auto">
          <a:xfrm>
            <a:off x="176402" y="2356318"/>
            <a:ext cx="1514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Nodes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Degenerate kernel </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Fourier series</a:t>
            </a:r>
          </a:p>
        </p:txBody>
      </p:sp>
      <p:sp>
        <p:nvSpPr>
          <p:cNvPr id="19463" name="文字方塊 20">
            <a:extLst>
              <a:ext uri="{FF2B5EF4-FFF2-40B4-BE49-F238E27FC236}">
                <a16:creationId xmlns:a16="http://schemas.microsoft.com/office/drawing/2014/main" id="{518AF53A-9511-4631-97B4-2206CCC863E2}"/>
              </a:ext>
            </a:extLst>
          </p:cNvPr>
          <p:cNvSpPr txBox="1">
            <a:spLocks noChangeArrowheads="1"/>
          </p:cNvSpPr>
          <p:nvPr/>
        </p:nvSpPr>
        <p:spPr bwMode="auto">
          <a:xfrm>
            <a:off x="7642415" y="2315043"/>
            <a:ext cx="1500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 elements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Closed-form fundamental solution</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Interpolation function</a:t>
            </a:r>
            <a:endParaRPr lang="zh-TW" altLang="en-US" sz="1800">
              <a:ea typeface="標楷體" panose="03000509000000000000" pitchFamily="65" charset="-120"/>
              <a:cs typeface="Times New Roman" panose="02020603050405020304" pitchFamily="18" charset="0"/>
            </a:endParaRPr>
          </a:p>
        </p:txBody>
      </p:sp>
      <p:sp>
        <p:nvSpPr>
          <p:cNvPr id="19464" name="標題 10">
            <a:extLst>
              <a:ext uri="{FF2B5EF4-FFF2-40B4-BE49-F238E27FC236}">
                <a16:creationId xmlns:a16="http://schemas.microsoft.com/office/drawing/2014/main" id="{FBFA8505-3627-45F3-B7D5-3CC5D2337CA3}"/>
              </a:ext>
            </a:extLst>
          </p:cNvPr>
          <p:cNvSpPr>
            <a:spLocks noGrp="1" noChangeArrowheads="1"/>
          </p:cNvSpPr>
          <p:nvPr>
            <p:ph type="title"/>
          </p:nvPr>
        </p:nvSpPr>
        <p:spPr>
          <a:xfrm>
            <a:off x="777269" y="57682"/>
            <a:ext cx="7772400" cy="685800"/>
          </a:xfrm>
        </p:spPr>
        <p:txBody>
          <a:bodyPr/>
          <a:lstStyle/>
          <a:p>
            <a:r>
              <a:rPr lang="en-US" altLang="zh-TW" dirty="0"/>
              <a:t>Motivation</a:t>
            </a:r>
            <a:endParaRPr lang="zh-TW" altLang="en-US" dirty="0"/>
          </a:p>
        </p:txBody>
      </p:sp>
      <p:sp>
        <p:nvSpPr>
          <p:cNvPr id="19465" name="日期版面配置區 12">
            <a:extLst>
              <a:ext uri="{FF2B5EF4-FFF2-40B4-BE49-F238E27FC236}">
                <a16:creationId xmlns:a16="http://schemas.microsoft.com/office/drawing/2014/main" id="{CC1B2AAF-1A81-4288-AB48-E8B43E90A061}"/>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85230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日期版面配置區 3">
            <a:extLst>
              <a:ext uri="{FF2B5EF4-FFF2-40B4-BE49-F238E27FC236}">
                <a16:creationId xmlns:a16="http://schemas.microsoft.com/office/drawing/2014/main" id="{309384BA-54B1-4BA5-A670-6B9521088C16}"/>
              </a:ext>
            </a:extLst>
          </p:cNvPr>
          <p:cNvSpPr>
            <a:spLocks noGrp="1"/>
          </p:cNvSpPr>
          <p:nvPr>
            <p:ph type="dt" sz="quarter" idx="10"/>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r>
              <a:rPr kumimoji="0" lang="en-US" altLang="zh-TW">
                <a:latin typeface="Comic Sans MS" panose="030F0702030302020204" pitchFamily="66" charset="0"/>
              </a:rPr>
              <a:t>2024/07/24</a:t>
            </a:r>
          </a:p>
        </p:txBody>
      </p:sp>
      <p:sp>
        <p:nvSpPr>
          <p:cNvPr id="8195" name="文字方塊 4">
            <a:extLst>
              <a:ext uri="{FF2B5EF4-FFF2-40B4-BE49-F238E27FC236}">
                <a16:creationId xmlns:a16="http://schemas.microsoft.com/office/drawing/2014/main" id="{B5C589CE-A511-435C-99AA-52C07C10E2F3}"/>
              </a:ext>
            </a:extLst>
          </p:cNvPr>
          <p:cNvSpPr txBox="1">
            <a:spLocks noChangeArrowheads="1"/>
          </p:cNvSpPr>
          <p:nvPr/>
        </p:nvSpPr>
        <p:spPr bwMode="auto">
          <a:xfrm>
            <a:off x="1231900" y="28575"/>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algn="ctr"/>
            <a:r>
              <a:rPr lang="en-US" altLang="zh-TW" sz="400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Development of BIQM</a:t>
            </a:r>
          </a:p>
        </p:txBody>
      </p:sp>
      <p:graphicFrame>
        <p:nvGraphicFramePr>
          <p:cNvPr id="6" name="表格 5">
            <a:extLst>
              <a:ext uri="{FF2B5EF4-FFF2-40B4-BE49-F238E27FC236}">
                <a16:creationId xmlns:a16="http://schemas.microsoft.com/office/drawing/2014/main" id="{B56D8885-6619-4B45-9A00-8915C9A13E92}"/>
              </a:ext>
            </a:extLst>
          </p:cNvPr>
          <p:cNvGraphicFramePr>
            <a:graphicFrameLocks noGrp="1"/>
          </p:cNvGraphicFramePr>
          <p:nvPr/>
        </p:nvGraphicFramePr>
        <p:xfrm>
          <a:off x="0" y="650875"/>
          <a:ext cx="9143999" cy="3973514"/>
        </p:xfrm>
        <a:graphic>
          <a:graphicData uri="http://schemas.openxmlformats.org/drawingml/2006/table">
            <a:tbl>
              <a:tblPr firstRow="1" bandRow="1">
                <a:tableStyleId>{5C22544A-7EE6-4342-B048-85BDC9FD1C3A}</a:tableStyleId>
              </a:tblPr>
              <a:tblGrid>
                <a:gridCol w="2046220">
                  <a:extLst>
                    <a:ext uri="{9D8B030D-6E8A-4147-A177-3AD203B41FA5}">
                      <a16:colId xmlns:a16="http://schemas.microsoft.com/office/drawing/2014/main" val="3914609225"/>
                    </a:ext>
                  </a:extLst>
                </a:gridCol>
                <a:gridCol w="2144779">
                  <a:extLst>
                    <a:ext uri="{9D8B030D-6E8A-4147-A177-3AD203B41FA5}">
                      <a16:colId xmlns:a16="http://schemas.microsoft.com/office/drawing/2014/main" val="3255540464"/>
                    </a:ext>
                  </a:extLst>
                </a:gridCol>
                <a:gridCol w="2476500">
                  <a:extLst>
                    <a:ext uri="{9D8B030D-6E8A-4147-A177-3AD203B41FA5}">
                      <a16:colId xmlns:a16="http://schemas.microsoft.com/office/drawing/2014/main" val="2404600110"/>
                    </a:ext>
                  </a:extLst>
                </a:gridCol>
                <a:gridCol w="2476500">
                  <a:extLst>
                    <a:ext uri="{9D8B030D-6E8A-4147-A177-3AD203B41FA5}">
                      <a16:colId xmlns:a16="http://schemas.microsoft.com/office/drawing/2014/main" val="1848539519"/>
                    </a:ext>
                  </a:extLst>
                </a:gridCol>
              </a:tblGrid>
              <a:tr h="396335">
                <a:tc gridSpan="2">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Since 2021</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tc>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R w="12700" cap="flat" cmpd="sng" algn="ctr">
                      <a:solidFill>
                        <a:schemeClr val="tx1"/>
                      </a:solidFill>
                      <a:prstDash val="solid"/>
                      <a:round/>
                      <a:headEnd type="none" w="med" len="med"/>
                      <a:tailEnd type="none" w="med" len="med"/>
                    </a:lnR>
                  </a:tcPr>
                </a:tc>
                <a:tc>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2024</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9723342"/>
                  </a:ext>
                </a:extLst>
              </a:tr>
              <a:tr h="640234">
                <a:tc>
                  <a:txBody>
                    <a:bodyPr/>
                    <a:lstStyle/>
                    <a:p>
                      <a:pPr algn="ctr"/>
                      <a:r>
                        <a:rPr lang="en-US" altLang="zh-TW" sz="1800" b="0" i="0" kern="1200" dirty="0">
                          <a:solidFill>
                            <a:schemeClr val="dk1"/>
                          </a:solidFill>
                          <a:effectLst/>
                          <a:latin typeface="+mn-lt"/>
                          <a:ea typeface="+mn-ea"/>
                          <a:cs typeface="+mn-cs"/>
                        </a:rPr>
                        <a:t>Interior potential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fontAlgn="t"/>
                      <a:r>
                        <a:rPr lang="en-US" altLang="zh-TW" sz="1800" b="0" i="0" kern="1200" dirty="0">
                          <a:solidFill>
                            <a:schemeClr val="dk1"/>
                          </a:solidFill>
                          <a:effectLst/>
                          <a:latin typeface="+mn-lt"/>
                          <a:ea typeface="+mn-ea"/>
                          <a:cs typeface="+mn-cs"/>
                        </a:rPr>
                        <a:t>Membrane free vibration problem</a:t>
                      </a:r>
                      <a:endParaRPr lang="en-US" sz="1800" u="none" strike="noStrike" dirty="0">
                        <a:effectLst/>
                      </a:endParaRPr>
                    </a:p>
                  </a:txBody>
                  <a:tcPr marL="76200" marR="38100" marT="38109" marB="38109"/>
                </a:tc>
                <a:tc rowSpan="2" gridSpan="2">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Steady state heat conduction problem</a:t>
                      </a:r>
                    </a:p>
                    <a:p>
                      <a:pPr algn="ct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nchor="ctr"/>
                </a:tc>
                <a:tc rowSpan="2" hMerge="1">
                  <a:txBody>
                    <a:bodyPr/>
                    <a:lstStyle/>
                    <a:p>
                      <a:endParaRPr lang="zh-TW" altLang="en-US" dirty="0"/>
                    </a:p>
                  </a:txBody>
                  <a:tcPr/>
                </a:tc>
                <a:extLst>
                  <a:ext uri="{0D108BD9-81ED-4DB2-BD59-A6C34878D82A}">
                    <a16:rowId xmlns:a16="http://schemas.microsoft.com/office/drawing/2014/main" val="3154734701"/>
                  </a:ext>
                </a:extLst>
              </a:tr>
              <a:tr h="640234">
                <a:tc>
                  <a:txBody>
                    <a:bodyPr/>
                    <a:lstStyle/>
                    <a:p>
                      <a:pPr algn="ctr"/>
                      <a:r>
                        <a:rPr lang="en-US" altLang="zh-TW" sz="1800" b="0" i="0" kern="1200" dirty="0">
                          <a:solidFill>
                            <a:schemeClr val="dk1"/>
                          </a:solidFill>
                          <a:effectLst/>
                          <a:latin typeface="+mn-lt"/>
                          <a:ea typeface="+mn-ea"/>
                          <a:cs typeface="+mn-cs"/>
                        </a:rPr>
                        <a:t>Exterior anti-plane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a:r>
                        <a:rPr lang="en-US" altLang="zh-TW" sz="1800" b="0" i="0" kern="1200" dirty="0">
                          <a:solidFill>
                            <a:schemeClr val="dk1"/>
                          </a:solidFill>
                          <a:effectLst/>
                          <a:latin typeface="+mn-lt"/>
                          <a:ea typeface="+mn-ea"/>
                          <a:cs typeface="+mn-cs"/>
                        </a:rPr>
                        <a:t>SH-wave scattering problem</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gridSpan="2" vMerge="1">
                  <a:txBody>
                    <a:bodyPr/>
                    <a:lstStyle/>
                    <a:p>
                      <a:pPr algn="ctr"/>
                      <a:endParaRPr lang="zh-TW" altLang="en-US" dirty="0"/>
                    </a:p>
                  </a:txBody>
                  <a:tcPr/>
                </a:tc>
                <a:tc hMerge="1" vMerge="1">
                  <a:txBody>
                    <a:bodyPr/>
                    <a:lstStyle/>
                    <a:p>
                      <a:endParaRPr lang="zh-TW" altLang="en-US"/>
                    </a:p>
                  </a:txBody>
                  <a:tcPr/>
                </a:tc>
                <a:extLst>
                  <a:ext uri="{0D108BD9-81ED-4DB2-BD59-A6C34878D82A}">
                    <a16:rowId xmlns:a16="http://schemas.microsoft.com/office/drawing/2014/main" val="3260705877"/>
                  </a:ext>
                </a:extLst>
              </a:tr>
              <a:tr h="370929">
                <a:tc gridSpan="2">
                  <a:txBody>
                    <a:bodyPr/>
                    <a:lstStyle/>
                    <a:p>
                      <a:pPr algn="ctr"/>
                      <a:r>
                        <a:rPr lang="en-US" altLang="zh-TW" sz="1800" b="0" i="0" kern="1200" dirty="0">
                          <a:solidFill>
                            <a:schemeClr val="dk1"/>
                          </a:solidFill>
                          <a:effectLst/>
                          <a:latin typeface="+mn-lt"/>
                          <a:ea typeface="+mn-ea"/>
                          <a:cs typeface="+mn-cs"/>
                        </a:rPr>
                        <a:t>Simply-connected domain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nchor="ctr"/>
                </a:tc>
                <a:tc hMerge="1">
                  <a:txBody>
                    <a:bodyPr/>
                    <a:lstStyle/>
                    <a:p>
                      <a:endParaRPr lang="zh-TW" altLang="en-US"/>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400" b="0" i="0" kern="1200" dirty="0">
                          <a:solidFill>
                            <a:schemeClr val="dk1"/>
                          </a:solidFill>
                          <a:effectLst/>
                          <a:latin typeface="+mn-lt"/>
                          <a:ea typeface="+mn-ea"/>
                          <a:cs typeface="+mn-cs"/>
                        </a:rPr>
                        <a:t>Multiply-connected domain</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nchor="ctr">
                    <a:lnR w="12700" cap="flat" cmpd="sng" algn="ctr">
                      <a:solidFill>
                        <a:schemeClr val="tx1"/>
                      </a:solidFill>
                      <a:prstDash val="solid"/>
                      <a:round/>
                      <a:headEnd type="none" w="med" len="med"/>
                      <a:tailEnd type="none" w="med" len="med"/>
                    </a:lnR>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400" b="0" i="0" kern="1200" dirty="0">
                          <a:solidFill>
                            <a:schemeClr val="dk1"/>
                          </a:solidFill>
                          <a:effectLst/>
                          <a:latin typeface="+mn-lt"/>
                          <a:ea typeface="+mn-ea"/>
                          <a:cs typeface="+mn-cs"/>
                        </a:rPr>
                        <a:t>Degenerate boundary</a:t>
                      </a:r>
                      <a:endParaRPr lang="zh-TW" altLang="en-US" sz="1400" b="0" i="0" kern="1200" dirty="0">
                        <a:solidFill>
                          <a:schemeClr val="dk1"/>
                        </a:solidFill>
                        <a:effectLst/>
                        <a:latin typeface="+mn-lt"/>
                        <a:ea typeface="+mn-ea"/>
                        <a:cs typeface="+mn-cs"/>
                      </a:endParaRPr>
                    </a:p>
                  </a:txBody>
                  <a:tcPr marT="45731" marB="45731"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1118824"/>
                  </a:ext>
                </a:extLst>
              </a:tr>
              <a:tr h="370929">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Helmholtz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gridSpan="2">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extLst>
                  <a:ext uri="{0D108BD9-81ED-4DB2-BD59-A6C34878D82A}">
                    <a16:rowId xmlns:a16="http://schemas.microsoft.com/office/drawing/2014/main" val="121046286"/>
                  </a:ext>
                </a:extLst>
              </a:tr>
              <a:tr h="155485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chemeClr val="tx1"/>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Degenerate scale (CLEEF)</a:t>
                      </a:r>
                      <a:b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Degenerate boundary (Dual BIEM)</a:t>
                      </a:r>
                      <a:b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b="0" i="0" kern="1200" dirty="0">
                          <a:solidFill>
                            <a:srgbClr val="FF0000"/>
                          </a:solidFill>
                          <a:effectLst/>
                          <a:latin typeface="+mn-lt"/>
                          <a:ea typeface="+mn-ea"/>
                          <a:cs typeface="+mn-cs"/>
                        </a:rPr>
                        <a:t>Singular integral on slit </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 for slit</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extLst>
                  <a:ext uri="{0D108BD9-81ED-4DB2-BD59-A6C34878D82A}">
                    <a16:rowId xmlns:a16="http://schemas.microsoft.com/office/drawing/2014/main" val="2290320376"/>
                  </a:ext>
                </a:extLst>
              </a:tr>
            </a:tbl>
          </a:graphicData>
        </a:graphic>
      </p:graphicFrame>
      <p:pic>
        <p:nvPicPr>
          <p:cNvPr id="8227" name="Picture 2" descr="Issue Cover">
            <a:extLst>
              <a:ext uri="{FF2B5EF4-FFF2-40B4-BE49-F238E27FC236}">
                <a16:creationId xmlns:a16="http://schemas.microsoft.com/office/drawing/2014/main" id="{954C088C-C93B-493F-9428-46CDC1826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673600"/>
            <a:ext cx="1189038"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28" name="Picture 2" descr="Go to journal home page - Engineering Analysis with Boundary Elements">
            <a:extLst>
              <a:ext uri="{FF2B5EF4-FFF2-40B4-BE49-F238E27FC236}">
                <a16:creationId xmlns:a16="http://schemas.microsoft.com/office/drawing/2014/main" id="{CAA18B2B-6D2B-4B5A-97F7-B97C0D1F8D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83450" y="4678363"/>
            <a:ext cx="1187450" cy="15827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8229" name="圖片 13">
            <a:extLst>
              <a:ext uri="{FF2B5EF4-FFF2-40B4-BE49-F238E27FC236}">
                <a16:creationId xmlns:a16="http://schemas.microsoft.com/office/drawing/2014/main" id="{AA1B1950-B175-4061-A98B-C77972EBF8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57700" y="1519238"/>
            <a:ext cx="8382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0" name="圖片 14">
            <a:extLst>
              <a:ext uri="{FF2B5EF4-FFF2-40B4-BE49-F238E27FC236}">
                <a16:creationId xmlns:a16="http://schemas.microsoft.com/office/drawing/2014/main" id="{453EB66B-C6F8-42C4-8705-C8C63C812F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29275" y="1543050"/>
            <a:ext cx="696913" cy="785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1" name="圖片 16">
            <a:extLst>
              <a:ext uri="{FF2B5EF4-FFF2-40B4-BE49-F238E27FC236}">
                <a16:creationId xmlns:a16="http://schemas.microsoft.com/office/drawing/2014/main" id="{AF3271DF-F714-40C9-9FE3-A96A0CDFFAC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51650" y="1490663"/>
            <a:ext cx="865188" cy="855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2" name="圖片 17">
            <a:extLst>
              <a:ext uri="{FF2B5EF4-FFF2-40B4-BE49-F238E27FC236}">
                <a16:creationId xmlns:a16="http://schemas.microsoft.com/office/drawing/2014/main" id="{8737D76C-E721-4AE2-BEC3-4E89BA3244A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967663" y="1471613"/>
            <a:ext cx="939800" cy="928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3" name="圖片 1">
            <a:extLst>
              <a:ext uri="{FF2B5EF4-FFF2-40B4-BE49-F238E27FC236}">
                <a16:creationId xmlns:a16="http://schemas.microsoft.com/office/drawing/2014/main" id="{8044C952-8FFE-4D67-8F4F-EF0C48FDBF7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14600" y="3851275"/>
            <a:ext cx="13811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圖片 2">
            <a:extLst>
              <a:ext uri="{FF2B5EF4-FFF2-40B4-BE49-F238E27FC236}">
                <a16:creationId xmlns:a16="http://schemas.microsoft.com/office/drawing/2014/main" id="{EF64B49F-80FA-443B-977F-41747EAFE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2188" y="5299075"/>
            <a:ext cx="18827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圖片 7">
            <a:extLst>
              <a:ext uri="{FF2B5EF4-FFF2-40B4-BE49-F238E27FC236}">
                <a16:creationId xmlns:a16="http://schemas.microsoft.com/office/drawing/2014/main" id="{52D282B0-1083-4499-9656-63F514C802D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17488" y="3851275"/>
            <a:ext cx="1774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圖片 18">
            <a:extLst>
              <a:ext uri="{FF2B5EF4-FFF2-40B4-BE49-F238E27FC236}">
                <a16:creationId xmlns:a16="http://schemas.microsoft.com/office/drawing/2014/main" id="{64A8EA2E-E833-4AB6-879C-379B0C990B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7743" r="10342" b="17107"/>
          <a:stretch>
            <a:fillRect/>
          </a:stretch>
        </p:blipFill>
        <p:spPr bwMode="auto">
          <a:xfrm>
            <a:off x="76200" y="5192713"/>
            <a:ext cx="2106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FF0000"/>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2024/07/24</a:t>
            </a:r>
          </a:p>
        </p:txBody>
      </p:sp>
    </p:spTree>
    <p:extLst>
      <p:ext uri="{BB962C8B-B14F-4D97-AF65-F5344CB8AC3E}">
        <p14:creationId xmlns:p14="http://schemas.microsoft.com/office/powerpoint/2010/main" val="479768207"/>
      </p:ext>
    </p:extLst>
  </p:cSld>
  <p:clrMapOvr>
    <a:masterClrMapping/>
  </p:clrMapOvr>
</p:sld>
</file>

<file path=ppt/theme/theme1.xml><?xml version="1.0" encoding="utf-8"?>
<a:theme xmlns:a="http://schemas.openxmlformats.org/drawingml/2006/main" name="BLUEPRNT">
  <a:themeElements>
    <a:clrScheme name="BLUEPRNT 2">
      <a:dk1>
        <a:srgbClr val="40458C"/>
      </a:dk1>
      <a:lt1>
        <a:srgbClr val="FFFFFF"/>
      </a:lt1>
      <a:dk2>
        <a:srgbClr val="9900CC"/>
      </a:dk2>
      <a:lt2>
        <a:srgbClr val="1B285F"/>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NT">
      <a:majorFont>
        <a:latin typeface="Times New Roman"/>
        <a:ea typeface="新細明體"/>
        <a:cs typeface="Tahoma"/>
      </a:majorFont>
      <a:minorFont>
        <a:latin typeface="Times New Roman"/>
        <a:ea typeface="新細明體"/>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PR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NT 2">
        <a:dk1>
          <a:srgbClr val="40458C"/>
        </a:dk1>
        <a:lt1>
          <a:srgbClr val="FFFFFF"/>
        </a:lt1>
        <a:dk2>
          <a:srgbClr val="9900CC"/>
        </a:dk2>
        <a:lt2>
          <a:srgbClr val="1B285F"/>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NT 3">
        <a:dk1>
          <a:srgbClr val="000000"/>
        </a:dk1>
        <a:lt1>
          <a:srgbClr val="FFFFFF"/>
        </a:lt1>
        <a:dk2>
          <a:srgbClr val="4D4D4D"/>
        </a:dk2>
        <a:lt2>
          <a:srgbClr val="333333"/>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NT 4">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NT 5">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NT 6">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NT 7">
        <a:dk1>
          <a:srgbClr val="003D62"/>
        </a:dk1>
        <a:lt1>
          <a:srgbClr val="E3F0F9"/>
        </a:lt1>
        <a:dk2>
          <a:srgbClr val="006699"/>
        </a:dk2>
        <a:lt2>
          <a:srgbClr val="000000"/>
        </a:lt2>
        <a:accent1>
          <a:srgbClr val="9AC0EA"/>
        </a:accent1>
        <a:accent2>
          <a:srgbClr val="80C3C8"/>
        </a:accent2>
        <a:accent3>
          <a:srgbClr val="EFF6FB"/>
        </a:accent3>
        <a:accent4>
          <a:srgbClr val="003353"/>
        </a:accent4>
        <a:accent5>
          <a:srgbClr val="CADCF3"/>
        </a:accent5>
        <a:accent6>
          <a:srgbClr val="73B0B5"/>
        </a:accent6>
        <a:hlink>
          <a:srgbClr val="81ABCB"/>
        </a:hlink>
        <a:folHlink>
          <a:srgbClr val="FFFFFF"/>
        </a:folHlink>
      </a:clrScheme>
      <a:clrMap bg1="lt1" tx1="dk1" bg2="lt2" tx2="dk2" accent1="accent1" accent2="accent2" accent3="accent3" accent4="accent4" accent5="accent5" accent6="accent6" hlink="hlink" folHlink="folHlink"/>
    </a:extraClrScheme>
    <a:extraClrScheme>
      <a:clrScheme name="BLUEPRNT 8">
        <a:dk1>
          <a:srgbClr val="003D62"/>
        </a:dk1>
        <a:lt1>
          <a:srgbClr val="FFFFFF"/>
        </a:lt1>
        <a:dk2>
          <a:srgbClr val="006699"/>
        </a:dk2>
        <a:lt2>
          <a:srgbClr val="000000"/>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
      <a:clrScheme name="BLUEPRNT 9">
        <a:dk1>
          <a:srgbClr val="333300"/>
        </a:dk1>
        <a:lt1>
          <a:srgbClr val="FFFFFF"/>
        </a:lt1>
        <a:dk2>
          <a:srgbClr val="663300"/>
        </a:dk2>
        <a:lt2>
          <a:srgbClr val="000000"/>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BLUEPRNT</Template>
  <TotalTime>561117</TotalTime>
  <Words>3980</Words>
  <Application>Microsoft Office PowerPoint</Application>
  <PresentationFormat>如螢幕大小 (4:3)</PresentationFormat>
  <Paragraphs>886</Paragraphs>
  <Slides>59</Slides>
  <Notes>8</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3</vt:i4>
      </vt:variant>
      <vt:variant>
        <vt:lpstr>投影片標題</vt:lpstr>
      </vt:variant>
      <vt:variant>
        <vt:i4>59</vt:i4>
      </vt:variant>
    </vt:vector>
  </HeadingPairs>
  <TitlesOfParts>
    <vt:vector size="75" baseType="lpstr">
      <vt:lpstr>MS Gothic</vt:lpstr>
      <vt:lpstr>新細明體</vt:lpstr>
      <vt:lpstr>標楷體</vt:lpstr>
      <vt:lpstr>Arial</vt:lpstr>
      <vt:lpstr>Arial</vt:lpstr>
      <vt:lpstr>Calibri</vt:lpstr>
      <vt:lpstr>Cambria Math</vt:lpstr>
      <vt:lpstr>Comic Sans MS</vt:lpstr>
      <vt:lpstr>Segoe UI</vt:lpstr>
      <vt:lpstr>Tahoma</vt:lpstr>
      <vt:lpstr>Times New Roman</vt:lpstr>
      <vt:lpstr>Wingdings</vt:lpstr>
      <vt:lpstr>BLUEPRNT</vt:lpstr>
      <vt:lpstr>Equation</vt:lpstr>
      <vt:lpstr>Plot</vt:lpstr>
      <vt:lpstr>MathType 5.0 Equation</vt:lpstr>
      <vt:lpstr>Application of boundary integral quadrature method to  a circular torsion bar  with an edge crack</vt:lpstr>
      <vt:lpstr>PowerPoint 簡報</vt:lpstr>
      <vt:lpstr>PowerPoint 簡報</vt:lpstr>
      <vt:lpstr>PowerPoint 簡報</vt:lpstr>
      <vt:lpstr>PowerPoint 簡報</vt:lpstr>
      <vt:lpstr>Literature Review</vt:lpstr>
      <vt:lpstr>Motivation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The end</vt:lpstr>
      <vt:lpstr>PowerPoint 簡報</vt:lpstr>
      <vt:lpstr>PowerPoint 簡報</vt:lpstr>
      <vt:lpstr>PowerPoint 簡報</vt:lpstr>
      <vt:lpstr>PowerPoint 簡報</vt:lpstr>
      <vt:lpstr>PowerPoint 簡報</vt:lpstr>
      <vt:lpstr>PowerPoint 簡報</vt:lpstr>
      <vt:lpstr>Motivation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user10</dc:creator>
  <cp:lastModifiedBy>李家瑋</cp:lastModifiedBy>
  <cp:revision>2517</cp:revision>
  <cp:lastPrinted>2016-01-05T04:05:00Z</cp:lastPrinted>
  <dcterms:created xsi:type="dcterms:W3CDTF">1601-01-01T00:00:00Z</dcterms:created>
  <dcterms:modified xsi:type="dcterms:W3CDTF">2024-07-19T07:49:33Z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