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793" r:id="rId2"/>
    <p:sldId id="863" r:id="rId3"/>
    <p:sldId id="868" r:id="rId4"/>
    <p:sldId id="838" r:id="rId5"/>
    <p:sldId id="842" r:id="rId6"/>
    <p:sldId id="823" r:id="rId7"/>
    <p:sldId id="843" r:id="rId8"/>
    <p:sldId id="763" r:id="rId9"/>
    <p:sldId id="671" r:id="rId10"/>
    <p:sldId id="853" r:id="rId11"/>
    <p:sldId id="855" r:id="rId12"/>
    <p:sldId id="858" r:id="rId13"/>
    <p:sldId id="844" r:id="rId14"/>
    <p:sldId id="816" r:id="rId15"/>
    <p:sldId id="817" r:id="rId16"/>
    <p:sldId id="818" r:id="rId17"/>
    <p:sldId id="819" r:id="rId18"/>
    <p:sldId id="820" r:id="rId19"/>
    <p:sldId id="821" r:id="rId20"/>
    <p:sldId id="822" r:id="rId21"/>
    <p:sldId id="864" r:id="rId22"/>
    <p:sldId id="800" r:id="rId23"/>
    <p:sldId id="805" r:id="rId24"/>
    <p:sldId id="869" r:id="rId25"/>
    <p:sldId id="866" r:id="rId26"/>
    <p:sldId id="824" r:id="rId27"/>
    <p:sldId id="840" r:id="rId28"/>
    <p:sldId id="723" r:id="rId29"/>
    <p:sldId id="865" r:id="rId30"/>
    <p:sldId id="724" r:id="rId31"/>
    <p:sldId id="729" r:id="rId32"/>
    <p:sldId id="857" r:id="rId33"/>
    <p:sldId id="867" r:id="rId34"/>
    <p:sldId id="728" r:id="rId35"/>
    <p:sldId id="726" r:id="rId36"/>
    <p:sldId id="815" r:id="rId37"/>
    <p:sldId id="806" r:id="rId38"/>
    <p:sldId id="807" r:id="rId39"/>
    <p:sldId id="848" r:id="rId40"/>
    <p:sldId id="839" r:id="rId41"/>
    <p:sldId id="757" r:id="rId42"/>
    <p:sldId id="861" r:id="rId43"/>
    <p:sldId id="862" r:id="rId44"/>
    <p:sldId id="860" r:id="rId45"/>
    <p:sldId id="849" r:id="rId46"/>
    <p:sldId id="851" r:id="rId47"/>
    <p:sldId id="797" r:id="rId48"/>
    <p:sldId id="741" r:id="rId49"/>
    <p:sldId id="847" r:id="rId50"/>
    <p:sldId id="825" r:id="rId51"/>
    <p:sldId id="782" r:id="rId52"/>
    <p:sldId id="850" r:id="rId53"/>
  </p:sldIdLst>
  <p:sldSz cx="12192000" cy="6858000"/>
  <p:notesSz cx="9928225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9900"/>
    <a:srgbClr val="FFFFCC"/>
    <a:srgbClr val="FF5050"/>
    <a:srgbClr val="FF7C80"/>
    <a:srgbClr val="FBE5D6"/>
    <a:srgbClr val="008080"/>
    <a:srgbClr val="0066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3497" autoAdjust="0"/>
  </p:normalViewPr>
  <p:slideViewPr>
    <p:cSldViewPr snapToGrid="0">
      <p:cViewPr varScale="1">
        <p:scale>
          <a:sx n="151" d="100"/>
          <a:sy n="151" d="100"/>
        </p:scale>
        <p:origin x="702" y="108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../media/image70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12" Type="http://schemas.openxmlformats.org/officeDocument/2006/relationships/image" Target="../media/image69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11" Type="http://schemas.openxmlformats.org/officeDocument/2006/relationships/image" Target="../media/image68.wmf"/><Relationship Id="rId5" Type="http://schemas.openxmlformats.org/officeDocument/2006/relationships/image" Target="../media/image62.wmf"/><Relationship Id="rId10" Type="http://schemas.openxmlformats.org/officeDocument/2006/relationships/image" Target="../media/image67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image" Target="../media/image16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7" Type="http://schemas.openxmlformats.org/officeDocument/2006/relationships/image" Target="../media/image178.wmf"/><Relationship Id="rId2" Type="http://schemas.openxmlformats.org/officeDocument/2006/relationships/image" Target="../media/image173.wmf"/><Relationship Id="rId1" Type="http://schemas.openxmlformats.org/officeDocument/2006/relationships/image" Target="../media/image172.wmf"/><Relationship Id="rId6" Type="http://schemas.openxmlformats.org/officeDocument/2006/relationships/image" Target="../media/image177.wmf"/><Relationship Id="rId5" Type="http://schemas.openxmlformats.org/officeDocument/2006/relationships/image" Target="../media/image176.wmf"/><Relationship Id="rId4" Type="http://schemas.openxmlformats.org/officeDocument/2006/relationships/image" Target="../media/image175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wmf"/><Relationship Id="rId3" Type="http://schemas.openxmlformats.org/officeDocument/2006/relationships/image" Target="../media/image184.wmf"/><Relationship Id="rId7" Type="http://schemas.openxmlformats.org/officeDocument/2006/relationships/image" Target="../media/image188.wmf"/><Relationship Id="rId2" Type="http://schemas.openxmlformats.org/officeDocument/2006/relationships/image" Target="../media/image183.wmf"/><Relationship Id="rId1" Type="http://schemas.openxmlformats.org/officeDocument/2006/relationships/image" Target="../media/image182.wmf"/><Relationship Id="rId6" Type="http://schemas.openxmlformats.org/officeDocument/2006/relationships/image" Target="../media/image187.wmf"/><Relationship Id="rId11" Type="http://schemas.openxmlformats.org/officeDocument/2006/relationships/image" Target="../media/image192.wmf"/><Relationship Id="rId5" Type="http://schemas.openxmlformats.org/officeDocument/2006/relationships/image" Target="../media/image186.wmf"/><Relationship Id="rId10" Type="http://schemas.openxmlformats.org/officeDocument/2006/relationships/image" Target="../media/image191.wmf"/><Relationship Id="rId4" Type="http://schemas.openxmlformats.org/officeDocument/2006/relationships/image" Target="../media/image185.wmf"/><Relationship Id="rId9" Type="http://schemas.openxmlformats.org/officeDocument/2006/relationships/image" Target="../media/image190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wmf"/><Relationship Id="rId13" Type="http://schemas.openxmlformats.org/officeDocument/2006/relationships/image" Target="../media/image208.wmf"/><Relationship Id="rId18" Type="http://schemas.openxmlformats.org/officeDocument/2006/relationships/image" Target="../media/image213.wmf"/><Relationship Id="rId26" Type="http://schemas.openxmlformats.org/officeDocument/2006/relationships/image" Target="../media/image221.wmf"/><Relationship Id="rId39" Type="http://schemas.openxmlformats.org/officeDocument/2006/relationships/image" Target="../media/image234.wmf"/><Relationship Id="rId3" Type="http://schemas.openxmlformats.org/officeDocument/2006/relationships/image" Target="../media/image198.wmf"/><Relationship Id="rId21" Type="http://schemas.openxmlformats.org/officeDocument/2006/relationships/image" Target="../media/image216.wmf"/><Relationship Id="rId34" Type="http://schemas.openxmlformats.org/officeDocument/2006/relationships/image" Target="../media/image229.wmf"/><Relationship Id="rId42" Type="http://schemas.openxmlformats.org/officeDocument/2006/relationships/image" Target="../media/image237.wmf"/><Relationship Id="rId7" Type="http://schemas.openxmlformats.org/officeDocument/2006/relationships/image" Target="../media/image202.wmf"/><Relationship Id="rId12" Type="http://schemas.openxmlformats.org/officeDocument/2006/relationships/image" Target="../media/image207.wmf"/><Relationship Id="rId17" Type="http://schemas.openxmlformats.org/officeDocument/2006/relationships/image" Target="../media/image212.wmf"/><Relationship Id="rId25" Type="http://schemas.openxmlformats.org/officeDocument/2006/relationships/image" Target="../media/image220.wmf"/><Relationship Id="rId33" Type="http://schemas.openxmlformats.org/officeDocument/2006/relationships/image" Target="../media/image228.wmf"/><Relationship Id="rId38" Type="http://schemas.openxmlformats.org/officeDocument/2006/relationships/image" Target="../media/image233.wmf"/><Relationship Id="rId2" Type="http://schemas.openxmlformats.org/officeDocument/2006/relationships/image" Target="../media/image197.wmf"/><Relationship Id="rId16" Type="http://schemas.openxmlformats.org/officeDocument/2006/relationships/image" Target="../media/image211.wmf"/><Relationship Id="rId20" Type="http://schemas.openxmlformats.org/officeDocument/2006/relationships/image" Target="../media/image215.wmf"/><Relationship Id="rId29" Type="http://schemas.openxmlformats.org/officeDocument/2006/relationships/image" Target="../media/image224.wmf"/><Relationship Id="rId41" Type="http://schemas.openxmlformats.org/officeDocument/2006/relationships/image" Target="../media/image236.wmf"/><Relationship Id="rId1" Type="http://schemas.openxmlformats.org/officeDocument/2006/relationships/image" Target="../media/image196.wmf"/><Relationship Id="rId6" Type="http://schemas.openxmlformats.org/officeDocument/2006/relationships/image" Target="../media/image201.wmf"/><Relationship Id="rId11" Type="http://schemas.openxmlformats.org/officeDocument/2006/relationships/image" Target="../media/image206.wmf"/><Relationship Id="rId24" Type="http://schemas.openxmlformats.org/officeDocument/2006/relationships/image" Target="../media/image219.wmf"/><Relationship Id="rId32" Type="http://schemas.openxmlformats.org/officeDocument/2006/relationships/image" Target="../media/image227.wmf"/><Relationship Id="rId37" Type="http://schemas.openxmlformats.org/officeDocument/2006/relationships/image" Target="../media/image232.wmf"/><Relationship Id="rId40" Type="http://schemas.openxmlformats.org/officeDocument/2006/relationships/image" Target="../media/image235.wmf"/><Relationship Id="rId5" Type="http://schemas.openxmlformats.org/officeDocument/2006/relationships/image" Target="../media/image200.wmf"/><Relationship Id="rId15" Type="http://schemas.openxmlformats.org/officeDocument/2006/relationships/image" Target="../media/image210.wmf"/><Relationship Id="rId23" Type="http://schemas.openxmlformats.org/officeDocument/2006/relationships/image" Target="../media/image218.wmf"/><Relationship Id="rId28" Type="http://schemas.openxmlformats.org/officeDocument/2006/relationships/image" Target="../media/image223.wmf"/><Relationship Id="rId36" Type="http://schemas.openxmlformats.org/officeDocument/2006/relationships/image" Target="../media/image231.wmf"/><Relationship Id="rId10" Type="http://schemas.openxmlformats.org/officeDocument/2006/relationships/image" Target="../media/image205.wmf"/><Relationship Id="rId19" Type="http://schemas.openxmlformats.org/officeDocument/2006/relationships/image" Target="../media/image214.wmf"/><Relationship Id="rId31" Type="http://schemas.openxmlformats.org/officeDocument/2006/relationships/image" Target="../media/image226.wmf"/><Relationship Id="rId44" Type="http://schemas.openxmlformats.org/officeDocument/2006/relationships/image" Target="../media/image239.wmf"/><Relationship Id="rId4" Type="http://schemas.openxmlformats.org/officeDocument/2006/relationships/image" Target="../media/image199.wmf"/><Relationship Id="rId9" Type="http://schemas.openxmlformats.org/officeDocument/2006/relationships/image" Target="../media/image204.wmf"/><Relationship Id="rId14" Type="http://schemas.openxmlformats.org/officeDocument/2006/relationships/image" Target="../media/image209.wmf"/><Relationship Id="rId22" Type="http://schemas.openxmlformats.org/officeDocument/2006/relationships/image" Target="../media/image217.wmf"/><Relationship Id="rId27" Type="http://schemas.openxmlformats.org/officeDocument/2006/relationships/image" Target="../media/image222.wmf"/><Relationship Id="rId30" Type="http://schemas.openxmlformats.org/officeDocument/2006/relationships/image" Target="../media/image225.wmf"/><Relationship Id="rId35" Type="http://schemas.openxmlformats.org/officeDocument/2006/relationships/image" Target="../media/image230.wmf"/><Relationship Id="rId43" Type="http://schemas.openxmlformats.org/officeDocument/2006/relationships/image" Target="../media/image23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8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wmf"/><Relationship Id="rId3" Type="http://schemas.openxmlformats.org/officeDocument/2006/relationships/image" Target="../media/image282.wmf"/><Relationship Id="rId7" Type="http://schemas.openxmlformats.org/officeDocument/2006/relationships/image" Target="../media/image286.wmf"/><Relationship Id="rId12" Type="http://schemas.openxmlformats.org/officeDocument/2006/relationships/image" Target="../media/image291.wmf"/><Relationship Id="rId2" Type="http://schemas.openxmlformats.org/officeDocument/2006/relationships/image" Target="../media/image281.wmf"/><Relationship Id="rId1" Type="http://schemas.openxmlformats.org/officeDocument/2006/relationships/image" Target="../media/image280.wmf"/><Relationship Id="rId6" Type="http://schemas.openxmlformats.org/officeDocument/2006/relationships/image" Target="../media/image285.wmf"/><Relationship Id="rId11" Type="http://schemas.openxmlformats.org/officeDocument/2006/relationships/image" Target="../media/image290.wmf"/><Relationship Id="rId5" Type="http://schemas.openxmlformats.org/officeDocument/2006/relationships/image" Target="../media/image284.wmf"/><Relationship Id="rId10" Type="http://schemas.openxmlformats.org/officeDocument/2006/relationships/image" Target="../media/image289.wmf"/><Relationship Id="rId4" Type="http://schemas.openxmlformats.org/officeDocument/2006/relationships/image" Target="../media/image283.wmf"/><Relationship Id="rId9" Type="http://schemas.openxmlformats.org/officeDocument/2006/relationships/image" Target="../media/image28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696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r">
              <a:defRPr sz="1200"/>
            </a:lvl1pPr>
          </a:lstStyle>
          <a:p>
            <a:fld id="{8314DC92-4CE5-4094-A024-90A204A08C1E}" type="datetimeFigureOut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6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r">
              <a:defRPr sz="1200"/>
            </a:lvl1pPr>
          </a:lstStyle>
          <a:p>
            <a:fld id="{9E607B0E-101D-46FE-9F35-8E9C13F1B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784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3696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r">
              <a:defRPr sz="1200"/>
            </a:lvl1pPr>
          </a:lstStyle>
          <a:p>
            <a:fld id="{03046C9F-325E-474B-9BB3-9E08D531FB5C}" type="datetimeFigureOut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0" tIns="46016" rIns="92030" bIns="4601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823" y="3271386"/>
            <a:ext cx="7942580" cy="2676585"/>
          </a:xfrm>
          <a:prstGeom prst="rect">
            <a:avLst/>
          </a:prstGeom>
        </p:spPr>
        <p:txBody>
          <a:bodyPr vert="horz" lIns="92030" tIns="46016" rIns="92030" bIns="46016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3696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r">
              <a:defRPr sz="1200"/>
            </a:lvl1pPr>
          </a:lstStyle>
          <a:p>
            <a:fld id="{28366CD2-9B74-4581-BF2C-4D90420F22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80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54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1798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0BEB-F5F4-4FAA-AC73-7A3CC253762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376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16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44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21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40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581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44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1"/>
          <a:stretch/>
        </p:blipFill>
        <p:spPr>
          <a:xfrm>
            <a:off x="0" y="2"/>
            <a:ext cx="12192000" cy="16136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D752-2F5C-45C2-BC28-8BDA081E69A6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882C0-2A68-46C5-8EDB-AC3DB4597BC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1"/>
          <a:stretch/>
        </p:blipFill>
        <p:spPr>
          <a:xfrm rot="10800000">
            <a:off x="0" y="5257800"/>
            <a:ext cx="12192000" cy="1613647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0" name="投影片編號版面配置區 5"/>
          <p:cNvSpPr txBox="1">
            <a:spLocks/>
          </p:cNvSpPr>
          <p:nvPr userDrawn="1"/>
        </p:nvSpPr>
        <p:spPr>
          <a:xfrm>
            <a:off x="9370380" y="64848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A71872-4D4F-49F2-B6DA-9FAA875E8E0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3472109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751460" y="74636"/>
            <a:ext cx="34732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100" b="1" dirty="0">
                <a:solidFill>
                  <a:srgbClr val="1F1F1F"/>
                </a:solidFill>
              </a:rPr>
              <a:t>國立臺灣海洋大學</a:t>
            </a:r>
            <a:endParaRPr lang="en-US" altLang="zh-TW" sz="2100" b="1" dirty="0">
              <a:solidFill>
                <a:srgbClr val="1F1F1F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52165" y="510287"/>
            <a:ext cx="30940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0" dirty="0">
                <a:solidFill>
                  <a:srgbClr val="1F1F1F"/>
                </a:solidFill>
                <a:latin typeface="Cooper Black" panose="0208090404030B020404" pitchFamily="18" charset="0"/>
              </a:rPr>
              <a:t>National Taiwan Ocean</a:t>
            </a:r>
            <a:r>
              <a:rPr lang="en-US" altLang="zh-TW" sz="900" b="0" baseline="0" dirty="0">
                <a:solidFill>
                  <a:srgbClr val="1F1F1F"/>
                </a:solidFill>
                <a:latin typeface="Cooper Black" panose="0208090404030B020404" pitchFamily="18" charset="0"/>
              </a:rPr>
              <a:t> University</a:t>
            </a:r>
            <a:endParaRPr lang="zh-TW" altLang="en-US" sz="900" b="0" dirty="0">
              <a:solidFill>
                <a:srgbClr val="1F1F1F"/>
              </a:solidFill>
              <a:latin typeface="Cooper Black" panose="0208090404030B020404" pitchFamily="18" charset="0"/>
            </a:endParaRPr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6222040" y="6426108"/>
            <a:ext cx="4086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1F1F1F"/>
                </a:solidFill>
                <a:latin typeface="Forte" panose="03060902040502070203" pitchFamily="66" charset="0"/>
              </a:rPr>
              <a:t>Mechanics Sound</a:t>
            </a:r>
            <a:r>
              <a:rPr lang="en-US" altLang="zh-TW" sz="1200" baseline="0" dirty="0">
                <a:solidFill>
                  <a:srgbClr val="1F1F1F"/>
                </a:solidFill>
                <a:latin typeface="Forte" panose="03060902040502070203" pitchFamily="66" charset="0"/>
              </a:rPr>
              <a:t> Vibration Laboratory</a:t>
            </a:r>
            <a:endParaRPr lang="zh-TW" altLang="en-US" sz="1200" dirty="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20" name="文字方塊 19"/>
          <p:cNvSpPr txBox="1"/>
          <p:nvPr userDrawn="1"/>
        </p:nvSpPr>
        <p:spPr>
          <a:xfrm>
            <a:off x="9621135" y="6456883"/>
            <a:ext cx="1806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>
                <a:solidFill>
                  <a:srgbClr val="1F1F1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力學聲響振動實驗室</a:t>
            </a:r>
          </a:p>
        </p:txBody>
      </p:sp>
      <p:sp>
        <p:nvSpPr>
          <p:cNvPr id="23" name="文字方塊 22"/>
          <p:cNvSpPr txBox="1"/>
          <p:nvPr userDrawn="1"/>
        </p:nvSpPr>
        <p:spPr>
          <a:xfrm>
            <a:off x="1442549" y="6426805"/>
            <a:ext cx="5007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rgbClr val="1F1F1F"/>
                </a:solidFill>
                <a:effectLst/>
                <a:latin typeface="Forte" panose="03060902040502070203" pitchFamily="66" charset="0"/>
                <a:ea typeface="+mn-ea"/>
                <a:cs typeface="+mn-cs"/>
              </a:rPr>
              <a:t>Department of</a:t>
            </a:r>
            <a:r>
              <a:rPr lang="en-US" altLang="zh-TW" sz="1200" b="0" i="0" kern="1200" baseline="0" dirty="0">
                <a:solidFill>
                  <a:srgbClr val="1F1F1F"/>
                </a:solidFill>
                <a:effectLst/>
                <a:latin typeface="Forte" panose="03060902040502070203" pitchFamily="66" charset="0"/>
                <a:ea typeface="+mn-ea"/>
                <a:cs typeface="+mn-cs"/>
              </a:rPr>
              <a:t> </a:t>
            </a:r>
            <a:r>
              <a:rPr lang="en-US" altLang="zh-TW" sz="1200" b="0" dirty="0">
                <a:solidFill>
                  <a:srgbClr val="1F1F1F"/>
                </a:solidFill>
                <a:latin typeface="Forte" panose="03060902040502070203" pitchFamily="66" charset="0"/>
              </a:rPr>
              <a:t>Harbor</a:t>
            </a:r>
            <a:r>
              <a:rPr lang="en-US" altLang="zh-TW" sz="1200" b="0" baseline="0" dirty="0">
                <a:solidFill>
                  <a:srgbClr val="1F1F1F"/>
                </a:solidFill>
                <a:latin typeface="Forte" panose="03060902040502070203" pitchFamily="66" charset="0"/>
              </a:rPr>
              <a:t> and River Engineering</a:t>
            </a:r>
            <a:endParaRPr lang="zh-TW" altLang="en-US" sz="1200" b="0" dirty="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345048" y="6354419"/>
            <a:ext cx="585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F1F1F"/>
                </a:solidFill>
                <a:latin typeface="+mn-lt"/>
              </a:defRPr>
            </a:lvl1pPr>
          </a:lstStyle>
          <a:p>
            <a:fld id="{70FD0527-6A35-4EEC-B24E-E840087E392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605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325563"/>
          </a:xfrm>
        </p:spPr>
        <p:txBody>
          <a:bodyPr>
            <a:normAutofit/>
          </a:bodyPr>
          <a:lstStyle>
            <a:lvl1pPr algn="ctr">
              <a:defRPr sz="3600"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5407F-3A1D-4B4C-9AE3-E2981F7D82A9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5222046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EAF1-6AAF-459E-974D-D68F24163482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B5CD521-0C8F-49E4-BC8B-9148A5EBE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743" y1="43977" x2="25975" y2="46589"/>
                        <a14:foregroundMark x1="35421" y1="46734" x2="34805" y2="49202"/>
                        <a14:foregroundMark x1="43429" y1="46880" x2="44867" y2="48186"/>
                        <a14:foregroundMark x1="61602" y1="45718" x2="61910" y2="48331"/>
                        <a14:foregroundMark x1="67146" y1="45428" x2="67351" y2="48041"/>
                        <a14:foregroundMark x1="65195" y1="44557" x2="65914" y2="45283"/>
                        <a14:foregroundMark x1="64990" y1="47605" x2="65811" y2="47896"/>
                        <a14:foregroundMark x1="71561" y1="45718" x2="71766" y2="47460"/>
                        <a14:foregroundMark x1="75154" y1="47170" x2="76489" y2="47170"/>
                        <a14:foregroundMark x1="82854" y1="47025" x2="83984" y2="47460"/>
                        <a14:foregroundMark x1="84189" y1="50508" x2="84189" y2="51814"/>
                        <a14:foregroundMark x1="86448" y1="48331" x2="86345" y2="49782"/>
                        <a14:foregroundMark x1="23717" y1="55298" x2="23717" y2="55298"/>
                        <a14:foregroundMark x1="24949" y1="56894" x2="24949" y2="56894"/>
                        <a14:foregroundMark x1="27207" y1="56023" x2="27207" y2="56023"/>
                        <a14:foregroundMark x1="28747" y1="56749" x2="28747" y2="56749"/>
                        <a14:foregroundMark x1="29979" y1="56168" x2="29979" y2="56168"/>
                        <a14:foregroundMark x1="31828" y1="56023" x2="31828" y2="56023"/>
                        <a14:foregroundMark x1="33162" y1="56749" x2="33162" y2="56749"/>
                        <a14:foregroundMark x1="35113" y1="57184" x2="35113" y2="57184"/>
                        <a14:foregroundMark x1="39220" y1="56168" x2="39220" y2="56168"/>
                        <a14:foregroundMark x1="40349" y1="56168" x2="40349" y2="56168"/>
                        <a14:foregroundMark x1="43326" y1="56023" x2="43326" y2="56023"/>
                        <a14:foregroundMark x1="46407" y1="56749" x2="46407" y2="56749"/>
                        <a14:foregroundMark x1="48871" y1="57329" x2="48871" y2="57329"/>
                        <a14:foregroundMark x1="51335" y1="56894" x2="51335" y2="56894"/>
                        <a14:foregroundMark x1="53799" y1="56604" x2="53799" y2="56604"/>
                        <a14:foregroundMark x1="55955" y1="56604" x2="55955" y2="56604"/>
                        <a14:foregroundMark x1="59959" y1="57329" x2="59959" y2="57329"/>
                        <a14:foregroundMark x1="62115" y1="56168" x2="62115" y2="56168"/>
                        <a14:foregroundMark x1="64374" y1="56604" x2="64374" y2="56604"/>
                        <a14:foregroundMark x1="67967" y1="55007" x2="67967" y2="55007"/>
                        <a14:foregroundMark x1="69918" y1="56749" x2="69918" y2="56749"/>
                        <a14:foregroundMark x1="71869" y1="56894" x2="71869" y2="56894"/>
                        <a14:foregroundMark x1="74230" y1="56023" x2="74230" y2="56023"/>
                        <a14:foregroundMark x1="76591" y1="57329" x2="76591" y2="57329"/>
                        <a14:foregroundMark x1="78953" y1="57184" x2="78953" y2="57184"/>
                        <a14:foregroundMark x1="81520" y1="56894" x2="81520" y2="56894"/>
                        <a14:foregroundMark x1="83265" y1="56459" x2="83265" y2="56459"/>
                        <a14:foregroundMark x1="85113" y1="57039" x2="85113" y2="57039"/>
                        <a14:foregroundMark x1="87269" y1="56894" x2="87269" y2="56894"/>
                        <a14:foregroundMark x1="47639" y1="57039" x2="47639" y2="57039"/>
                        <a14:foregroundMark x1="47639" y1="55152" x2="47639" y2="55152"/>
                        <a14:foregroundMark x1="28850" y1="54862" x2="28850" y2="54862"/>
                        <a14:foregroundMark x1="24949" y1="54862" x2="24949" y2="54862"/>
                        <a14:backgroundMark x1="34805" y1="40203" x2="34805" y2="40203"/>
                        <a14:backgroundMark x1="47023" y1="41800" x2="47023" y2="41800"/>
                        <a14:backgroundMark x1="52053" y1="39623" x2="52053" y2="39623"/>
                        <a14:backgroundMark x1="58214" y1="48331" x2="58214" y2="48331"/>
                        <a14:backgroundMark x1="53799" y1="40348" x2="53799" y2="40348"/>
                        <a14:backgroundMark x1="53388" y1="37736" x2="53388" y2="37736"/>
                        <a14:backgroundMark x1="53388" y1="37736" x2="53388" y2="37736"/>
                        <a14:backgroundMark x1="47844" y1="37591" x2="62423" y2="38897"/>
                        <a14:backgroundMark x1="32238" y1="38607" x2="37372" y2="39478"/>
                        <a14:backgroundMark x1="29979" y1="39913" x2="25565" y2="42090"/>
                        <a14:backgroundMark x1="25667" y1="52540" x2="28131" y2="53266"/>
                        <a14:backgroundMark x1="33676" y1="53266" x2="37988" y2="55733"/>
                        <a14:backgroundMark x1="50821" y1="47896" x2="50411" y2="50943"/>
                        <a14:backgroundMark x1="49384" y1="46444" x2="50513" y2="46880"/>
                        <a14:backgroundMark x1="45996" y1="46009" x2="50103" y2="46444"/>
                        <a14:backgroundMark x1="42402" y1="49057" x2="41376" y2="52830"/>
                        <a14:backgroundMark x1="42300" y1="44122" x2="42710" y2="49782"/>
                        <a14:backgroundMark x1="76078" y1="49057" x2="76078" y2="49057"/>
                        <a14:backgroundMark x1="82752" y1="45428" x2="82752" y2="45428"/>
                        <a14:backgroundMark x1="82854" y1="50943" x2="82854" y2="50943"/>
                        <a14:backgroundMark x1="87577" y1="45283" x2="87577" y2="45283"/>
                        <a14:backgroundMark x1="45483" y1="49637" x2="45483" y2="49637"/>
                        <a14:backgroundMark x1="37885" y1="47170" x2="37885" y2="47170"/>
                        <a14:backgroundMark x1="38809" y1="57475" x2="38809" y2="57475"/>
                        <a14:backgroundMark x1="46920" y1="57620" x2="46920" y2="57620"/>
                        <a14:backgroundMark x1="46099" y1="57475" x2="46099" y2="57475"/>
                        <a14:backgroundMark x1="64476" y1="57765" x2="64476" y2="57765"/>
                        <a14:backgroundMark x1="59343" y1="58200" x2="59343" y2="58200"/>
                        <a14:backgroundMark x1="73409" y1="57184" x2="73409" y2="57184"/>
                        <a14:backgroundMark x1="83368" y1="57765" x2="83368" y2="57765"/>
                        <a14:backgroundMark x1="79774" y1="57620" x2="79774" y2="57620"/>
                        <a14:backgroundMark x1="85832" y1="59216" x2="85832" y2="5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7419" r="7464" b="35927"/>
          <a:stretch/>
        </p:blipFill>
        <p:spPr>
          <a:xfrm>
            <a:off x="9907949" y="2"/>
            <a:ext cx="2284051" cy="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90654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5277-018F-4EFF-9F8B-BD677B2927A7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 userDrawn="1"/>
        </p:nvSpPr>
        <p:spPr>
          <a:xfrm>
            <a:off x="216763" y="-580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按一下以編輯母片標題樣式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5CD521-0C8F-49E4-BC8B-9148A5EBE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743" y1="43977" x2="25975" y2="46589"/>
                        <a14:foregroundMark x1="35421" y1="46734" x2="34805" y2="49202"/>
                        <a14:foregroundMark x1="43429" y1="46880" x2="44867" y2="48186"/>
                        <a14:foregroundMark x1="61602" y1="45718" x2="61910" y2="48331"/>
                        <a14:foregroundMark x1="67146" y1="45428" x2="67351" y2="48041"/>
                        <a14:foregroundMark x1="65195" y1="44557" x2="65914" y2="45283"/>
                        <a14:foregroundMark x1="64990" y1="47605" x2="65811" y2="47896"/>
                        <a14:foregroundMark x1="71561" y1="45718" x2="71766" y2="47460"/>
                        <a14:foregroundMark x1="75154" y1="47170" x2="76489" y2="47170"/>
                        <a14:foregroundMark x1="82854" y1="47025" x2="83984" y2="47460"/>
                        <a14:foregroundMark x1="84189" y1="50508" x2="84189" y2="51814"/>
                        <a14:foregroundMark x1="86448" y1="48331" x2="86345" y2="49782"/>
                        <a14:foregroundMark x1="23717" y1="55298" x2="23717" y2="55298"/>
                        <a14:foregroundMark x1="24949" y1="56894" x2="24949" y2="56894"/>
                        <a14:foregroundMark x1="27207" y1="56023" x2="27207" y2="56023"/>
                        <a14:foregroundMark x1="28747" y1="56749" x2="28747" y2="56749"/>
                        <a14:foregroundMark x1="29979" y1="56168" x2="29979" y2="56168"/>
                        <a14:foregroundMark x1="31828" y1="56023" x2="31828" y2="56023"/>
                        <a14:foregroundMark x1="33162" y1="56749" x2="33162" y2="56749"/>
                        <a14:foregroundMark x1="35113" y1="57184" x2="35113" y2="57184"/>
                        <a14:foregroundMark x1="39220" y1="56168" x2="39220" y2="56168"/>
                        <a14:foregroundMark x1="40349" y1="56168" x2="40349" y2="56168"/>
                        <a14:foregroundMark x1="43326" y1="56023" x2="43326" y2="56023"/>
                        <a14:foregroundMark x1="46407" y1="56749" x2="46407" y2="56749"/>
                        <a14:foregroundMark x1="48871" y1="57329" x2="48871" y2="57329"/>
                        <a14:foregroundMark x1="51335" y1="56894" x2="51335" y2="56894"/>
                        <a14:foregroundMark x1="53799" y1="56604" x2="53799" y2="56604"/>
                        <a14:foregroundMark x1="55955" y1="56604" x2="55955" y2="56604"/>
                        <a14:foregroundMark x1="59959" y1="57329" x2="59959" y2="57329"/>
                        <a14:foregroundMark x1="62115" y1="56168" x2="62115" y2="56168"/>
                        <a14:foregroundMark x1="64374" y1="56604" x2="64374" y2="56604"/>
                        <a14:foregroundMark x1="67967" y1="55007" x2="67967" y2="55007"/>
                        <a14:foregroundMark x1="69918" y1="56749" x2="69918" y2="56749"/>
                        <a14:foregroundMark x1="71869" y1="56894" x2="71869" y2="56894"/>
                        <a14:foregroundMark x1="74230" y1="56023" x2="74230" y2="56023"/>
                        <a14:foregroundMark x1="76591" y1="57329" x2="76591" y2="57329"/>
                        <a14:foregroundMark x1="78953" y1="57184" x2="78953" y2="57184"/>
                        <a14:foregroundMark x1="81520" y1="56894" x2="81520" y2="56894"/>
                        <a14:foregroundMark x1="83265" y1="56459" x2="83265" y2="56459"/>
                        <a14:foregroundMark x1="85113" y1="57039" x2="85113" y2="57039"/>
                        <a14:foregroundMark x1="87269" y1="56894" x2="87269" y2="56894"/>
                        <a14:foregroundMark x1="47639" y1="57039" x2="47639" y2="57039"/>
                        <a14:foregroundMark x1="47639" y1="55152" x2="47639" y2="55152"/>
                        <a14:foregroundMark x1="28850" y1="54862" x2="28850" y2="54862"/>
                        <a14:foregroundMark x1="24949" y1="54862" x2="24949" y2="54862"/>
                        <a14:backgroundMark x1="34805" y1="40203" x2="34805" y2="40203"/>
                        <a14:backgroundMark x1="47023" y1="41800" x2="47023" y2="41800"/>
                        <a14:backgroundMark x1="52053" y1="39623" x2="52053" y2="39623"/>
                        <a14:backgroundMark x1="58214" y1="48331" x2="58214" y2="48331"/>
                        <a14:backgroundMark x1="53799" y1="40348" x2="53799" y2="40348"/>
                        <a14:backgroundMark x1="53388" y1="37736" x2="53388" y2="37736"/>
                        <a14:backgroundMark x1="53388" y1="37736" x2="53388" y2="37736"/>
                        <a14:backgroundMark x1="47844" y1="37591" x2="62423" y2="38897"/>
                        <a14:backgroundMark x1="32238" y1="38607" x2="37372" y2="39478"/>
                        <a14:backgroundMark x1="29979" y1="39913" x2="25565" y2="42090"/>
                        <a14:backgroundMark x1="25667" y1="52540" x2="28131" y2="53266"/>
                        <a14:backgroundMark x1="33676" y1="53266" x2="37988" y2="55733"/>
                        <a14:backgroundMark x1="50821" y1="47896" x2="50411" y2="50943"/>
                        <a14:backgroundMark x1="49384" y1="46444" x2="50513" y2="46880"/>
                        <a14:backgroundMark x1="45996" y1="46009" x2="50103" y2="46444"/>
                        <a14:backgroundMark x1="42402" y1="49057" x2="41376" y2="52830"/>
                        <a14:backgroundMark x1="42300" y1="44122" x2="42710" y2="49782"/>
                        <a14:backgroundMark x1="76078" y1="49057" x2="76078" y2="49057"/>
                        <a14:backgroundMark x1="82752" y1="45428" x2="82752" y2="45428"/>
                        <a14:backgroundMark x1="82854" y1="50943" x2="82854" y2="50943"/>
                        <a14:backgroundMark x1="87577" y1="45283" x2="87577" y2="45283"/>
                        <a14:backgroundMark x1="45483" y1="49637" x2="45483" y2="49637"/>
                        <a14:backgroundMark x1="37885" y1="47170" x2="37885" y2="47170"/>
                        <a14:backgroundMark x1="38809" y1="57475" x2="38809" y2="57475"/>
                        <a14:backgroundMark x1="46920" y1="57620" x2="46920" y2="57620"/>
                        <a14:backgroundMark x1="46099" y1="57475" x2="46099" y2="57475"/>
                        <a14:backgroundMark x1="64476" y1="57765" x2="64476" y2="57765"/>
                        <a14:backgroundMark x1="59343" y1="58200" x2="59343" y2="58200"/>
                        <a14:backgroundMark x1="73409" y1="57184" x2="73409" y2="57184"/>
                        <a14:backgroundMark x1="83368" y1="57765" x2="83368" y2="57765"/>
                        <a14:backgroundMark x1="79774" y1="57620" x2="79774" y2="57620"/>
                        <a14:backgroundMark x1="85832" y1="59216" x2="85832" y2="5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7419" r="7464" b="35927"/>
          <a:stretch/>
        </p:blipFill>
        <p:spPr>
          <a:xfrm>
            <a:off x="9907949" y="2"/>
            <a:ext cx="2284051" cy="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0645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0FFD-FDE9-4835-B214-5FA0A92A56B3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0130" y="-18868"/>
            <a:ext cx="10515600" cy="1325563"/>
          </a:xfrm>
        </p:spPr>
        <p:txBody>
          <a:bodyPr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B5CD521-0C8F-49E4-BC8B-9148A5EBE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743" y1="43977" x2="25975" y2="46589"/>
                        <a14:foregroundMark x1="35421" y1="46734" x2="34805" y2="49202"/>
                        <a14:foregroundMark x1="43429" y1="46880" x2="44867" y2="48186"/>
                        <a14:foregroundMark x1="61602" y1="45718" x2="61910" y2="48331"/>
                        <a14:foregroundMark x1="67146" y1="45428" x2="67351" y2="48041"/>
                        <a14:foregroundMark x1="65195" y1="44557" x2="65914" y2="45283"/>
                        <a14:foregroundMark x1="64990" y1="47605" x2="65811" y2="47896"/>
                        <a14:foregroundMark x1="71561" y1="45718" x2="71766" y2="47460"/>
                        <a14:foregroundMark x1="75154" y1="47170" x2="76489" y2="47170"/>
                        <a14:foregroundMark x1="82854" y1="47025" x2="83984" y2="47460"/>
                        <a14:foregroundMark x1="84189" y1="50508" x2="84189" y2="51814"/>
                        <a14:foregroundMark x1="86448" y1="48331" x2="86345" y2="49782"/>
                        <a14:foregroundMark x1="23717" y1="55298" x2="23717" y2="55298"/>
                        <a14:foregroundMark x1="24949" y1="56894" x2="24949" y2="56894"/>
                        <a14:foregroundMark x1="27207" y1="56023" x2="27207" y2="56023"/>
                        <a14:foregroundMark x1="28747" y1="56749" x2="28747" y2="56749"/>
                        <a14:foregroundMark x1="29979" y1="56168" x2="29979" y2="56168"/>
                        <a14:foregroundMark x1="31828" y1="56023" x2="31828" y2="56023"/>
                        <a14:foregroundMark x1="33162" y1="56749" x2="33162" y2="56749"/>
                        <a14:foregroundMark x1="35113" y1="57184" x2="35113" y2="57184"/>
                        <a14:foregroundMark x1="39220" y1="56168" x2="39220" y2="56168"/>
                        <a14:foregroundMark x1="40349" y1="56168" x2="40349" y2="56168"/>
                        <a14:foregroundMark x1="43326" y1="56023" x2="43326" y2="56023"/>
                        <a14:foregroundMark x1="46407" y1="56749" x2="46407" y2="56749"/>
                        <a14:foregroundMark x1="48871" y1="57329" x2="48871" y2="57329"/>
                        <a14:foregroundMark x1="51335" y1="56894" x2="51335" y2="56894"/>
                        <a14:foregroundMark x1="53799" y1="56604" x2="53799" y2="56604"/>
                        <a14:foregroundMark x1="55955" y1="56604" x2="55955" y2="56604"/>
                        <a14:foregroundMark x1="59959" y1="57329" x2="59959" y2="57329"/>
                        <a14:foregroundMark x1="62115" y1="56168" x2="62115" y2="56168"/>
                        <a14:foregroundMark x1="64374" y1="56604" x2="64374" y2="56604"/>
                        <a14:foregroundMark x1="67967" y1="55007" x2="67967" y2="55007"/>
                        <a14:foregroundMark x1="69918" y1="56749" x2="69918" y2="56749"/>
                        <a14:foregroundMark x1="71869" y1="56894" x2="71869" y2="56894"/>
                        <a14:foregroundMark x1="74230" y1="56023" x2="74230" y2="56023"/>
                        <a14:foregroundMark x1="76591" y1="57329" x2="76591" y2="57329"/>
                        <a14:foregroundMark x1="78953" y1="57184" x2="78953" y2="57184"/>
                        <a14:foregroundMark x1="81520" y1="56894" x2="81520" y2="56894"/>
                        <a14:foregroundMark x1="83265" y1="56459" x2="83265" y2="56459"/>
                        <a14:foregroundMark x1="85113" y1="57039" x2="85113" y2="57039"/>
                        <a14:foregroundMark x1="87269" y1="56894" x2="87269" y2="56894"/>
                        <a14:foregroundMark x1="47639" y1="57039" x2="47639" y2="57039"/>
                        <a14:foregroundMark x1="47639" y1="55152" x2="47639" y2="55152"/>
                        <a14:foregroundMark x1="28850" y1="54862" x2="28850" y2="54862"/>
                        <a14:foregroundMark x1="24949" y1="54862" x2="24949" y2="54862"/>
                        <a14:backgroundMark x1="34805" y1="40203" x2="34805" y2="40203"/>
                        <a14:backgroundMark x1="47023" y1="41800" x2="47023" y2="41800"/>
                        <a14:backgroundMark x1="52053" y1="39623" x2="52053" y2="39623"/>
                        <a14:backgroundMark x1="58214" y1="48331" x2="58214" y2="48331"/>
                        <a14:backgroundMark x1="53799" y1="40348" x2="53799" y2="40348"/>
                        <a14:backgroundMark x1="53388" y1="37736" x2="53388" y2="37736"/>
                        <a14:backgroundMark x1="53388" y1="37736" x2="53388" y2="37736"/>
                        <a14:backgroundMark x1="47844" y1="37591" x2="62423" y2="38897"/>
                        <a14:backgroundMark x1="32238" y1="38607" x2="37372" y2="39478"/>
                        <a14:backgroundMark x1="29979" y1="39913" x2="25565" y2="42090"/>
                        <a14:backgroundMark x1="25667" y1="52540" x2="28131" y2="53266"/>
                        <a14:backgroundMark x1="33676" y1="53266" x2="37988" y2="55733"/>
                        <a14:backgroundMark x1="50821" y1="47896" x2="50411" y2="50943"/>
                        <a14:backgroundMark x1="49384" y1="46444" x2="50513" y2="46880"/>
                        <a14:backgroundMark x1="45996" y1="46009" x2="50103" y2="46444"/>
                        <a14:backgroundMark x1="42402" y1="49057" x2="41376" y2="52830"/>
                        <a14:backgroundMark x1="42300" y1="44122" x2="42710" y2="49782"/>
                        <a14:backgroundMark x1="76078" y1="49057" x2="76078" y2="49057"/>
                        <a14:backgroundMark x1="82752" y1="45428" x2="82752" y2="45428"/>
                        <a14:backgroundMark x1="82854" y1="50943" x2="82854" y2="50943"/>
                        <a14:backgroundMark x1="87577" y1="45283" x2="87577" y2="45283"/>
                        <a14:backgroundMark x1="45483" y1="49637" x2="45483" y2="49637"/>
                        <a14:backgroundMark x1="37885" y1="47170" x2="37885" y2="47170"/>
                        <a14:backgroundMark x1="38809" y1="57475" x2="38809" y2="57475"/>
                        <a14:backgroundMark x1="46920" y1="57620" x2="46920" y2="57620"/>
                        <a14:backgroundMark x1="46099" y1="57475" x2="46099" y2="57475"/>
                        <a14:backgroundMark x1="64476" y1="57765" x2="64476" y2="57765"/>
                        <a14:backgroundMark x1="59343" y1="58200" x2="59343" y2="58200"/>
                        <a14:backgroundMark x1="73409" y1="57184" x2="73409" y2="57184"/>
                        <a14:backgroundMark x1="83368" y1="57765" x2="83368" y2="57765"/>
                        <a14:backgroundMark x1="79774" y1="57620" x2="79774" y2="57620"/>
                        <a14:backgroundMark x1="85832" y1="59216" x2="85832" y2="5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7419" r="7464" b="35927"/>
          <a:stretch/>
        </p:blipFill>
        <p:spPr>
          <a:xfrm>
            <a:off x="9907949" y="2"/>
            <a:ext cx="2284051" cy="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86064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DE6C-9442-430D-9742-113B4675FAC7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224386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1D912-2613-495D-B245-8C359BC89429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672733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CF1C9-FAEF-4828-8EAB-9EC178F36E47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517811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/>
          <p:cNvSpPr/>
          <p:nvPr userDrawn="1"/>
        </p:nvSpPr>
        <p:spPr>
          <a:xfrm>
            <a:off x="11184565" y="6470246"/>
            <a:ext cx="288032" cy="144015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9840416" y="6525345"/>
            <a:ext cx="1440160" cy="293117"/>
          </a:xfrm>
        </p:spPr>
        <p:txBody>
          <a:bodyPr/>
          <a:lstStyle/>
          <a:p>
            <a:fld id="{8435A50F-3E7C-49A5-93DD-46DB3034E410}" type="datetime1">
              <a:rPr lang="zh-TW" altLang="en-US" smtClean="0"/>
              <a:t>2023/11/7</a:t>
            </a:fld>
            <a:endParaRPr lang="zh-TW" alt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5946" y="6325640"/>
            <a:ext cx="766055" cy="487736"/>
          </a:xfrm>
        </p:spPr>
        <p:txBody>
          <a:bodyPr/>
          <a:lstStyle>
            <a:lvl1pPr>
              <a:defRPr sz="2800"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22" name="矩形 21"/>
          <p:cNvSpPr/>
          <p:nvPr userDrawn="1"/>
        </p:nvSpPr>
        <p:spPr>
          <a:xfrm>
            <a:off x="623392" y="6525345"/>
            <a:ext cx="10704000" cy="45719"/>
          </a:xfrm>
          <a:prstGeom prst="rect">
            <a:avLst/>
          </a:prstGeom>
          <a:gradFill flip="none" rotWithShape="1">
            <a:gsLst>
              <a:gs pos="100000">
                <a:srgbClr val="7030A0"/>
              </a:gs>
              <a:gs pos="45000">
                <a:schemeClr val="accent1">
                  <a:lumMod val="60000"/>
                  <a:lumOff val="40000"/>
                </a:schemeClr>
              </a:gs>
              <a:gs pos="15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3" name="Text Box 89"/>
          <p:cNvSpPr txBox="1">
            <a:spLocks noChangeArrowheads="1"/>
          </p:cNvSpPr>
          <p:nvPr userDrawn="1"/>
        </p:nvSpPr>
        <p:spPr bwMode="auto">
          <a:xfrm>
            <a:off x="1295168" y="6525344"/>
            <a:ext cx="93133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en-US" altLang="zh-TW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2015 Master</a:t>
            </a:r>
            <a:r>
              <a:rPr kumimoji="0" lang="en-US" altLang="zh-TW" sz="11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 T</a:t>
            </a:r>
            <a:r>
              <a:rPr kumimoji="0" lang="en-US" altLang="zh-TW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hesis Oral Defense , MSV,</a:t>
            </a:r>
            <a:r>
              <a:rPr kumimoji="0" lang="en-US" altLang="zh-TW" sz="11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 </a:t>
            </a:r>
            <a:r>
              <a:rPr lang="en-US" altLang="zh-TW" sz="11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</a:rPr>
              <a:t>National Taiwan Ocean University</a:t>
            </a:r>
            <a:r>
              <a:rPr lang="en-US" altLang="zh-CN" sz="11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</a:rPr>
              <a:t>, Keelung </a:t>
            </a:r>
            <a:endParaRPr lang="en-US" altLang="zh-TW" sz="1100" b="1" dirty="0">
              <a:solidFill>
                <a:schemeClr val="accent1">
                  <a:lumMod val="60000"/>
                  <a:lumOff val="40000"/>
                </a:schemeClr>
              </a:solidFill>
              <a:latin typeface="Cataneo BT" panose="03020802040502060804" pitchFamily="66" charset="0"/>
            </a:endParaRPr>
          </a:p>
        </p:txBody>
      </p:sp>
      <p:pic>
        <p:nvPicPr>
          <p:cNvPr id="24" name="Picture 12" descr="海鷗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78" y="1628800"/>
            <a:ext cx="7248807" cy="4081952"/>
          </a:xfrm>
          <a:prstGeom prst="rect">
            <a:avLst/>
          </a:prstGeom>
          <a:ln>
            <a:noFill/>
          </a:ln>
          <a:effectLst>
            <a:reflection stA="25000" endPos="6500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 userDrawn="1"/>
        </p:nvSpPr>
        <p:spPr>
          <a:xfrm rot="16200000">
            <a:off x="-1729088" y="3776274"/>
            <a:ext cx="4644000" cy="60959"/>
          </a:xfrm>
          <a:prstGeom prst="rect">
            <a:avLst/>
          </a:prstGeom>
          <a:gradFill flip="none" rotWithShape="1">
            <a:gsLst>
              <a:gs pos="75000">
                <a:srgbClr val="E3C8E6"/>
              </a:gs>
              <a:gs pos="100000">
                <a:srgbClr val="A432A4"/>
              </a:gs>
              <a:gs pos="60000">
                <a:srgbClr val="E3C8E6"/>
              </a:gs>
              <a:gs pos="35000">
                <a:srgbClr val="FFFF99"/>
              </a:gs>
              <a:gs pos="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2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6021289"/>
            <a:ext cx="1344149" cy="8426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 userDrawn="1"/>
        </p:nvSpPr>
        <p:spPr>
          <a:xfrm>
            <a:off x="826592" y="1151034"/>
            <a:ext cx="10704000" cy="4571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54000">
                <a:srgbClr val="92D050"/>
              </a:gs>
              <a:gs pos="15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" y="908800"/>
            <a:ext cx="103476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687410"/>
            <a:ext cx="12192000" cy="217059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8724B-D05C-4089-B5F6-4228A05B5303}" type="datetime1">
              <a:rPr lang="zh-TW" altLang="en-US" smtClean="0"/>
              <a:t>2023/11/7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217980" y="65195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FAA71872-4D4F-49F2-B6DA-9FAA875E8E0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520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</p:sldLayoutIdLst>
  <p:transition>
    <p:cover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f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65.wmf"/><Relationship Id="rId26" Type="http://schemas.openxmlformats.org/officeDocument/2006/relationships/oleObject" Target="../embeddings/oleObject10.bin"/><Relationship Id="rId3" Type="http://schemas.openxmlformats.org/officeDocument/2006/relationships/oleObject" Target="../embeddings/oleObject1.bin"/><Relationship Id="rId21" Type="http://schemas.openxmlformats.org/officeDocument/2006/relationships/slide" Target="slide4.xml"/><Relationship Id="rId34" Type="http://schemas.openxmlformats.org/officeDocument/2006/relationships/image" Target="../media/image73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8.bin"/><Relationship Id="rId25" Type="http://schemas.openxmlformats.org/officeDocument/2006/relationships/image" Target="../media/image66.wmf"/><Relationship Id="rId33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wmf"/><Relationship Id="rId20" Type="http://schemas.openxmlformats.org/officeDocument/2006/relationships/slide" Target="slide10.xml"/><Relationship Id="rId29" Type="http://schemas.openxmlformats.org/officeDocument/2006/relationships/image" Target="../media/image6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9.bin"/><Relationship Id="rId32" Type="http://schemas.openxmlformats.org/officeDocument/2006/relationships/oleObject" Target="../embeddings/oleObject13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72.wmf"/><Relationship Id="rId28" Type="http://schemas.openxmlformats.org/officeDocument/2006/relationships/oleObject" Target="../embeddings/oleObject11.bin"/><Relationship Id="rId10" Type="http://schemas.openxmlformats.org/officeDocument/2006/relationships/image" Target="../media/image61.wmf"/><Relationship Id="rId19" Type="http://schemas.openxmlformats.org/officeDocument/2006/relationships/slide" Target="slide1.xml"/><Relationship Id="rId31" Type="http://schemas.openxmlformats.org/officeDocument/2006/relationships/image" Target="../media/image69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3.wmf"/><Relationship Id="rId22" Type="http://schemas.openxmlformats.org/officeDocument/2006/relationships/image" Target="../media/image71.wmf"/><Relationship Id="rId27" Type="http://schemas.openxmlformats.org/officeDocument/2006/relationships/image" Target="../media/image67.wmf"/><Relationship Id="rId30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5.wmf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9.png"/><Relationship Id="rId11" Type="http://schemas.openxmlformats.org/officeDocument/2006/relationships/image" Target="../media/image74.wmf"/><Relationship Id="rId5" Type="http://schemas.openxmlformats.org/officeDocument/2006/relationships/image" Target="../media/image78.pn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4.wmf"/><Relationship Id="rId3" Type="http://schemas.openxmlformats.org/officeDocument/2006/relationships/image" Target="../media/image76.png"/><Relationship Id="rId7" Type="http://schemas.openxmlformats.org/officeDocument/2006/relationships/image" Target="../media/image87.png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image" Target="../media/image83.wmf"/><Relationship Id="rId5" Type="http://schemas.openxmlformats.org/officeDocument/2006/relationships/image" Target="../media/image86.png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1.wmf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5.png"/><Relationship Id="rId11" Type="http://schemas.openxmlformats.org/officeDocument/2006/relationships/image" Target="../media/image90.wmf"/><Relationship Id="rId5" Type="http://schemas.openxmlformats.org/officeDocument/2006/relationships/image" Target="../media/image94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0.wmf"/><Relationship Id="rId3" Type="http://schemas.openxmlformats.org/officeDocument/2006/relationships/image" Target="../media/image92.png"/><Relationship Id="rId7" Type="http://schemas.openxmlformats.org/officeDocument/2006/relationships/image" Target="../media/image103.png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5.png"/><Relationship Id="rId11" Type="http://schemas.openxmlformats.org/officeDocument/2006/relationships/image" Target="../media/image99.wmf"/><Relationship Id="rId5" Type="http://schemas.openxmlformats.org/officeDocument/2006/relationships/image" Target="../media/image102.png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06.wmf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07.wmf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oleObject" Target="../embeddings/oleObject2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17.wmf"/><Relationship Id="rId3" Type="http://schemas.openxmlformats.org/officeDocument/2006/relationships/image" Target="../media/image108.png"/><Relationship Id="rId7" Type="http://schemas.openxmlformats.org/officeDocument/2006/relationships/image" Target="../media/image122.pn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18.wmf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92.png"/><Relationship Id="rId18" Type="http://schemas.openxmlformats.org/officeDocument/2006/relationships/image" Target="../media/image104.png"/><Relationship Id="rId26" Type="http://schemas.openxmlformats.org/officeDocument/2006/relationships/image" Target="../media/image77.png"/><Relationship Id="rId39" Type="http://schemas.openxmlformats.org/officeDocument/2006/relationships/image" Target="../media/image1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4.png"/><Relationship Id="rId34" Type="http://schemas.openxmlformats.org/officeDocument/2006/relationships/image" Target="../media/image87.png"/><Relationship Id="rId42" Type="http://schemas.openxmlformats.org/officeDocument/2006/relationships/image" Target="../media/image114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03.png"/><Relationship Id="rId25" Type="http://schemas.openxmlformats.org/officeDocument/2006/relationships/image" Target="../media/image76.png"/><Relationship Id="rId33" Type="http://schemas.openxmlformats.org/officeDocument/2006/relationships/image" Target="../media/image86.png"/><Relationship Id="rId38" Type="http://schemas.openxmlformats.org/officeDocument/2006/relationships/image" Target="../media/image110.png"/><Relationship Id="rId2" Type="http://schemas.openxmlformats.org/officeDocument/2006/relationships/video" Target="../media/media1.mp4"/><Relationship Id="rId16" Type="http://schemas.openxmlformats.org/officeDocument/2006/relationships/image" Target="../media/image95.png"/><Relationship Id="rId20" Type="http://schemas.openxmlformats.org/officeDocument/2006/relationships/image" Target="../media/image93.png"/><Relationship Id="rId29" Type="http://schemas.openxmlformats.org/officeDocument/2006/relationships/image" Target="../media/image80.png"/><Relationship Id="rId41" Type="http://schemas.openxmlformats.org/officeDocument/2006/relationships/image" Target="../media/image113.png"/><Relationship Id="rId1" Type="http://schemas.microsoft.com/office/2007/relationships/media" Target="../media/media1.mp4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98.png"/><Relationship Id="rId32" Type="http://schemas.openxmlformats.org/officeDocument/2006/relationships/image" Target="../media/image85.png"/><Relationship Id="rId37" Type="http://schemas.openxmlformats.org/officeDocument/2006/relationships/image" Target="../media/image109.png"/><Relationship Id="rId40" Type="http://schemas.openxmlformats.org/officeDocument/2006/relationships/image" Target="../media/image112.png"/><Relationship Id="rId45" Type="http://schemas.openxmlformats.org/officeDocument/2006/relationships/image" Target="../media/image127.png"/><Relationship Id="rId5" Type="http://schemas.openxmlformats.org/officeDocument/2006/relationships/image" Target="../media/image119.png"/><Relationship Id="rId15" Type="http://schemas.openxmlformats.org/officeDocument/2006/relationships/image" Target="../media/image102.png"/><Relationship Id="rId23" Type="http://schemas.openxmlformats.org/officeDocument/2006/relationships/image" Target="../media/image97.png"/><Relationship Id="rId28" Type="http://schemas.openxmlformats.org/officeDocument/2006/relationships/image" Target="../media/image79.png"/><Relationship Id="rId36" Type="http://schemas.openxmlformats.org/officeDocument/2006/relationships/image" Target="../media/image89.png"/><Relationship Id="rId10" Type="http://schemas.openxmlformats.org/officeDocument/2006/relationships/image" Target="../media/image124.png"/><Relationship Id="rId19" Type="http://schemas.openxmlformats.org/officeDocument/2006/relationships/image" Target="../media/image105.png"/><Relationship Id="rId31" Type="http://schemas.openxmlformats.org/officeDocument/2006/relationships/image" Target="../media/image82.png"/><Relationship Id="rId44" Type="http://schemas.openxmlformats.org/officeDocument/2006/relationships/image" Target="../media/image116.png"/><Relationship Id="rId4" Type="http://schemas.openxmlformats.org/officeDocument/2006/relationships/image" Target="../media/image108.png"/><Relationship Id="rId9" Type="http://schemas.openxmlformats.org/officeDocument/2006/relationships/image" Target="../media/image123.png"/><Relationship Id="rId14" Type="http://schemas.openxmlformats.org/officeDocument/2006/relationships/image" Target="../media/image101.png"/><Relationship Id="rId22" Type="http://schemas.openxmlformats.org/officeDocument/2006/relationships/image" Target="../media/image96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35" Type="http://schemas.openxmlformats.org/officeDocument/2006/relationships/image" Target="../media/image88.png"/><Relationship Id="rId43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png"/><Relationship Id="rId18" Type="http://schemas.openxmlformats.org/officeDocument/2006/relationships/image" Target="../media/image128.wmf"/><Relationship Id="rId3" Type="http://schemas.openxmlformats.org/officeDocument/2006/relationships/image" Target="../media/image129.jpg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2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2.jpeg"/><Relationship Id="rId11" Type="http://schemas.openxmlformats.org/officeDocument/2006/relationships/image" Target="../media/image137.emf"/><Relationship Id="rId5" Type="http://schemas.openxmlformats.org/officeDocument/2006/relationships/image" Target="../media/image131.jpeg"/><Relationship Id="rId15" Type="http://schemas.openxmlformats.org/officeDocument/2006/relationships/image" Target="../media/image141.emf"/><Relationship Id="rId10" Type="http://schemas.openxmlformats.org/officeDocument/2006/relationships/image" Target="../media/image136.emf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Relationship Id="rId14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image" Target="../media/image136.emf"/><Relationship Id="rId7" Type="http://schemas.openxmlformats.org/officeDocument/2006/relationships/image" Target="../media/image14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45.wmf"/><Relationship Id="rId4" Type="http://schemas.openxmlformats.org/officeDocument/2006/relationships/image" Target="../media/image144.wmf"/><Relationship Id="rId9" Type="http://schemas.openxmlformats.org/officeDocument/2006/relationships/image" Target="../media/image14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jpeg"/><Relationship Id="rId3" Type="http://schemas.openxmlformats.org/officeDocument/2006/relationships/image" Target="../media/image148.jpg"/><Relationship Id="rId7" Type="http://schemas.openxmlformats.org/officeDocument/2006/relationships/image" Target="../media/image600.png"/><Relationship Id="rId12" Type="http://schemas.openxmlformats.org/officeDocument/2006/relationships/image" Target="../media/image156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emf"/><Relationship Id="rId11" Type="http://schemas.openxmlformats.org/officeDocument/2006/relationships/image" Target="../media/image155.png"/><Relationship Id="rId5" Type="http://schemas.openxmlformats.org/officeDocument/2006/relationships/image" Target="../media/image150.jpg"/><Relationship Id="rId10" Type="http://schemas.openxmlformats.org/officeDocument/2006/relationships/image" Target="../media/image154.png"/><Relationship Id="rId4" Type="http://schemas.openxmlformats.org/officeDocument/2006/relationships/image" Target="../media/image149.jpeg"/><Relationship Id="rId9" Type="http://schemas.openxmlformats.org/officeDocument/2006/relationships/image" Target="../media/image153.png"/><Relationship Id="rId14" Type="http://schemas.openxmlformats.org/officeDocument/2006/relationships/image" Target="../media/image1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fif"/><Relationship Id="rId4" Type="http://schemas.openxmlformats.org/officeDocument/2006/relationships/image" Target="../media/image1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jfif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171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7.wmf"/><Relationship Id="rId9" Type="http://schemas.openxmlformats.org/officeDocument/2006/relationships/image" Target="../media/image168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176.wmf"/><Relationship Id="rId18" Type="http://schemas.openxmlformats.org/officeDocument/2006/relationships/oleObject" Target="../embeddings/oleObject36.bin"/><Relationship Id="rId3" Type="http://schemas.openxmlformats.org/officeDocument/2006/relationships/image" Target="../media/image179.jpg"/><Relationship Id="rId7" Type="http://schemas.openxmlformats.org/officeDocument/2006/relationships/image" Target="../media/image173.w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17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5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175.wmf"/><Relationship Id="rId5" Type="http://schemas.openxmlformats.org/officeDocument/2006/relationships/image" Target="../media/image172.wmf"/><Relationship Id="rId15" Type="http://schemas.openxmlformats.org/officeDocument/2006/relationships/image" Target="../media/image181.emf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178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174.wmf"/><Relationship Id="rId14" Type="http://schemas.openxmlformats.org/officeDocument/2006/relationships/image" Target="../media/image18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186.wmf"/><Relationship Id="rId18" Type="http://schemas.openxmlformats.org/officeDocument/2006/relationships/image" Target="../media/image193.png"/><Relationship Id="rId26" Type="http://schemas.openxmlformats.org/officeDocument/2006/relationships/image" Target="../media/image192.wmf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45.bin"/><Relationship Id="rId7" Type="http://schemas.openxmlformats.org/officeDocument/2006/relationships/image" Target="../media/image183.wmf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188.wmf"/><Relationship Id="rId25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3.bin"/><Relationship Id="rId20" Type="http://schemas.openxmlformats.org/officeDocument/2006/relationships/image" Target="../media/image189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185.wmf"/><Relationship Id="rId24" Type="http://schemas.openxmlformats.org/officeDocument/2006/relationships/image" Target="../media/image191.wmf"/><Relationship Id="rId5" Type="http://schemas.openxmlformats.org/officeDocument/2006/relationships/image" Target="../media/image182.wmf"/><Relationship Id="rId15" Type="http://schemas.openxmlformats.org/officeDocument/2006/relationships/image" Target="../media/image187.wmf"/><Relationship Id="rId23" Type="http://schemas.openxmlformats.org/officeDocument/2006/relationships/oleObject" Target="../embeddings/oleObject46.bin"/><Relationship Id="rId10" Type="http://schemas.openxmlformats.org/officeDocument/2006/relationships/oleObject" Target="../embeddings/oleObject40.bin"/><Relationship Id="rId19" Type="http://schemas.openxmlformats.org/officeDocument/2006/relationships/oleObject" Target="../embeddings/oleObject44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84.wmf"/><Relationship Id="rId14" Type="http://schemas.openxmlformats.org/officeDocument/2006/relationships/oleObject" Target="../embeddings/oleObject42.bin"/><Relationship Id="rId22" Type="http://schemas.openxmlformats.org/officeDocument/2006/relationships/image" Target="../media/image190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3.bin"/><Relationship Id="rId18" Type="http://schemas.openxmlformats.org/officeDocument/2006/relationships/image" Target="../media/image202.wmf"/><Relationship Id="rId26" Type="http://schemas.openxmlformats.org/officeDocument/2006/relationships/image" Target="../media/image206.wmf"/><Relationship Id="rId39" Type="http://schemas.openxmlformats.org/officeDocument/2006/relationships/oleObject" Target="../embeddings/oleObject66.bin"/><Relationship Id="rId21" Type="http://schemas.openxmlformats.org/officeDocument/2006/relationships/oleObject" Target="../embeddings/oleObject57.bin"/><Relationship Id="rId34" Type="http://schemas.openxmlformats.org/officeDocument/2006/relationships/image" Target="../media/image210.wmf"/><Relationship Id="rId42" Type="http://schemas.openxmlformats.org/officeDocument/2006/relationships/image" Target="../media/image214.wmf"/><Relationship Id="rId47" Type="http://schemas.openxmlformats.org/officeDocument/2006/relationships/oleObject" Target="../embeddings/oleObject70.bin"/><Relationship Id="rId50" Type="http://schemas.openxmlformats.org/officeDocument/2006/relationships/image" Target="../media/image218.wmf"/><Relationship Id="rId55" Type="http://schemas.openxmlformats.org/officeDocument/2006/relationships/oleObject" Target="../embeddings/oleObject74.bin"/><Relationship Id="rId63" Type="http://schemas.openxmlformats.org/officeDocument/2006/relationships/oleObject" Target="../embeddings/oleObject78.bin"/><Relationship Id="rId68" Type="http://schemas.openxmlformats.org/officeDocument/2006/relationships/image" Target="../media/image227.wmf"/><Relationship Id="rId76" Type="http://schemas.openxmlformats.org/officeDocument/2006/relationships/image" Target="../media/image231.wmf"/><Relationship Id="rId84" Type="http://schemas.openxmlformats.org/officeDocument/2006/relationships/image" Target="../media/image235.wmf"/><Relationship Id="rId89" Type="http://schemas.openxmlformats.org/officeDocument/2006/relationships/oleObject" Target="../embeddings/oleObject91.bin"/><Relationship Id="rId7" Type="http://schemas.openxmlformats.org/officeDocument/2006/relationships/image" Target="../media/image197.wmf"/><Relationship Id="rId71" Type="http://schemas.openxmlformats.org/officeDocument/2006/relationships/oleObject" Target="../embeddings/oleObject82.bin"/><Relationship Id="rId92" Type="http://schemas.openxmlformats.org/officeDocument/2006/relationships/image" Target="../media/image23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1.wmf"/><Relationship Id="rId29" Type="http://schemas.openxmlformats.org/officeDocument/2006/relationships/oleObject" Target="../embeddings/oleObject61.bin"/><Relationship Id="rId11" Type="http://schemas.openxmlformats.org/officeDocument/2006/relationships/oleObject" Target="../embeddings/oleObject52.bin"/><Relationship Id="rId24" Type="http://schemas.openxmlformats.org/officeDocument/2006/relationships/image" Target="../media/image205.wmf"/><Relationship Id="rId32" Type="http://schemas.openxmlformats.org/officeDocument/2006/relationships/image" Target="../media/image209.wmf"/><Relationship Id="rId37" Type="http://schemas.openxmlformats.org/officeDocument/2006/relationships/oleObject" Target="../embeddings/oleObject65.bin"/><Relationship Id="rId40" Type="http://schemas.openxmlformats.org/officeDocument/2006/relationships/image" Target="../media/image213.wmf"/><Relationship Id="rId45" Type="http://schemas.openxmlformats.org/officeDocument/2006/relationships/oleObject" Target="../embeddings/oleObject69.bin"/><Relationship Id="rId53" Type="http://schemas.openxmlformats.org/officeDocument/2006/relationships/oleObject" Target="../embeddings/oleObject73.bin"/><Relationship Id="rId58" Type="http://schemas.openxmlformats.org/officeDocument/2006/relationships/image" Target="../media/image222.wmf"/><Relationship Id="rId66" Type="http://schemas.openxmlformats.org/officeDocument/2006/relationships/image" Target="../media/image226.wmf"/><Relationship Id="rId74" Type="http://schemas.openxmlformats.org/officeDocument/2006/relationships/image" Target="../media/image230.wmf"/><Relationship Id="rId79" Type="http://schemas.openxmlformats.org/officeDocument/2006/relationships/oleObject" Target="../embeddings/oleObject86.bin"/><Relationship Id="rId87" Type="http://schemas.openxmlformats.org/officeDocument/2006/relationships/oleObject" Target="../embeddings/oleObject90.bin"/><Relationship Id="rId5" Type="http://schemas.openxmlformats.org/officeDocument/2006/relationships/image" Target="../media/image196.wmf"/><Relationship Id="rId61" Type="http://schemas.openxmlformats.org/officeDocument/2006/relationships/oleObject" Target="../embeddings/oleObject77.bin"/><Relationship Id="rId82" Type="http://schemas.openxmlformats.org/officeDocument/2006/relationships/image" Target="../media/image234.wmf"/><Relationship Id="rId90" Type="http://schemas.openxmlformats.org/officeDocument/2006/relationships/image" Target="../media/image238.wmf"/><Relationship Id="rId19" Type="http://schemas.openxmlformats.org/officeDocument/2006/relationships/oleObject" Target="../embeddings/oleObject56.bin"/><Relationship Id="rId14" Type="http://schemas.openxmlformats.org/officeDocument/2006/relationships/image" Target="../media/image200.wmf"/><Relationship Id="rId22" Type="http://schemas.openxmlformats.org/officeDocument/2006/relationships/image" Target="../media/image204.wmf"/><Relationship Id="rId27" Type="http://schemas.openxmlformats.org/officeDocument/2006/relationships/oleObject" Target="../embeddings/oleObject60.bin"/><Relationship Id="rId30" Type="http://schemas.openxmlformats.org/officeDocument/2006/relationships/image" Target="../media/image208.wmf"/><Relationship Id="rId35" Type="http://schemas.openxmlformats.org/officeDocument/2006/relationships/oleObject" Target="../embeddings/oleObject64.bin"/><Relationship Id="rId43" Type="http://schemas.openxmlformats.org/officeDocument/2006/relationships/oleObject" Target="../embeddings/oleObject68.bin"/><Relationship Id="rId48" Type="http://schemas.openxmlformats.org/officeDocument/2006/relationships/image" Target="../media/image217.wmf"/><Relationship Id="rId56" Type="http://schemas.openxmlformats.org/officeDocument/2006/relationships/image" Target="../media/image221.wmf"/><Relationship Id="rId64" Type="http://schemas.openxmlformats.org/officeDocument/2006/relationships/image" Target="../media/image225.wmf"/><Relationship Id="rId69" Type="http://schemas.openxmlformats.org/officeDocument/2006/relationships/oleObject" Target="../embeddings/oleObject81.bin"/><Relationship Id="rId77" Type="http://schemas.openxmlformats.org/officeDocument/2006/relationships/oleObject" Target="../embeddings/oleObject85.bin"/><Relationship Id="rId8" Type="http://schemas.openxmlformats.org/officeDocument/2006/relationships/oleObject" Target="../embeddings/oleObject50.bin"/><Relationship Id="rId51" Type="http://schemas.openxmlformats.org/officeDocument/2006/relationships/oleObject" Target="../embeddings/oleObject72.bin"/><Relationship Id="rId72" Type="http://schemas.openxmlformats.org/officeDocument/2006/relationships/image" Target="../media/image229.wmf"/><Relationship Id="rId80" Type="http://schemas.openxmlformats.org/officeDocument/2006/relationships/image" Target="../media/image233.wmf"/><Relationship Id="rId85" Type="http://schemas.openxmlformats.org/officeDocument/2006/relationships/oleObject" Target="../embeddings/oleObject89.bin"/><Relationship Id="rId3" Type="http://schemas.openxmlformats.org/officeDocument/2006/relationships/notesSlide" Target="../notesSlides/notesSlide7.xml"/><Relationship Id="rId12" Type="http://schemas.openxmlformats.org/officeDocument/2006/relationships/image" Target="../media/image199.wmf"/><Relationship Id="rId17" Type="http://schemas.openxmlformats.org/officeDocument/2006/relationships/oleObject" Target="../embeddings/oleObject55.bin"/><Relationship Id="rId25" Type="http://schemas.openxmlformats.org/officeDocument/2006/relationships/oleObject" Target="../embeddings/oleObject59.bin"/><Relationship Id="rId33" Type="http://schemas.openxmlformats.org/officeDocument/2006/relationships/oleObject" Target="../embeddings/oleObject63.bin"/><Relationship Id="rId38" Type="http://schemas.openxmlformats.org/officeDocument/2006/relationships/image" Target="../media/image212.wmf"/><Relationship Id="rId46" Type="http://schemas.openxmlformats.org/officeDocument/2006/relationships/image" Target="../media/image216.wmf"/><Relationship Id="rId59" Type="http://schemas.openxmlformats.org/officeDocument/2006/relationships/oleObject" Target="../embeddings/oleObject76.bin"/><Relationship Id="rId67" Type="http://schemas.openxmlformats.org/officeDocument/2006/relationships/oleObject" Target="../embeddings/oleObject80.bin"/><Relationship Id="rId20" Type="http://schemas.openxmlformats.org/officeDocument/2006/relationships/image" Target="../media/image203.wmf"/><Relationship Id="rId41" Type="http://schemas.openxmlformats.org/officeDocument/2006/relationships/oleObject" Target="../embeddings/oleObject67.bin"/><Relationship Id="rId54" Type="http://schemas.openxmlformats.org/officeDocument/2006/relationships/image" Target="../media/image220.wmf"/><Relationship Id="rId62" Type="http://schemas.openxmlformats.org/officeDocument/2006/relationships/image" Target="../media/image224.wmf"/><Relationship Id="rId70" Type="http://schemas.openxmlformats.org/officeDocument/2006/relationships/image" Target="../media/image228.wmf"/><Relationship Id="rId75" Type="http://schemas.openxmlformats.org/officeDocument/2006/relationships/oleObject" Target="../embeddings/oleObject84.bin"/><Relationship Id="rId83" Type="http://schemas.openxmlformats.org/officeDocument/2006/relationships/oleObject" Target="../embeddings/oleObject88.bin"/><Relationship Id="rId88" Type="http://schemas.openxmlformats.org/officeDocument/2006/relationships/image" Target="../media/image237.wmf"/><Relationship Id="rId91" Type="http://schemas.openxmlformats.org/officeDocument/2006/relationships/oleObject" Target="../embeddings/oleObject92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23" Type="http://schemas.openxmlformats.org/officeDocument/2006/relationships/oleObject" Target="../embeddings/oleObject58.bin"/><Relationship Id="rId28" Type="http://schemas.openxmlformats.org/officeDocument/2006/relationships/image" Target="../media/image207.wmf"/><Relationship Id="rId36" Type="http://schemas.openxmlformats.org/officeDocument/2006/relationships/image" Target="../media/image211.wmf"/><Relationship Id="rId49" Type="http://schemas.openxmlformats.org/officeDocument/2006/relationships/oleObject" Target="../embeddings/oleObject71.bin"/><Relationship Id="rId57" Type="http://schemas.openxmlformats.org/officeDocument/2006/relationships/oleObject" Target="../embeddings/oleObject75.bin"/><Relationship Id="rId10" Type="http://schemas.openxmlformats.org/officeDocument/2006/relationships/image" Target="../media/image198.wmf"/><Relationship Id="rId31" Type="http://schemas.openxmlformats.org/officeDocument/2006/relationships/oleObject" Target="../embeddings/oleObject62.bin"/><Relationship Id="rId44" Type="http://schemas.openxmlformats.org/officeDocument/2006/relationships/image" Target="../media/image215.wmf"/><Relationship Id="rId52" Type="http://schemas.openxmlformats.org/officeDocument/2006/relationships/image" Target="../media/image219.wmf"/><Relationship Id="rId60" Type="http://schemas.openxmlformats.org/officeDocument/2006/relationships/image" Target="../media/image223.wmf"/><Relationship Id="rId65" Type="http://schemas.openxmlformats.org/officeDocument/2006/relationships/oleObject" Target="../embeddings/oleObject79.bin"/><Relationship Id="rId73" Type="http://schemas.openxmlformats.org/officeDocument/2006/relationships/oleObject" Target="../embeddings/oleObject83.bin"/><Relationship Id="rId78" Type="http://schemas.openxmlformats.org/officeDocument/2006/relationships/image" Target="../media/image232.wmf"/><Relationship Id="rId81" Type="http://schemas.openxmlformats.org/officeDocument/2006/relationships/oleObject" Target="../embeddings/oleObject87.bin"/><Relationship Id="rId86" Type="http://schemas.openxmlformats.org/officeDocument/2006/relationships/image" Target="../media/image236.wmf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1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g"/><Relationship Id="rId3" Type="http://schemas.openxmlformats.org/officeDocument/2006/relationships/image" Target="../media/image241.jpeg"/><Relationship Id="rId7" Type="http://schemas.openxmlformats.org/officeDocument/2006/relationships/image" Target="../media/image245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Relationship Id="rId9" Type="http://schemas.openxmlformats.org/officeDocument/2006/relationships/image" Target="../media/image2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4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9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272.png"/><Relationship Id="rId17" Type="http://schemas.openxmlformats.org/officeDocument/2006/relationships/image" Target="../media/image268.png"/><Relationship Id="rId25" Type="http://schemas.openxmlformats.org/officeDocument/2006/relationships/image" Target="../media/image24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1" Type="http://schemas.openxmlformats.org/officeDocument/2006/relationships/vmlDrawing" Target="../drawings/vmlDrawing14.vml"/><Relationship Id="rId24" Type="http://schemas.openxmlformats.org/officeDocument/2006/relationships/oleObject" Target="../embeddings/oleObject93.bin"/><Relationship Id="rId15" Type="http://schemas.openxmlformats.org/officeDocument/2006/relationships/image" Target="../media/image266.png"/><Relationship Id="rId23" Type="http://schemas.openxmlformats.org/officeDocument/2006/relationships/image" Target="../media/image274.png"/><Relationship Id="rId19" Type="http://schemas.openxmlformats.org/officeDocument/2006/relationships/image" Target="../media/image270.png"/><Relationship Id="rId22" Type="http://schemas.openxmlformats.org/officeDocument/2006/relationships/image" Target="../media/image2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52.jpg"/><Relationship Id="rId5" Type="http://schemas.openxmlformats.org/officeDocument/2006/relationships/image" Target="../media/image251.jpg"/><Relationship Id="rId4" Type="http://schemas.openxmlformats.org/officeDocument/2006/relationships/image" Target="../media/image250.emf"/><Relationship Id="rId9" Type="http://schemas.openxmlformats.org/officeDocument/2006/relationships/image" Target="../media/image24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gif"/><Relationship Id="rId3" Type="http://schemas.openxmlformats.org/officeDocument/2006/relationships/image" Target="../media/image263.emf"/><Relationship Id="rId7" Type="http://schemas.openxmlformats.org/officeDocument/2006/relationships/image" Target="../media/image276.jp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65.emf"/><Relationship Id="rId10" Type="http://schemas.openxmlformats.org/officeDocument/2006/relationships/image" Target="../media/image279.jpg"/><Relationship Id="rId4" Type="http://schemas.openxmlformats.org/officeDocument/2006/relationships/image" Target="../media/image264.emf"/><Relationship Id="rId9" Type="http://schemas.openxmlformats.org/officeDocument/2006/relationships/image" Target="../media/image27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wmf"/><Relationship Id="rId13" Type="http://schemas.openxmlformats.org/officeDocument/2006/relationships/oleObject" Target="../embeddings/oleObject99.bin"/><Relationship Id="rId18" Type="http://schemas.openxmlformats.org/officeDocument/2006/relationships/image" Target="../media/image287.wmf"/><Relationship Id="rId26" Type="http://schemas.openxmlformats.org/officeDocument/2006/relationships/oleObject" Target="../embeddings/oleObject105.bin"/><Relationship Id="rId3" Type="http://schemas.openxmlformats.org/officeDocument/2006/relationships/oleObject" Target="../embeddings/oleObject94.bin"/><Relationship Id="rId21" Type="http://schemas.openxmlformats.org/officeDocument/2006/relationships/image" Target="../media/image288.wmf"/><Relationship Id="rId7" Type="http://schemas.openxmlformats.org/officeDocument/2006/relationships/oleObject" Target="../embeddings/oleObject96.bin"/><Relationship Id="rId12" Type="http://schemas.openxmlformats.org/officeDocument/2006/relationships/image" Target="../media/image284.wmf"/><Relationship Id="rId17" Type="http://schemas.openxmlformats.org/officeDocument/2006/relationships/oleObject" Target="../embeddings/oleObject101.bin"/><Relationship Id="rId25" Type="http://schemas.openxmlformats.org/officeDocument/2006/relationships/image" Target="../media/image290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86.wmf"/><Relationship Id="rId20" Type="http://schemas.openxmlformats.org/officeDocument/2006/relationships/oleObject" Target="../embeddings/oleObject102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1.wmf"/><Relationship Id="rId11" Type="http://schemas.openxmlformats.org/officeDocument/2006/relationships/oleObject" Target="../embeddings/oleObject98.bin"/><Relationship Id="rId24" Type="http://schemas.openxmlformats.org/officeDocument/2006/relationships/oleObject" Target="../embeddings/oleObject104.bin"/><Relationship Id="rId5" Type="http://schemas.openxmlformats.org/officeDocument/2006/relationships/oleObject" Target="../embeddings/oleObject95.bin"/><Relationship Id="rId15" Type="http://schemas.openxmlformats.org/officeDocument/2006/relationships/oleObject" Target="../embeddings/oleObject100.bin"/><Relationship Id="rId23" Type="http://schemas.openxmlformats.org/officeDocument/2006/relationships/image" Target="../media/image289.wmf"/><Relationship Id="rId28" Type="http://schemas.openxmlformats.org/officeDocument/2006/relationships/image" Target="../media/image293.png"/><Relationship Id="rId10" Type="http://schemas.openxmlformats.org/officeDocument/2006/relationships/image" Target="../media/image283.wmf"/><Relationship Id="rId19" Type="http://schemas.openxmlformats.org/officeDocument/2006/relationships/image" Target="../media/image292.png"/><Relationship Id="rId4" Type="http://schemas.openxmlformats.org/officeDocument/2006/relationships/image" Target="../media/image280.wmf"/><Relationship Id="rId9" Type="http://schemas.openxmlformats.org/officeDocument/2006/relationships/oleObject" Target="../embeddings/oleObject97.bin"/><Relationship Id="rId14" Type="http://schemas.openxmlformats.org/officeDocument/2006/relationships/image" Target="../media/image285.wmf"/><Relationship Id="rId22" Type="http://schemas.openxmlformats.org/officeDocument/2006/relationships/oleObject" Target="../embeddings/oleObject103.bin"/><Relationship Id="rId27" Type="http://schemas.openxmlformats.org/officeDocument/2006/relationships/image" Target="../media/image291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13" Type="http://schemas.microsoft.com/office/2007/relationships/hdphoto" Target="../media/hdphoto7.wdp"/><Relationship Id="rId3" Type="http://schemas.openxmlformats.org/officeDocument/2006/relationships/image" Target="../media/image294.jpeg"/><Relationship Id="rId7" Type="http://schemas.openxmlformats.org/officeDocument/2006/relationships/image" Target="../media/image298.jpeg"/><Relationship Id="rId12" Type="http://schemas.openxmlformats.org/officeDocument/2006/relationships/image" Target="../media/image30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jpeg"/><Relationship Id="rId11" Type="http://schemas.openxmlformats.org/officeDocument/2006/relationships/image" Target="../media/image302.jpg"/><Relationship Id="rId5" Type="http://schemas.openxmlformats.org/officeDocument/2006/relationships/image" Target="../media/image296.jpeg"/><Relationship Id="rId15" Type="http://schemas.microsoft.com/office/2007/relationships/hdphoto" Target="../media/hdphoto8.wdp"/><Relationship Id="rId10" Type="http://schemas.openxmlformats.org/officeDocument/2006/relationships/image" Target="../media/image301.jpeg"/><Relationship Id="rId4" Type="http://schemas.openxmlformats.org/officeDocument/2006/relationships/image" Target="../media/image295.jpeg"/><Relationship Id="rId9" Type="http://schemas.openxmlformats.org/officeDocument/2006/relationships/image" Target="../media/image300.jpeg"/><Relationship Id="rId14" Type="http://schemas.openxmlformats.org/officeDocument/2006/relationships/image" Target="../media/image30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3400.png"/><Relationship Id="rId7" Type="http://schemas.openxmlformats.org/officeDocument/2006/relationships/image" Target="../media/image610.png"/><Relationship Id="rId2" Type="http://schemas.openxmlformats.org/officeDocument/2006/relationships/image" Target="../media/image2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0.png"/><Relationship Id="rId5" Type="http://schemas.openxmlformats.org/officeDocument/2006/relationships/image" Target="../media/image2940.png"/><Relationship Id="rId4" Type="http://schemas.openxmlformats.org/officeDocument/2006/relationships/image" Target="../media/image30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emf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537100" y="4794278"/>
            <a:ext cx="14298462" cy="2109863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On the role of degenerate kernels 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en-US" altLang="zh-TW" dirty="0">
                <a:solidFill>
                  <a:srgbClr val="FF0000"/>
                </a:solidFill>
              </a:rPr>
              <a:t>for BIEM/BEM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en-US" altLang="zh-TW" sz="2700" dirty="0"/>
              <a:t>Chen J T </a:t>
            </a:r>
            <a:br>
              <a:rPr lang="en-US" altLang="zh-TW" sz="2700" dirty="0"/>
            </a:br>
            <a:r>
              <a:rPr lang="en-US" altLang="zh-TW" sz="2700" dirty="0"/>
              <a:t>Distinguished Chair Prof.</a:t>
            </a:r>
            <a:br>
              <a:rPr lang="en-US" altLang="zh-TW" sz="2700" dirty="0"/>
            </a:br>
            <a:r>
              <a:rPr lang="en-US" altLang="zh-TW" sz="2700" dirty="0"/>
              <a:t>Taiwan Ocean University</a:t>
            </a:r>
            <a:br>
              <a:rPr lang="en-US" altLang="zh-TW" sz="2700" dirty="0"/>
            </a:br>
            <a:r>
              <a:rPr lang="en-US" altLang="zh-TW" sz="2700" dirty="0"/>
              <a:t>Guest Prof. , Taiwan University</a:t>
            </a:r>
            <a:br>
              <a:rPr lang="en-US" altLang="zh-TW" sz="2700" dirty="0"/>
            </a:br>
            <a:r>
              <a:rPr lang="en-US" altLang="zh-TW" sz="2700" dirty="0"/>
              <a:t>Joint. Prof., Cheng-Kung University</a:t>
            </a:r>
            <a:br>
              <a:rPr lang="en-US" altLang="zh-TW" sz="2700" dirty="0"/>
            </a:br>
            <a:br>
              <a:rPr lang="en-US" altLang="zh-TW" sz="2700" dirty="0"/>
            </a:br>
            <a:r>
              <a:rPr lang="en-US" altLang="zh-TW" sz="2700" dirty="0"/>
              <a:t>10:10-10:40, Nov. 3</a:t>
            </a:r>
            <a:r>
              <a:rPr lang="en-US" altLang="zh-TW" sz="3100" dirty="0"/>
              <a:t>, 2023 </a:t>
            </a:r>
            <a:br>
              <a:rPr lang="en-US" altLang="zh-TW" sz="3100" dirty="0"/>
            </a:br>
            <a:r>
              <a:rPr lang="zh-TW" altLang="en-US" sz="3100" dirty="0"/>
              <a:t>廈門大學</a:t>
            </a:r>
            <a:br>
              <a:rPr lang="en-US" altLang="zh-TW" sz="3100" dirty="0"/>
            </a:br>
            <a:r>
              <a:rPr lang="en-US" altLang="zh-TW" sz="2700" dirty="0"/>
              <a:t>Location: Concert Hall (</a:t>
            </a:r>
            <a:r>
              <a:rPr lang="zh-TW" altLang="en-US" sz="2700" dirty="0"/>
              <a:t>科艺中心音乐厅</a:t>
            </a:r>
            <a:r>
              <a:rPr lang="en-US" altLang="zh-TW" sz="2700" dirty="0"/>
              <a:t>) </a:t>
            </a:r>
            <a:br>
              <a:rPr lang="en-US" altLang="zh-TW" sz="2700" dirty="0"/>
            </a:br>
            <a:endParaRPr lang="zh-TW" altLang="en-US" sz="27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" y="3749568"/>
            <a:ext cx="1326809" cy="11941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948" y="461247"/>
            <a:ext cx="1593052" cy="119412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64A86E0-7CE7-4590-9776-34E97D7467B8}"/>
              </a:ext>
            </a:extLst>
          </p:cNvPr>
          <p:cNvSpPr txBox="1"/>
          <p:nvPr/>
        </p:nvSpPr>
        <p:spPr>
          <a:xfrm>
            <a:off x="2418483" y="6353496"/>
            <a:ext cx="6132130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gency FB" panose="020B0503020202020204" pitchFamily="34" charset="0"/>
              </a:rPr>
              <a:t>Icome2023-xiaman.ppt</a:t>
            </a:r>
          </a:p>
          <a:p>
            <a:pPr algn="ctr"/>
            <a:endParaRPr lang="en-US" altLang="zh-TW" sz="969" b="1" dirty="0">
              <a:latin typeface="Agency FB" panose="020B0503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" y="1058311"/>
            <a:ext cx="3730712" cy="107365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318" y="2912106"/>
            <a:ext cx="3462682" cy="351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10241278" y="4815842"/>
            <a:ext cx="58783" cy="1001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0059489" y="4807134"/>
            <a:ext cx="58783" cy="1001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061" y="10581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49042"/>
      </p:ext>
    </p:extLst>
  </p:cSld>
  <p:clrMapOvr>
    <a:masterClrMapping/>
  </p:clrMapOvr>
  <p:transition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176463" y="1315453"/>
            <a:ext cx="11020926" cy="4745372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3300"/>
                </a:solidFill>
              </a:rPr>
              <a:t>What is the degenerate kernel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Paradise, parasite and paradox</a:t>
            </a:r>
            <a:r>
              <a:rPr lang="en-US" altLang="zh-TW" sz="6000" dirty="0">
                <a:solidFill>
                  <a:srgbClr val="FF3300"/>
                </a:solidFill>
              </a:rPr>
              <a:t>         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Rank-deficiency mechanism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Double degeneracy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Green function, BVP</a:t>
            </a:r>
            <a:br>
              <a:rPr lang="en-US" altLang="zh-TW" sz="6000" dirty="0">
                <a:solidFill>
                  <a:srgbClr val="0070C0"/>
                </a:solidFill>
              </a:rPr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3" name="文字方塊 2"/>
          <p:cNvSpPr txBox="1"/>
          <p:nvPr/>
        </p:nvSpPr>
        <p:spPr>
          <a:xfrm>
            <a:off x="4531718" y="215659"/>
            <a:ext cx="2658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Outline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6816141"/>
      </p:ext>
    </p:extLst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89" y="3343423"/>
            <a:ext cx="3875866" cy="2703417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>
            <a:off x="9725698" y="3154169"/>
            <a:ext cx="347310" cy="2252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 5"/>
          <p:cNvSpPr/>
          <p:nvPr/>
        </p:nvSpPr>
        <p:spPr>
          <a:xfrm>
            <a:off x="10285975" y="2808867"/>
            <a:ext cx="347310" cy="659333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11315498" y="5799122"/>
            <a:ext cx="347310" cy="33394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728134" y="33558"/>
            <a:ext cx="12192000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Degenerate kernel (DK)?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FF0000"/>
                </a:solidFill>
              </a:rPr>
              <a:t>爹</a:t>
            </a:r>
            <a:r>
              <a:rPr lang="zh-TW" altLang="en-US" dirty="0"/>
              <a:t>不疼 </a:t>
            </a:r>
            <a:r>
              <a:rPr lang="zh-TW" altLang="en-US" dirty="0">
                <a:solidFill>
                  <a:srgbClr val="FF0000"/>
                </a:solidFill>
              </a:rPr>
              <a:t>娘</a:t>
            </a:r>
            <a:r>
              <a:rPr lang="zh-TW" altLang="en-US" dirty="0"/>
              <a:t>不愛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en-US" altLang="zh-TW" dirty="0"/>
              <a:t>Mathematicians and Engineers no care</a:t>
            </a:r>
            <a:endParaRPr lang="zh-TW" altLang="en-US" dirty="0"/>
          </a:p>
        </p:txBody>
      </p:sp>
      <p:sp>
        <p:nvSpPr>
          <p:cNvPr id="9" name="Rectangle 317"/>
          <p:cNvSpPr txBox="1">
            <a:spLocks noChangeArrowheads="1"/>
          </p:cNvSpPr>
          <p:nvPr/>
        </p:nvSpPr>
        <p:spPr>
          <a:xfrm>
            <a:off x="7045632" y="2713042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err="1">
                <a:solidFill>
                  <a:srgbClr val="0000FF"/>
                </a:solidFill>
              </a:rPr>
              <a:t>Golberg</a:t>
            </a:r>
            <a:endParaRPr lang="en-US" altLang="zh-TW" dirty="0">
              <a:solidFill>
                <a:srgbClr val="0000FF"/>
              </a:solidFill>
            </a:endParaRPr>
          </a:p>
        </p:txBody>
      </p:sp>
      <p:sp>
        <p:nvSpPr>
          <p:cNvPr id="10" name="Rectangle 317"/>
          <p:cNvSpPr txBox="1">
            <a:spLocks noChangeArrowheads="1"/>
          </p:cNvSpPr>
          <p:nvPr/>
        </p:nvSpPr>
        <p:spPr>
          <a:xfrm>
            <a:off x="5043129" y="2754313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rgbClr val="0000FF"/>
                </a:solidFill>
              </a:rPr>
              <a:t> CS</a:t>
            </a:r>
          </a:p>
        </p:txBody>
      </p:sp>
      <p:sp>
        <p:nvSpPr>
          <p:cNvPr id="11" name="Rectangle 317"/>
          <p:cNvSpPr txBox="1">
            <a:spLocks noChangeArrowheads="1"/>
          </p:cNvSpPr>
          <p:nvPr/>
        </p:nvSpPr>
        <p:spPr>
          <a:xfrm>
            <a:off x="7112896" y="6002802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zh-TW" altLang="en-US" dirty="0">
                <a:solidFill>
                  <a:srgbClr val="0000FF"/>
                </a:solidFill>
              </a:rPr>
              <a:t>藤崎涉</a:t>
            </a:r>
            <a:endParaRPr lang="en-US" altLang="zh-TW" dirty="0">
              <a:solidFill>
                <a:srgbClr val="0000FF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156" y="794805"/>
            <a:ext cx="10755252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2000" dirty="0"/>
          </a:p>
          <a:p>
            <a:endParaRPr lang="en-US" altLang="zh-TW" sz="2800" dirty="0">
              <a:solidFill>
                <a:srgbClr val="FF0000"/>
              </a:solidFill>
            </a:endParaRPr>
          </a:p>
          <a:p>
            <a:r>
              <a:rPr lang="en-US" altLang="zh-TW" sz="2800" dirty="0">
                <a:solidFill>
                  <a:srgbClr val="FF0000"/>
                </a:solidFill>
              </a:rPr>
              <a:t>DK plays an important role in the theory of</a:t>
            </a:r>
            <a:r>
              <a:rPr lang="zh-TW" altLang="en-US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 err="1">
                <a:solidFill>
                  <a:srgbClr val="FF0000"/>
                </a:solidFill>
              </a:rPr>
              <a:t>Fredholm</a:t>
            </a:r>
            <a:r>
              <a:rPr lang="en-US" altLang="zh-TW" sz="2800" dirty="0">
                <a:solidFill>
                  <a:srgbClr val="FF0000"/>
                </a:solidFill>
              </a:rPr>
              <a:t> equations </a:t>
            </a:r>
          </a:p>
          <a:p>
            <a:r>
              <a:rPr lang="en-US" altLang="zh-TW" sz="2800" dirty="0">
                <a:solidFill>
                  <a:srgbClr val="FF0000"/>
                </a:solidFill>
              </a:rPr>
              <a:t>But taken a back seat  (</a:t>
            </a:r>
            <a:r>
              <a:rPr lang="en-US" altLang="zh-TW" sz="2800" dirty="0" err="1">
                <a:solidFill>
                  <a:srgbClr val="FF0000"/>
                </a:solidFill>
              </a:rPr>
              <a:t>Golberg</a:t>
            </a:r>
            <a:r>
              <a:rPr lang="en-US" altLang="zh-TW" sz="2800" dirty="0">
                <a:solidFill>
                  <a:srgbClr val="FF0000"/>
                </a:solidFill>
              </a:rPr>
              <a:t>, 1979) </a:t>
            </a:r>
          </a:p>
          <a:p>
            <a:r>
              <a:rPr lang="en-US" altLang="zh-TW" sz="2800" dirty="0">
                <a:solidFill>
                  <a:srgbClr val="FF0000"/>
                </a:solidFill>
              </a:rPr>
              <a:t>But little explicit practical use (</a:t>
            </a:r>
            <a:r>
              <a:rPr lang="en-US" altLang="zh-TW" sz="2800" dirty="0" err="1">
                <a:solidFill>
                  <a:srgbClr val="FF0000"/>
                </a:solidFill>
              </a:rPr>
              <a:t>Golberg</a:t>
            </a:r>
            <a:r>
              <a:rPr lang="en-US" altLang="zh-TW" sz="2800" dirty="0">
                <a:solidFill>
                  <a:srgbClr val="FF0000"/>
                </a:solidFill>
              </a:rPr>
              <a:t>, 1990) </a:t>
            </a:r>
          </a:p>
          <a:p>
            <a:endParaRPr lang="en-US" altLang="zh-TW" sz="2800" dirty="0"/>
          </a:p>
          <a:p>
            <a:r>
              <a:rPr lang="en-US" altLang="zh-TW" sz="2800" dirty="0"/>
              <a:t>The theory of </a:t>
            </a:r>
            <a:r>
              <a:rPr lang="en-US" altLang="zh-TW" sz="2800" dirty="0" err="1"/>
              <a:t>Fredholm</a:t>
            </a:r>
            <a:r>
              <a:rPr lang="en-US" altLang="zh-TW" sz="2800" dirty="0"/>
              <a:t> equations with </a:t>
            </a:r>
          </a:p>
          <a:p>
            <a:r>
              <a:rPr lang="en-US" altLang="zh-TW" sz="2800" dirty="0"/>
              <a:t>degenerate kernels involves nothing more than </a:t>
            </a:r>
          </a:p>
          <a:p>
            <a:r>
              <a:rPr lang="en-US" altLang="zh-TW" sz="2800" dirty="0"/>
              <a:t>the linear algebra.</a:t>
            </a:r>
            <a:r>
              <a:rPr lang="zh-TW" altLang="en-US" sz="2800" dirty="0"/>
              <a:t>  </a:t>
            </a:r>
            <a:r>
              <a:rPr lang="en-US" altLang="zh-TW" sz="2800" dirty="0"/>
              <a:t>(Cochran, 1982)</a:t>
            </a:r>
          </a:p>
          <a:p>
            <a:endParaRPr lang="en-US" altLang="zh-TW" sz="2800" dirty="0"/>
          </a:p>
          <a:p>
            <a:r>
              <a:rPr lang="en-US" altLang="zh-TW" sz="2800" dirty="0"/>
              <a:t>Welcome to visit the NTOU/MSV web site </a:t>
            </a:r>
          </a:p>
          <a:p>
            <a:r>
              <a:rPr lang="en-US" altLang="zh-TW" sz="2800" dirty="0"/>
              <a:t>where more than 250 </a:t>
            </a:r>
            <a:r>
              <a:rPr lang="en-US" altLang="zh-TW" sz="2800" dirty="0" err="1"/>
              <a:t>sci</a:t>
            </a:r>
            <a:r>
              <a:rPr lang="en-US" altLang="zh-TW" sz="2800" dirty="0"/>
              <a:t> papers can be found.</a:t>
            </a:r>
          </a:p>
          <a:p>
            <a:r>
              <a:rPr lang="en-US" altLang="zh-TW" sz="2800" dirty="0"/>
              <a:t>(Prof. </a:t>
            </a:r>
            <a:r>
              <a:rPr lang="en-US" altLang="zh-TW" sz="2800" dirty="0" err="1"/>
              <a:t>Golberg</a:t>
            </a:r>
            <a:r>
              <a:rPr lang="en-US" altLang="zh-TW" sz="2800" dirty="0"/>
              <a:t> requested my reprint paper on degenerate kernel in 1995)</a:t>
            </a:r>
          </a:p>
          <a:p>
            <a:r>
              <a:rPr lang="en-US" altLang="zh-TW" sz="2800" dirty="0"/>
              <a:t>(I first met </a:t>
            </a:r>
            <a:r>
              <a:rPr lang="en-US" altLang="zh-TW" sz="2800" dirty="0" err="1"/>
              <a:t>Golberg</a:t>
            </a:r>
            <a:r>
              <a:rPr lang="en-US" altLang="zh-TW" sz="2800" dirty="0"/>
              <a:t> and CS in Univ. </a:t>
            </a:r>
            <a:r>
              <a:rPr lang="en-US" altLang="zh-TW" sz="2800" dirty="0" err="1"/>
              <a:t>Winscosin</a:t>
            </a:r>
            <a:r>
              <a:rPr lang="en-US" altLang="zh-TW" sz="2800" dirty="0"/>
              <a:t>, Madison, BEM 17, 1995)</a:t>
            </a:r>
          </a:p>
          <a:p>
            <a:endParaRPr lang="en-US" altLang="zh-TW" sz="2800" dirty="0"/>
          </a:p>
          <a:p>
            <a:endParaRPr lang="en-US" altLang="zh-TW" sz="20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40" y="511641"/>
            <a:ext cx="1417060" cy="21487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19" y="526991"/>
            <a:ext cx="1426299" cy="2170635"/>
          </a:xfrm>
          <a:prstGeom prst="rect">
            <a:avLst/>
          </a:prstGeom>
        </p:spPr>
      </p:pic>
      <p:sp>
        <p:nvSpPr>
          <p:cNvPr id="15" name="Rectangle 317"/>
          <p:cNvSpPr txBox="1">
            <a:spLocks noChangeArrowheads="1"/>
          </p:cNvSpPr>
          <p:nvPr/>
        </p:nvSpPr>
        <p:spPr>
          <a:xfrm>
            <a:off x="6104008" y="-117582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rgbClr val="FF0000"/>
                </a:solidFill>
              </a:rPr>
              <a:t>1979</a:t>
            </a:r>
            <a:r>
              <a:rPr lang="en-US" altLang="zh-TW" dirty="0">
                <a:solidFill>
                  <a:srgbClr val="0000FF"/>
                </a:solidFill>
              </a:rPr>
              <a:t>      </a:t>
            </a:r>
            <a:r>
              <a:rPr lang="en-US" altLang="zh-TW" dirty="0">
                <a:solidFill>
                  <a:srgbClr val="FF0000"/>
                </a:solidFill>
              </a:rPr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306155618"/>
      </p:ext>
    </p:extLst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2C27A6C-99F6-4958-9FD5-DD6C2838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CD0F-6E99-43E2-B475-9ED661A8E5D8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grpSp>
        <p:nvGrpSpPr>
          <p:cNvPr id="81" name="Group 138">
            <a:extLst>
              <a:ext uri="{FF2B5EF4-FFF2-40B4-BE49-F238E27FC236}">
                <a16:creationId xmlns:a16="http://schemas.microsoft.com/office/drawing/2014/main" id="{417A1892-C589-4462-A005-895EDB1F4D1C}"/>
              </a:ext>
            </a:extLst>
          </p:cNvPr>
          <p:cNvGrpSpPr>
            <a:grpSpLocks/>
          </p:cNvGrpSpPr>
          <p:nvPr/>
        </p:nvGrpSpPr>
        <p:grpSpPr bwMode="auto">
          <a:xfrm>
            <a:off x="1642759" y="4324593"/>
            <a:ext cx="2962275" cy="2017712"/>
            <a:chOff x="567" y="2976"/>
            <a:chExt cx="1723" cy="1271"/>
          </a:xfrm>
        </p:grpSpPr>
        <p:sp>
          <p:nvSpPr>
            <p:cNvPr id="82" name="AutoShape 37">
              <a:extLst>
                <a:ext uri="{FF2B5EF4-FFF2-40B4-BE49-F238E27FC236}">
                  <a16:creationId xmlns:a16="http://schemas.microsoft.com/office/drawing/2014/main" id="{2082552E-DEB0-4CC5-8815-755D48E90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976"/>
              <a:ext cx="1723" cy="1271"/>
            </a:xfrm>
            <a:prstGeom prst="wedgeRectCallout">
              <a:avLst>
                <a:gd name="adj1" fmla="val 9722"/>
                <a:gd name="adj2" fmla="val -67625"/>
              </a:avLst>
            </a:prstGeom>
            <a:noFill/>
            <a:ln w="571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zh-TW" sz="1800"/>
            </a:p>
          </p:txBody>
        </p:sp>
        <p:grpSp>
          <p:nvGrpSpPr>
            <p:cNvPr id="83" name="Group 94">
              <a:extLst>
                <a:ext uri="{FF2B5EF4-FFF2-40B4-BE49-F238E27FC236}">
                  <a16:creationId xmlns:a16="http://schemas.microsoft.com/office/drawing/2014/main" id="{9BB2D682-CBDF-4E64-A0E9-DAEA60394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3475"/>
              <a:ext cx="766" cy="724"/>
              <a:chOff x="1565" y="2750"/>
              <a:chExt cx="766" cy="724"/>
            </a:xfrm>
          </p:grpSpPr>
          <p:grpSp>
            <p:nvGrpSpPr>
              <p:cNvPr id="94" name="Group 95">
                <a:extLst>
                  <a:ext uri="{FF2B5EF4-FFF2-40B4-BE49-F238E27FC236}">
                    <a16:creationId xmlns:a16="http://schemas.microsoft.com/office/drawing/2014/main" id="{F6C9393A-CDE6-4922-BBFB-909FEB1B6F1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5" y="2926"/>
                <a:ext cx="766" cy="548"/>
                <a:chOff x="1111" y="2668"/>
                <a:chExt cx="1381" cy="989"/>
              </a:xfrm>
            </p:grpSpPr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6D4F7621-EA43-4671-BFEB-07C4417F7C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V="1">
                  <a:off x="1111" y="2830"/>
                  <a:ext cx="1381" cy="827"/>
                </a:xfrm>
                <a:custGeom>
                  <a:avLst/>
                  <a:gdLst>
                    <a:gd name="T0" fmla="*/ 1 w 43200"/>
                    <a:gd name="T1" fmla="*/ 0 h 42847"/>
                    <a:gd name="T2" fmla="*/ 1 w 43200"/>
                    <a:gd name="T3" fmla="*/ 0 h 42847"/>
                    <a:gd name="T4" fmla="*/ 1 w 43200"/>
                    <a:gd name="T5" fmla="*/ 0 h 428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42847" fill="none" extrusionOk="0">
                      <a:moveTo>
                        <a:pt x="17283" y="42764"/>
                      </a:moveTo>
                      <a:cubicBezTo>
                        <a:pt x="7225" y="40713"/>
                        <a:pt x="0" y="3186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2028"/>
                        <a:pt x="35748" y="40968"/>
                        <a:pt x="25490" y="42846"/>
                      </a:cubicBezTo>
                    </a:path>
                    <a:path w="43200" h="42847" stroke="0" extrusionOk="0">
                      <a:moveTo>
                        <a:pt x="17283" y="42764"/>
                      </a:moveTo>
                      <a:cubicBezTo>
                        <a:pt x="7225" y="40713"/>
                        <a:pt x="0" y="3186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2028"/>
                        <a:pt x="35748" y="40968"/>
                        <a:pt x="25490" y="42846"/>
                      </a:cubicBezTo>
                      <a:lnTo>
                        <a:pt x="21600" y="21600"/>
                      </a:lnTo>
                      <a:lnTo>
                        <a:pt x="17283" y="42764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8" name="Arc 97">
                  <a:extLst>
                    <a:ext uri="{FF2B5EF4-FFF2-40B4-BE49-F238E27FC236}">
                      <a16:creationId xmlns:a16="http://schemas.microsoft.com/office/drawing/2014/main" id="{9571AB6F-1B26-42B5-A819-416FF9A523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 flipV="1">
                  <a:off x="1656" y="2704"/>
                  <a:ext cx="276" cy="138"/>
                </a:xfrm>
                <a:custGeom>
                  <a:avLst/>
                  <a:gdLst>
                    <a:gd name="T0" fmla="*/ 0 w 43200"/>
                    <a:gd name="T1" fmla="*/ 0 h 24240"/>
                    <a:gd name="T2" fmla="*/ 0 w 43200"/>
                    <a:gd name="T3" fmla="*/ 0 h 24240"/>
                    <a:gd name="T4" fmla="*/ 0 w 43200"/>
                    <a:gd name="T5" fmla="*/ 0 h 242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4240" fill="none" extrusionOk="0">
                      <a:moveTo>
                        <a:pt x="43038" y="-1"/>
                      </a:moveTo>
                      <a:cubicBezTo>
                        <a:pt x="43145" y="875"/>
                        <a:pt x="43200" y="1757"/>
                        <a:pt x="43200" y="2640"/>
                      </a:cubicBezTo>
                      <a:cubicBezTo>
                        <a:pt x="43200" y="14569"/>
                        <a:pt x="33529" y="24240"/>
                        <a:pt x="21600" y="24240"/>
                      </a:cubicBezTo>
                      <a:cubicBezTo>
                        <a:pt x="9670" y="24240"/>
                        <a:pt x="0" y="14569"/>
                        <a:pt x="0" y="2640"/>
                      </a:cubicBezTo>
                      <a:cubicBezTo>
                        <a:pt x="0" y="2185"/>
                        <a:pt x="14" y="1731"/>
                        <a:pt x="42" y="1277"/>
                      </a:cubicBezTo>
                    </a:path>
                    <a:path w="43200" h="24240" stroke="0" extrusionOk="0">
                      <a:moveTo>
                        <a:pt x="43038" y="-1"/>
                      </a:moveTo>
                      <a:cubicBezTo>
                        <a:pt x="43145" y="875"/>
                        <a:pt x="43200" y="1757"/>
                        <a:pt x="43200" y="2640"/>
                      </a:cubicBezTo>
                      <a:cubicBezTo>
                        <a:pt x="43200" y="14569"/>
                        <a:pt x="33529" y="24240"/>
                        <a:pt x="21600" y="24240"/>
                      </a:cubicBezTo>
                      <a:cubicBezTo>
                        <a:pt x="9670" y="24240"/>
                        <a:pt x="0" y="14569"/>
                        <a:pt x="0" y="2640"/>
                      </a:cubicBezTo>
                      <a:cubicBezTo>
                        <a:pt x="0" y="2185"/>
                        <a:pt x="14" y="1731"/>
                        <a:pt x="42" y="1277"/>
                      </a:cubicBezTo>
                      <a:lnTo>
                        <a:pt x="21600" y="2640"/>
                      </a:lnTo>
                      <a:lnTo>
                        <a:pt x="43038" y="-1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97910D0B-42B1-41DF-92E9-3FC86425C3D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52" y="2796"/>
                  <a:ext cx="81" cy="82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4C1D0484-E84E-4F0A-93CA-9D52305D13E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10" y="2668"/>
                  <a:ext cx="81" cy="82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</p:grpSp>
          <p:sp>
            <p:nvSpPr>
              <p:cNvPr id="95" name="Text Box 100">
                <a:extLst>
                  <a:ext uri="{FF2B5EF4-FFF2-40B4-BE49-F238E27FC236}">
                    <a16:creationId xmlns:a16="http://schemas.microsoft.com/office/drawing/2014/main" id="{9981F26E-EBB4-499E-AA83-103B445B85C0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891" y="2987"/>
                <a:ext cx="195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zh-TW" sz="2400" dirty="0">
                    <a:latin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96" name="Text Box 101">
                <a:extLst>
                  <a:ext uri="{FF2B5EF4-FFF2-40B4-BE49-F238E27FC236}">
                    <a16:creationId xmlns:a16="http://schemas.microsoft.com/office/drawing/2014/main" id="{F51BDC06-1D00-4884-9AD3-87D27D21BC4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756" y="2750"/>
                <a:ext cx="126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zh-TW" sz="2400">
                    <a:solidFill>
                      <a:srgbClr val="FF3300"/>
                    </a:solidFill>
                    <a:latin typeface="Times New Roman" panose="02020603050405020304" pitchFamily="18" charset="0"/>
                  </a:rPr>
                  <a:t>s</a:t>
                </a:r>
              </a:p>
            </p:txBody>
          </p:sp>
        </p:grpSp>
        <p:grpSp>
          <p:nvGrpSpPr>
            <p:cNvPr id="84" name="Group 102">
              <a:extLst>
                <a:ext uri="{FF2B5EF4-FFF2-40B4-BE49-F238E27FC236}">
                  <a16:creationId xmlns:a16="http://schemas.microsoft.com/office/drawing/2014/main" id="{1332A7A9-6ABF-4C19-8BF6-1F4DA26113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" y="3461"/>
              <a:ext cx="816" cy="740"/>
              <a:chOff x="3198" y="2825"/>
              <a:chExt cx="816" cy="740"/>
            </a:xfrm>
          </p:grpSpPr>
          <p:grpSp>
            <p:nvGrpSpPr>
              <p:cNvPr id="87" name="Group 103">
                <a:extLst>
                  <a:ext uri="{FF2B5EF4-FFF2-40B4-BE49-F238E27FC236}">
                    <a16:creationId xmlns:a16="http://schemas.microsoft.com/office/drawing/2014/main" id="{BBF0FA5A-951B-42B6-A17F-0F24E1348F3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198" y="3056"/>
                <a:ext cx="816" cy="509"/>
                <a:chOff x="3450" y="2795"/>
                <a:chExt cx="1380" cy="861"/>
              </a:xfrm>
            </p:grpSpPr>
            <p:sp>
              <p:nvSpPr>
                <p:cNvPr id="90" name="Arc 104">
                  <a:extLst>
                    <a:ext uri="{FF2B5EF4-FFF2-40B4-BE49-F238E27FC236}">
                      <a16:creationId xmlns:a16="http://schemas.microsoft.com/office/drawing/2014/main" id="{1F6F56F4-D43C-4EA9-937F-5B4C601AAA0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V="1">
                  <a:off x="3450" y="2830"/>
                  <a:ext cx="1380" cy="826"/>
                </a:xfrm>
                <a:custGeom>
                  <a:avLst/>
                  <a:gdLst>
                    <a:gd name="T0" fmla="*/ 1 w 43200"/>
                    <a:gd name="T1" fmla="*/ 0 h 42847"/>
                    <a:gd name="T2" fmla="*/ 1 w 43200"/>
                    <a:gd name="T3" fmla="*/ 0 h 42847"/>
                    <a:gd name="T4" fmla="*/ 1 w 43200"/>
                    <a:gd name="T5" fmla="*/ 0 h 4284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42847" fill="none" extrusionOk="0">
                      <a:moveTo>
                        <a:pt x="17283" y="42764"/>
                      </a:moveTo>
                      <a:cubicBezTo>
                        <a:pt x="7225" y="40713"/>
                        <a:pt x="0" y="3186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2028"/>
                        <a:pt x="35748" y="40968"/>
                        <a:pt x="25490" y="42846"/>
                      </a:cubicBezTo>
                    </a:path>
                    <a:path w="43200" h="42847" stroke="0" extrusionOk="0">
                      <a:moveTo>
                        <a:pt x="17283" y="42764"/>
                      </a:moveTo>
                      <a:cubicBezTo>
                        <a:pt x="7225" y="40713"/>
                        <a:pt x="0" y="3186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2028"/>
                        <a:pt x="35748" y="40968"/>
                        <a:pt x="25490" y="42846"/>
                      </a:cubicBezTo>
                      <a:lnTo>
                        <a:pt x="21600" y="21600"/>
                      </a:lnTo>
                      <a:lnTo>
                        <a:pt x="17283" y="42764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1" name="Arc 105">
                  <a:extLst>
                    <a:ext uri="{FF2B5EF4-FFF2-40B4-BE49-F238E27FC236}">
                      <a16:creationId xmlns:a16="http://schemas.microsoft.com/office/drawing/2014/main" id="{638F5DDB-0F22-4C57-A90E-FA06D6DC1F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10542212" flipH="1" flipV="1">
                  <a:off x="3995" y="2837"/>
                  <a:ext cx="276" cy="138"/>
                </a:xfrm>
                <a:custGeom>
                  <a:avLst/>
                  <a:gdLst>
                    <a:gd name="T0" fmla="*/ 0 w 43200"/>
                    <a:gd name="T1" fmla="*/ 0 h 24240"/>
                    <a:gd name="T2" fmla="*/ 0 w 43200"/>
                    <a:gd name="T3" fmla="*/ 0 h 24240"/>
                    <a:gd name="T4" fmla="*/ 0 w 43200"/>
                    <a:gd name="T5" fmla="*/ 0 h 242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00" h="24240" fill="none" extrusionOk="0">
                      <a:moveTo>
                        <a:pt x="43038" y="-1"/>
                      </a:moveTo>
                      <a:cubicBezTo>
                        <a:pt x="43145" y="875"/>
                        <a:pt x="43200" y="1757"/>
                        <a:pt x="43200" y="2640"/>
                      </a:cubicBezTo>
                      <a:cubicBezTo>
                        <a:pt x="43200" y="14569"/>
                        <a:pt x="33529" y="24240"/>
                        <a:pt x="21600" y="24240"/>
                      </a:cubicBezTo>
                      <a:cubicBezTo>
                        <a:pt x="9670" y="24240"/>
                        <a:pt x="0" y="14569"/>
                        <a:pt x="0" y="2640"/>
                      </a:cubicBezTo>
                      <a:cubicBezTo>
                        <a:pt x="0" y="2185"/>
                        <a:pt x="14" y="1731"/>
                        <a:pt x="42" y="1277"/>
                      </a:cubicBezTo>
                    </a:path>
                    <a:path w="43200" h="24240" stroke="0" extrusionOk="0">
                      <a:moveTo>
                        <a:pt x="43038" y="-1"/>
                      </a:moveTo>
                      <a:cubicBezTo>
                        <a:pt x="43145" y="875"/>
                        <a:pt x="43200" y="1757"/>
                        <a:pt x="43200" y="2640"/>
                      </a:cubicBezTo>
                      <a:cubicBezTo>
                        <a:pt x="43200" y="14569"/>
                        <a:pt x="33529" y="24240"/>
                        <a:pt x="21600" y="24240"/>
                      </a:cubicBezTo>
                      <a:cubicBezTo>
                        <a:pt x="9670" y="24240"/>
                        <a:pt x="0" y="14569"/>
                        <a:pt x="0" y="2640"/>
                      </a:cubicBezTo>
                      <a:cubicBezTo>
                        <a:pt x="0" y="2185"/>
                        <a:pt x="14" y="1731"/>
                        <a:pt x="42" y="1277"/>
                      </a:cubicBezTo>
                      <a:lnTo>
                        <a:pt x="21600" y="2640"/>
                      </a:lnTo>
                      <a:lnTo>
                        <a:pt x="43038" y="-1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" name="Oval 106">
                  <a:extLst>
                    <a:ext uri="{FF2B5EF4-FFF2-40B4-BE49-F238E27FC236}">
                      <a16:creationId xmlns:a16="http://schemas.microsoft.com/office/drawing/2014/main" id="{ED0A1408-A690-4A37-BA98-FD8412A801E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91" y="2795"/>
                  <a:ext cx="81" cy="83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  <p:sp>
              <p:nvSpPr>
                <p:cNvPr id="93" name="Oval 107">
                  <a:extLst>
                    <a:ext uri="{FF2B5EF4-FFF2-40B4-BE49-F238E27FC236}">
                      <a16:creationId xmlns:a16="http://schemas.microsoft.com/office/drawing/2014/main" id="{4D68CA40-7771-49E2-BB5E-FE5C225825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14" y="2894"/>
                  <a:ext cx="81" cy="82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1800"/>
                </a:p>
              </p:txBody>
            </p:sp>
          </p:grpSp>
          <p:sp>
            <p:nvSpPr>
              <p:cNvPr id="88" name="Text Box 108">
                <a:extLst>
                  <a:ext uri="{FF2B5EF4-FFF2-40B4-BE49-F238E27FC236}">
                    <a16:creationId xmlns:a16="http://schemas.microsoft.com/office/drawing/2014/main" id="{DCC848C5-6301-4945-87BD-4DE1F635DC3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483" y="2825"/>
                <a:ext cx="195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zh-TW" sz="2400" dirty="0">
                    <a:latin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89" name="Text Box 109">
                <a:extLst>
                  <a:ext uri="{FF2B5EF4-FFF2-40B4-BE49-F238E27FC236}">
                    <a16:creationId xmlns:a16="http://schemas.microsoft.com/office/drawing/2014/main" id="{1C9B3F9B-3440-43DD-8DF5-AB8B9018974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426" y="3083"/>
                <a:ext cx="135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zh-TW" sz="2400">
                    <a:solidFill>
                      <a:srgbClr val="FF3300"/>
                    </a:solidFill>
                    <a:latin typeface="Times New Roman" panose="02020603050405020304" pitchFamily="18" charset="0"/>
                  </a:rPr>
                  <a:t>s</a:t>
                </a:r>
              </a:p>
            </p:txBody>
          </p:sp>
        </p:grpSp>
        <p:sp>
          <p:nvSpPr>
            <p:cNvPr id="85" name="Text Box 129">
              <a:extLst>
                <a:ext uri="{FF2B5EF4-FFF2-40B4-BE49-F238E27FC236}">
                  <a16:creationId xmlns:a16="http://schemas.microsoft.com/office/drawing/2014/main" id="{5F693315-A653-4B33-9159-082047A0F2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" y="2977"/>
              <a:ext cx="122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000" dirty="0">
                  <a:solidFill>
                    <a:srgbClr val="0070C0"/>
                  </a:solidFill>
                </a:rPr>
                <a:t>CPV (Cauchy)</a:t>
              </a:r>
            </a:p>
          </p:txBody>
        </p:sp>
        <p:graphicFrame>
          <p:nvGraphicFramePr>
            <p:cNvPr id="86" name="Object 137">
              <a:extLst>
                <a:ext uri="{FF2B5EF4-FFF2-40B4-BE49-F238E27FC236}">
                  <a16:creationId xmlns:a16="http://schemas.microsoft.com/office/drawing/2014/main" id="{1C1F9487-8B7C-4ED7-B894-F7686465C32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" y="3176"/>
            <a:ext cx="1181" cy="3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36" name="Equation" r:id="rId3" imgW="1422400" imgH="469900" progId="Equation.DSMT4">
                    <p:embed/>
                  </p:oleObj>
                </mc:Choice>
                <mc:Fallback>
                  <p:oleObj name="Equation" r:id="rId3" imgW="1422400" imgH="469900" progId="Equation.DSMT4">
                    <p:embed/>
                    <p:pic>
                      <p:nvPicPr>
                        <p:cNvPr id="86" name="Object 137">
                          <a:extLst>
                            <a:ext uri="{FF2B5EF4-FFF2-40B4-BE49-F238E27FC236}">
                              <a16:creationId xmlns:a16="http://schemas.microsoft.com/office/drawing/2014/main" id="{1C1F9487-8B7C-4ED7-B894-F7686465C32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7" y="3176"/>
                          <a:ext cx="1181" cy="3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1" name="Group 147">
            <a:extLst>
              <a:ext uri="{FF2B5EF4-FFF2-40B4-BE49-F238E27FC236}">
                <a16:creationId xmlns:a16="http://schemas.microsoft.com/office/drawing/2014/main" id="{9B844CED-970D-4A48-A591-288B0BF49BF8}"/>
              </a:ext>
            </a:extLst>
          </p:cNvPr>
          <p:cNvGrpSpPr>
            <a:grpSpLocks/>
          </p:cNvGrpSpPr>
          <p:nvPr/>
        </p:nvGrpSpPr>
        <p:grpSpPr bwMode="auto">
          <a:xfrm>
            <a:off x="1506234" y="1733793"/>
            <a:ext cx="8639175" cy="1223962"/>
            <a:chOff x="488" y="1344"/>
            <a:chExt cx="5023" cy="771"/>
          </a:xfrm>
        </p:grpSpPr>
        <p:sp>
          <p:nvSpPr>
            <p:cNvPr id="102" name="AutoShape 38">
              <a:extLst>
                <a:ext uri="{FF2B5EF4-FFF2-40B4-BE49-F238E27FC236}">
                  <a16:creationId xmlns:a16="http://schemas.microsoft.com/office/drawing/2014/main" id="{11FDBAA7-D4B9-4E94-96A9-5062338B4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" y="1344"/>
              <a:ext cx="4083" cy="771"/>
            </a:xfrm>
            <a:prstGeom prst="wedgeRectCallout">
              <a:avLst>
                <a:gd name="adj1" fmla="val -29968"/>
                <a:gd name="adj2" fmla="val 75032"/>
              </a:avLst>
            </a:prstGeom>
            <a:noFill/>
            <a:ln w="5715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zh-TW" sz="1800"/>
            </a:p>
          </p:txBody>
        </p:sp>
        <p:graphicFrame>
          <p:nvGraphicFramePr>
            <p:cNvPr id="103" name="Object 112">
              <a:extLst>
                <a:ext uri="{FF2B5EF4-FFF2-40B4-BE49-F238E27FC236}">
                  <a16:creationId xmlns:a16="http://schemas.microsoft.com/office/drawing/2014/main" id="{03455DBD-6CB4-4B2F-BFEF-111A4538A34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24" y="1354"/>
            <a:ext cx="3805" cy="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37" name="Equation" r:id="rId5" imgW="4749800" imgH="495300" progId="Equation.DSMT4">
                    <p:embed/>
                  </p:oleObj>
                </mc:Choice>
                <mc:Fallback>
                  <p:oleObj name="Equation" r:id="rId5" imgW="4749800" imgH="495300" progId="Equation.DSMT4">
                    <p:embed/>
                    <p:pic>
                      <p:nvPicPr>
                        <p:cNvPr id="103" name="Object 112">
                          <a:extLst>
                            <a:ext uri="{FF2B5EF4-FFF2-40B4-BE49-F238E27FC236}">
                              <a16:creationId xmlns:a16="http://schemas.microsoft.com/office/drawing/2014/main" id="{03455DBD-6CB4-4B2F-BFEF-111A4538A34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" y="1354"/>
                          <a:ext cx="3805" cy="3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" name="Text Box 135">
              <a:extLst>
                <a:ext uri="{FF2B5EF4-FFF2-40B4-BE49-F238E27FC236}">
                  <a16:creationId xmlns:a16="http://schemas.microsoft.com/office/drawing/2014/main" id="{5C7D6DD5-C5A6-4C21-AF38-B35198B1EC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" y="1487"/>
              <a:ext cx="1088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B050"/>
                  </a:solidFill>
                </a:rPr>
                <a:t>(Kisu, 1988)</a:t>
              </a:r>
            </a:p>
          </p:txBody>
        </p:sp>
      </p:grpSp>
      <p:grpSp>
        <p:nvGrpSpPr>
          <p:cNvPr id="105" name="Group 131">
            <a:extLst>
              <a:ext uri="{FF2B5EF4-FFF2-40B4-BE49-F238E27FC236}">
                <a16:creationId xmlns:a16="http://schemas.microsoft.com/office/drawing/2014/main" id="{37DA32CD-5C8D-4856-94A0-7E34B3E03282}"/>
              </a:ext>
            </a:extLst>
          </p:cNvPr>
          <p:cNvGrpSpPr>
            <a:grpSpLocks/>
          </p:cNvGrpSpPr>
          <p:nvPr/>
        </p:nvGrpSpPr>
        <p:grpSpPr bwMode="auto">
          <a:xfrm>
            <a:off x="4938409" y="3848343"/>
            <a:ext cx="1841500" cy="852487"/>
            <a:chOff x="2598" y="2623"/>
            <a:chExt cx="1116" cy="537"/>
          </a:xfrm>
        </p:grpSpPr>
        <p:sp>
          <p:nvSpPr>
            <p:cNvPr id="106" name="AutoShape 39">
              <a:extLst>
                <a:ext uri="{FF2B5EF4-FFF2-40B4-BE49-F238E27FC236}">
                  <a16:creationId xmlns:a16="http://schemas.microsoft.com/office/drawing/2014/main" id="{86E140C0-2E20-465E-A272-1BBDC0807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2623"/>
              <a:ext cx="1116" cy="537"/>
            </a:xfrm>
            <a:prstGeom prst="wedgeRectCallout">
              <a:avLst>
                <a:gd name="adj1" fmla="val -88528"/>
                <a:gd name="adj2" fmla="val -49398"/>
              </a:avLst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zh-TW" sz="1800"/>
            </a:p>
          </p:txBody>
        </p:sp>
        <p:graphicFrame>
          <p:nvGraphicFramePr>
            <p:cNvPr id="107" name="Object 76">
              <a:extLst>
                <a:ext uri="{FF2B5EF4-FFF2-40B4-BE49-F238E27FC236}">
                  <a16:creationId xmlns:a16="http://schemas.microsoft.com/office/drawing/2014/main" id="{62EA6DEE-A3DF-4A9F-86CC-B9843880A1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45" y="2669"/>
            <a:ext cx="791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38" name="Equation" r:id="rId7" imgW="812447" imgH="431613" progId="Equation.DSMT4">
                    <p:embed/>
                  </p:oleObj>
                </mc:Choice>
                <mc:Fallback>
                  <p:oleObj name="Equation" r:id="rId7" imgW="812447" imgH="431613" progId="Equation.DSMT4">
                    <p:embed/>
                    <p:pic>
                      <p:nvPicPr>
                        <p:cNvPr id="107" name="Object 76">
                          <a:extLst>
                            <a:ext uri="{FF2B5EF4-FFF2-40B4-BE49-F238E27FC236}">
                              <a16:creationId xmlns:a16="http://schemas.microsoft.com/office/drawing/2014/main" id="{62EA6DEE-A3DF-4A9F-86CC-B9843880A13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5" y="2669"/>
                          <a:ext cx="791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8" name="AutoShape 2">
            <a:extLst>
              <a:ext uri="{FF2B5EF4-FFF2-40B4-BE49-F238E27FC236}">
                <a16:creationId xmlns:a16="http://schemas.microsoft.com/office/drawing/2014/main" id="{AC185608-725C-4C89-9206-FD8D9B67E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197" y="152643"/>
            <a:ext cx="9777412" cy="1143000"/>
          </a:xfrm>
        </p:spPr>
        <p:txBody>
          <a:bodyPr/>
          <a:lstStyle/>
          <a:p>
            <a:pPr>
              <a:defRPr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responsible for the discontinuity of the  double-layer potential? (</a:t>
            </a:r>
            <a:r>
              <a:rPr lang="en-US" altLang="zh-TW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TW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kernel</a:t>
            </a:r>
            <a:r>
              <a:rPr lang="en-US" altLang="zh-TW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altLang="zh-TW" sz="32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graphicFrame>
        <p:nvGraphicFramePr>
          <p:cNvPr id="109" name="Object 4">
            <a:extLst>
              <a:ext uri="{FF2B5EF4-FFF2-40B4-BE49-F238E27FC236}">
                <a16:creationId xmlns:a16="http://schemas.microsoft.com/office/drawing/2014/main" id="{64A153A2-2593-4B14-BF5B-895E592FA69A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2344434" y="3245093"/>
          <a:ext cx="33940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39" name="Equation" r:id="rId9" imgW="1612900" imgH="368300" progId="Equation.DSMT4">
                  <p:embed/>
                </p:oleObj>
              </mc:Choice>
              <mc:Fallback>
                <p:oleObj name="Equation" r:id="rId9" imgW="1612900" imgH="368300" progId="Equation.DSMT4">
                  <p:embed/>
                  <p:pic>
                    <p:nvPicPr>
                      <p:cNvPr id="109" name="Object 4">
                        <a:extLst>
                          <a:ext uri="{FF2B5EF4-FFF2-40B4-BE49-F238E27FC236}">
                            <a16:creationId xmlns:a16="http://schemas.microsoft.com/office/drawing/2014/main" id="{64A153A2-2593-4B14-BF5B-895E592FA69A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434" y="3245093"/>
                        <a:ext cx="339407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Text Box 10">
            <a:extLst>
              <a:ext uri="{FF2B5EF4-FFF2-40B4-BE49-F238E27FC236}">
                <a16:creationId xmlns:a16="http://schemas.microsoft.com/office/drawing/2014/main" id="{E4BB6C90-605F-4CD0-B90D-86468079B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447" y="3316530"/>
            <a:ext cx="29654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>
                <a:latin typeface="Times New Roman" panose="02020603050405020304" pitchFamily="18" charset="0"/>
              </a:rPr>
              <a:t>p(</a:t>
            </a:r>
            <a:r>
              <a:rPr lang="en-US" altLang="zh-TW" sz="2000">
                <a:latin typeface="Times New Roman" panose="02020603050405020304" pitchFamily="18" charset="0"/>
              </a:rPr>
              <a:t>x</a:t>
            </a:r>
            <a:r>
              <a:rPr lang="en-US" altLang="zh-TW" sz="2000" i="1">
                <a:latin typeface="Times New Roman" panose="02020603050405020304" pitchFamily="18" charset="0"/>
              </a:rPr>
              <a:t>)</a:t>
            </a:r>
            <a:r>
              <a:rPr lang="en-US" altLang="zh-TW" sz="2000">
                <a:latin typeface="Times New Roman" panose="02020603050405020304" pitchFamily="18" charset="0"/>
              </a:rPr>
              <a:t> </a:t>
            </a:r>
            <a:r>
              <a:rPr lang="en-US" altLang="zh-TW" sz="2000"/>
              <a:t>jump from </a:t>
            </a:r>
            <a:r>
              <a:rPr lang="en-US" altLang="zh-TW" sz="2000" i="1">
                <a:latin typeface="Times New Roman" panose="02020603050405020304" pitchFamily="18" charset="0"/>
              </a:rPr>
              <a:t>D</a:t>
            </a:r>
            <a:r>
              <a:rPr lang="en-US" altLang="zh-TW" sz="2000" i="1" baseline="30000">
                <a:latin typeface="Times New Roman" panose="02020603050405020304" pitchFamily="18" charset="0"/>
              </a:rPr>
              <a:t>e</a:t>
            </a:r>
            <a:r>
              <a:rPr lang="en-US" altLang="zh-TW" sz="2000">
                <a:latin typeface="Times New Roman" panose="02020603050405020304" pitchFamily="18" charset="0"/>
              </a:rPr>
              <a:t> </a:t>
            </a:r>
            <a:r>
              <a:rPr lang="en-US" altLang="zh-TW" sz="2000"/>
              <a:t>to</a:t>
            </a:r>
            <a:r>
              <a:rPr lang="en-US" altLang="zh-TW" sz="2000" i="1">
                <a:latin typeface="Times New Roman" panose="02020603050405020304" pitchFamily="18" charset="0"/>
              </a:rPr>
              <a:t> D</a:t>
            </a:r>
            <a:r>
              <a:rPr lang="en-US" altLang="zh-TW" sz="2000" i="1" baseline="30000">
                <a:latin typeface="Times New Roman" panose="02020603050405020304" pitchFamily="18" charset="0"/>
              </a:rPr>
              <a:t>i</a:t>
            </a:r>
            <a:r>
              <a:rPr lang="en-US" altLang="zh-TW" sz="2000">
                <a:latin typeface="Times New Roman" panose="02020603050405020304" pitchFamily="18" charset="0"/>
              </a:rPr>
              <a:t>.</a:t>
            </a:r>
            <a:endParaRPr lang="en-US" altLang="zh-TW" sz="2000"/>
          </a:p>
        </p:txBody>
      </p:sp>
      <p:grpSp>
        <p:nvGrpSpPr>
          <p:cNvPr id="111" name="Group 113">
            <a:extLst>
              <a:ext uri="{FF2B5EF4-FFF2-40B4-BE49-F238E27FC236}">
                <a16:creationId xmlns:a16="http://schemas.microsoft.com/office/drawing/2014/main" id="{2624B522-C9D7-4E2B-9048-F7D4F07DE4C1}"/>
              </a:ext>
            </a:extLst>
          </p:cNvPr>
          <p:cNvGrpSpPr>
            <a:grpSpLocks/>
          </p:cNvGrpSpPr>
          <p:nvPr/>
        </p:nvGrpSpPr>
        <p:grpSpPr bwMode="auto">
          <a:xfrm>
            <a:off x="8376934" y="3156193"/>
            <a:ext cx="2078038" cy="2305050"/>
            <a:chOff x="4353" y="2205"/>
            <a:chExt cx="1209" cy="1452"/>
          </a:xfrm>
        </p:grpSpPr>
        <p:sp>
          <p:nvSpPr>
            <p:cNvPr id="112" name="Oval 11">
              <a:extLst>
                <a:ext uri="{FF2B5EF4-FFF2-40B4-BE49-F238E27FC236}">
                  <a16:creationId xmlns:a16="http://schemas.microsoft.com/office/drawing/2014/main" id="{EFEF164B-7D82-4F8A-B43D-E358103F5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2244"/>
              <a:ext cx="1205" cy="120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13" name="Arc 28">
              <a:extLst>
                <a:ext uri="{FF2B5EF4-FFF2-40B4-BE49-F238E27FC236}">
                  <a16:creationId xmlns:a16="http://schemas.microsoft.com/office/drawing/2014/main" id="{8F3CE562-3B2F-42D8-86CF-B9E0331DB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" y="2238"/>
              <a:ext cx="1205" cy="1205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6784" y="5881"/>
                  </a:moveTo>
                  <a:cubicBezTo>
                    <a:pt x="10792" y="2103"/>
                    <a:pt x="16092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5919"/>
                    <a:pt x="2237" y="10468"/>
                    <a:pt x="6227" y="6425"/>
                  </a:cubicBezTo>
                </a:path>
                <a:path w="43200" h="43200" stroke="0" extrusionOk="0">
                  <a:moveTo>
                    <a:pt x="6784" y="5881"/>
                  </a:moveTo>
                  <a:cubicBezTo>
                    <a:pt x="10792" y="2103"/>
                    <a:pt x="16092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5919"/>
                    <a:pt x="2237" y="10468"/>
                    <a:pt x="6227" y="6425"/>
                  </a:cubicBezTo>
                  <a:lnTo>
                    <a:pt x="21600" y="21600"/>
                  </a:lnTo>
                  <a:lnTo>
                    <a:pt x="6784" y="5881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14" name="Group 23">
              <a:extLst>
                <a:ext uri="{FF2B5EF4-FFF2-40B4-BE49-F238E27FC236}">
                  <a16:creationId xmlns:a16="http://schemas.microsoft.com/office/drawing/2014/main" id="{75C1CA14-5DEE-4CE6-AA41-350C289F7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7" y="2755"/>
              <a:ext cx="209" cy="176"/>
              <a:chOff x="4150" y="2715"/>
              <a:chExt cx="283" cy="239"/>
            </a:xfrm>
          </p:grpSpPr>
          <p:sp>
            <p:nvSpPr>
              <p:cNvPr id="120" name="Oval 13">
                <a:extLst>
                  <a:ext uri="{FF2B5EF4-FFF2-40B4-BE49-F238E27FC236}">
                    <a16:creationId xmlns:a16="http://schemas.microsoft.com/office/drawing/2014/main" id="{89D2EBEB-5712-4A08-95C4-A2F1950144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50" y="2750"/>
                <a:ext cx="73" cy="7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/>
              </a:p>
            </p:txBody>
          </p:sp>
          <p:graphicFrame>
            <p:nvGraphicFramePr>
              <p:cNvPr id="121" name="Object 15">
                <a:extLst>
                  <a:ext uri="{FF2B5EF4-FFF2-40B4-BE49-F238E27FC236}">
                    <a16:creationId xmlns:a16="http://schemas.microsoft.com/office/drawing/2014/main" id="{FFD8DF84-D4CE-402A-9161-30F1418242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95" y="2715"/>
              <a:ext cx="238" cy="2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640" name="Equation" r:id="rId11" imgW="126725" imgH="126725" progId="Equation.DSMT4">
                      <p:embed/>
                    </p:oleObj>
                  </mc:Choice>
                  <mc:Fallback>
                    <p:oleObj name="Equation" r:id="rId11" imgW="126725" imgH="126725" progId="Equation.DSMT4">
                      <p:embed/>
                      <p:pic>
                        <p:nvPicPr>
                          <p:cNvPr id="121" name="Object 15">
                            <a:extLst>
                              <a:ext uri="{FF2B5EF4-FFF2-40B4-BE49-F238E27FC236}">
                                <a16:creationId xmlns:a16="http://schemas.microsoft.com/office/drawing/2014/main" id="{FFD8DF84-D4CE-402A-9161-30F14182424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95" y="2715"/>
                            <a:ext cx="238" cy="2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15" name="Group 22">
              <a:extLst>
                <a:ext uri="{FF2B5EF4-FFF2-40B4-BE49-F238E27FC236}">
                  <a16:creationId xmlns:a16="http://schemas.microsoft.com/office/drawing/2014/main" id="{2FEF24E1-17D8-4C04-8AD7-7060C7163E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0" y="2205"/>
              <a:ext cx="182" cy="193"/>
              <a:chOff x="5012" y="2251"/>
              <a:chExt cx="247" cy="262"/>
            </a:xfrm>
          </p:grpSpPr>
          <p:sp>
            <p:nvSpPr>
              <p:cNvPr id="118" name="Oval 12">
                <a:extLst>
                  <a:ext uri="{FF2B5EF4-FFF2-40B4-BE49-F238E27FC236}">
                    <a16:creationId xmlns:a16="http://schemas.microsoft.com/office/drawing/2014/main" id="{247912D6-2F64-49D0-91CB-9B134517147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12" y="2375"/>
                <a:ext cx="73" cy="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/>
              </a:p>
            </p:txBody>
          </p:sp>
          <p:graphicFrame>
            <p:nvGraphicFramePr>
              <p:cNvPr id="119" name="Object 16">
                <a:extLst>
                  <a:ext uri="{FF2B5EF4-FFF2-40B4-BE49-F238E27FC236}">
                    <a16:creationId xmlns:a16="http://schemas.microsoft.com/office/drawing/2014/main" id="{896D53F0-20BE-433E-A76C-C7800B3D33A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69" y="2251"/>
              <a:ext cx="190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641" name="Equation" r:id="rId13" imgW="101556" imgH="139639" progId="Equation.DSMT4">
                      <p:embed/>
                    </p:oleObj>
                  </mc:Choice>
                  <mc:Fallback>
                    <p:oleObj name="Equation" r:id="rId13" imgW="101556" imgH="139639" progId="Equation.DSMT4">
                      <p:embed/>
                      <p:pic>
                        <p:nvPicPr>
                          <p:cNvPr id="119" name="Object 16">
                            <a:extLst>
                              <a:ext uri="{FF2B5EF4-FFF2-40B4-BE49-F238E27FC236}">
                                <a16:creationId xmlns:a16="http://schemas.microsoft.com/office/drawing/2014/main" id="{896D53F0-20BE-433E-A76C-C7800B3D33A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69" y="2251"/>
                            <a:ext cx="190" cy="2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6" name="Object 17">
              <a:extLst>
                <a:ext uri="{FF2B5EF4-FFF2-40B4-BE49-F238E27FC236}">
                  <a16:creationId xmlns:a16="http://schemas.microsoft.com/office/drawing/2014/main" id="{3F1459A6-4260-44C6-A13A-0EF23DD164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24" y="2747"/>
            <a:ext cx="281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42" name="Equation" r:id="rId15" imgW="203112" imgH="190417" progId="Equation.DSMT4">
                    <p:embed/>
                  </p:oleObj>
                </mc:Choice>
                <mc:Fallback>
                  <p:oleObj name="Equation" r:id="rId15" imgW="203112" imgH="190417" progId="Equation.DSMT4">
                    <p:embed/>
                    <p:pic>
                      <p:nvPicPr>
                        <p:cNvPr id="116" name="Object 17">
                          <a:extLst>
                            <a:ext uri="{FF2B5EF4-FFF2-40B4-BE49-F238E27FC236}">
                              <a16:creationId xmlns:a16="http://schemas.microsoft.com/office/drawing/2014/main" id="{3F1459A6-4260-44C6-A13A-0EF23DD1640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4" y="2747"/>
                          <a:ext cx="281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18">
              <a:extLst>
                <a:ext uri="{FF2B5EF4-FFF2-40B4-BE49-F238E27FC236}">
                  <a16:creationId xmlns:a16="http://schemas.microsoft.com/office/drawing/2014/main" id="{6C4387DC-8F6C-42BE-8801-223B093CCB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48" y="3394"/>
            <a:ext cx="298" cy="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43" name="Equation" r:id="rId17" imgW="215713" imgH="190335" progId="Equation.DSMT4">
                    <p:embed/>
                  </p:oleObj>
                </mc:Choice>
                <mc:Fallback>
                  <p:oleObj name="Equation" r:id="rId17" imgW="215713" imgH="190335" progId="Equation.DSMT4">
                    <p:embed/>
                    <p:pic>
                      <p:nvPicPr>
                        <p:cNvPr id="117" name="Object 18">
                          <a:extLst>
                            <a:ext uri="{FF2B5EF4-FFF2-40B4-BE49-F238E27FC236}">
                              <a16:creationId xmlns:a16="http://schemas.microsoft.com/office/drawing/2014/main" id="{6C4387DC-8F6C-42BE-8801-223B093CCB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8" y="3394"/>
                          <a:ext cx="298" cy="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" name="Oval 31">
            <a:hlinkClick r:id="rId19" action="ppaction://hlinksldjump"/>
            <a:extLst>
              <a:ext uri="{FF2B5EF4-FFF2-40B4-BE49-F238E27FC236}">
                <a16:creationId xmlns:a16="http://schemas.microsoft.com/office/drawing/2014/main" id="{A5CB1BC3-CA69-4C1E-B22E-EEE542F2B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9784" y="3676893"/>
            <a:ext cx="312738" cy="288925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3" name="Oval 32">
            <a:hlinkClick r:id="rId20" action="ppaction://hlinksldjump"/>
            <a:extLst>
              <a:ext uri="{FF2B5EF4-FFF2-40B4-BE49-F238E27FC236}">
                <a16:creationId xmlns:a16="http://schemas.microsoft.com/office/drawing/2014/main" id="{D34297DD-C36B-47C3-A2ED-ABBCDFD73E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73147" y="3102218"/>
            <a:ext cx="858837" cy="792162"/>
          </a:xfrm>
          <a:prstGeom prst="ellips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4" name="Oval 33">
            <a:hlinkClick r:id="rId21" action="ppaction://hlinksldjump"/>
            <a:extLst>
              <a:ext uri="{FF2B5EF4-FFF2-40B4-BE49-F238E27FC236}">
                <a16:creationId xmlns:a16="http://schemas.microsoft.com/office/drawing/2014/main" id="{186E9625-47DE-4255-B047-5C233C14E4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31984" y="3245093"/>
            <a:ext cx="546100" cy="50482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125" name="Picture 59">
            <a:extLst>
              <a:ext uri="{FF2B5EF4-FFF2-40B4-BE49-F238E27FC236}">
                <a16:creationId xmlns:a16="http://schemas.microsoft.com/office/drawing/2014/main" id="{D24FC322-398E-46D9-B6E2-856C6DB2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09" y="5204068"/>
            <a:ext cx="1562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60">
            <a:extLst>
              <a:ext uri="{FF2B5EF4-FFF2-40B4-BE49-F238E27FC236}">
                <a16:creationId xmlns:a16="http://schemas.microsoft.com/office/drawing/2014/main" id="{76DFA49E-64A6-4B91-AF35-A6778BBB4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09" y="5189780"/>
            <a:ext cx="1562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" name="Oval 61">
            <a:extLst>
              <a:ext uri="{FF2B5EF4-FFF2-40B4-BE49-F238E27FC236}">
                <a16:creationId xmlns:a16="http://schemas.microsoft.com/office/drawing/2014/main" id="{3EE7035E-9B21-47E2-949B-0DDF03A3CB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00759" y="5529505"/>
            <a:ext cx="768350" cy="674688"/>
          </a:xfrm>
          <a:prstGeom prst="ellips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pSp>
        <p:nvGrpSpPr>
          <p:cNvPr id="128" name="Group 62">
            <a:extLst>
              <a:ext uri="{FF2B5EF4-FFF2-40B4-BE49-F238E27FC236}">
                <a16:creationId xmlns:a16="http://schemas.microsoft.com/office/drawing/2014/main" id="{B674F144-2F7B-4F8B-B19B-EC2C407A7AFA}"/>
              </a:ext>
            </a:extLst>
          </p:cNvPr>
          <p:cNvGrpSpPr>
            <a:grpSpLocks/>
          </p:cNvGrpSpPr>
          <p:nvPr/>
        </p:nvGrpSpPr>
        <p:grpSpPr bwMode="auto">
          <a:xfrm>
            <a:off x="8854772" y="5162793"/>
            <a:ext cx="882650" cy="690562"/>
            <a:chOff x="4444" y="924"/>
            <a:chExt cx="1316" cy="1117"/>
          </a:xfrm>
        </p:grpSpPr>
        <p:sp>
          <p:nvSpPr>
            <p:cNvPr id="129" name="Line 63">
              <a:extLst>
                <a:ext uri="{FF2B5EF4-FFF2-40B4-BE49-F238E27FC236}">
                  <a16:creationId xmlns:a16="http://schemas.microsoft.com/office/drawing/2014/main" id="{734A2637-DF85-49BB-A24E-F3653A7176C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44" y="2041"/>
              <a:ext cx="1316" cy="0"/>
            </a:xfrm>
            <a:prstGeom prst="line">
              <a:avLst/>
            </a:prstGeom>
            <a:noFill/>
            <a:ln w="12700">
              <a:solidFill>
                <a:srgbClr val="0808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0" name="Line 64">
              <a:extLst>
                <a:ext uri="{FF2B5EF4-FFF2-40B4-BE49-F238E27FC236}">
                  <a16:creationId xmlns:a16="http://schemas.microsoft.com/office/drawing/2014/main" id="{0EF6B2FC-F43E-4052-B501-6395997052D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460" y="924"/>
              <a:ext cx="0" cy="1111"/>
            </a:xfrm>
            <a:prstGeom prst="line">
              <a:avLst/>
            </a:prstGeom>
            <a:noFill/>
            <a:ln w="12700">
              <a:solidFill>
                <a:srgbClr val="0808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1" name="Group 65">
            <a:extLst>
              <a:ext uri="{FF2B5EF4-FFF2-40B4-BE49-F238E27FC236}">
                <a16:creationId xmlns:a16="http://schemas.microsoft.com/office/drawing/2014/main" id="{90AEB9ED-B3BF-43D9-BCAA-F86302CE92CA}"/>
              </a:ext>
            </a:extLst>
          </p:cNvPr>
          <p:cNvGrpSpPr>
            <a:grpSpLocks/>
          </p:cNvGrpSpPr>
          <p:nvPr/>
        </p:nvGrpSpPr>
        <p:grpSpPr bwMode="auto">
          <a:xfrm>
            <a:off x="9057972" y="5523155"/>
            <a:ext cx="458787" cy="149225"/>
            <a:chOff x="4733" y="1487"/>
            <a:chExt cx="682" cy="241"/>
          </a:xfrm>
        </p:grpSpPr>
        <p:sp>
          <p:nvSpPr>
            <p:cNvPr id="132" name="Oval 66">
              <a:extLst>
                <a:ext uri="{FF2B5EF4-FFF2-40B4-BE49-F238E27FC236}">
                  <a16:creationId xmlns:a16="http://schemas.microsoft.com/office/drawing/2014/main" id="{715A5B93-3495-4BD1-BD83-AEBF11251C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33" y="1536"/>
              <a:ext cx="77" cy="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graphicFrame>
          <p:nvGraphicFramePr>
            <p:cNvPr id="133" name="Object 67">
              <a:extLst>
                <a:ext uri="{FF2B5EF4-FFF2-40B4-BE49-F238E27FC236}">
                  <a16:creationId xmlns:a16="http://schemas.microsoft.com/office/drawing/2014/main" id="{13CA2C13-3DA4-46B1-B25F-E777491D4E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89" y="1487"/>
            <a:ext cx="526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44" name="Equation" r:id="rId24" imgW="368140" imgH="177723" progId="Equation.DSMT4">
                    <p:embed/>
                  </p:oleObj>
                </mc:Choice>
                <mc:Fallback>
                  <p:oleObj name="Equation" r:id="rId24" imgW="368140" imgH="177723" progId="Equation.DSMT4">
                    <p:embed/>
                    <p:pic>
                      <p:nvPicPr>
                        <p:cNvPr id="133" name="Object 67">
                          <a:extLst>
                            <a:ext uri="{FF2B5EF4-FFF2-40B4-BE49-F238E27FC236}">
                              <a16:creationId xmlns:a16="http://schemas.microsoft.com/office/drawing/2014/main" id="{13CA2C13-3DA4-46B1-B25F-E777491D4EA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9" y="1487"/>
                          <a:ext cx="526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4" name="Group 68">
            <a:extLst>
              <a:ext uri="{FF2B5EF4-FFF2-40B4-BE49-F238E27FC236}">
                <a16:creationId xmlns:a16="http://schemas.microsoft.com/office/drawing/2014/main" id="{B6C3208A-F34A-430D-83E6-FDE9A09C87FB}"/>
              </a:ext>
            </a:extLst>
          </p:cNvPr>
          <p:cNvGrpSpPr>
            <a:grpSpLocks/>
          </p:cNvGrpSpPr>
          <p:nvPr/>
        </p:nvGrpSpPr>
        <p:grpSpPr bwMode="auto">
          <a:xfrm>
            <a:off x="8700784" y="5893043"/>
            <a:ext cx="431800" cy="147637"/>
            <a:chOff x="4272" y="2754"/>
            <a:chExt cx="577" cy="224"/>
          </a:xfrm>
        </p:grpSpPr>
        <p:graphicFrame>
          <p:nvGraphicFramePr>
            <p:cNvPr id="135" name="Object 69">
              <a:extLst>
                <a:ext uri="{FF2B5EF4-FFF2-40B4-BE49-F238E27FC236}">
                  <a16:creationId xmlns:a16="http://schemas.microsoft.com/office/drawing/2014/main" id="{2299296A-218F-4F98-BD6F-819130C8B1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68" y="2754"/>
            <a:ext cx="481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45" name="Equation" r:id="rId26" imgW="380670" imgH="177646" progId="Equation.DSMT4">
                    <p:embed/>
                  </p:oleObj>
                </mc:Choice>
                <mc:Fallback>
                  <p:oleObj name="Equation" r:id="rId26" imgW="380670" imgH="177646" progId="Equation.DSMT4">
                    <p:embed/>
                    <p:pic>
                      <p:nvPicPr>
                        <p:cNvPr id="135" name="Object 69">
                          <a:extLst>
                            <a:ext uri="{FF2B5EF4-FFF2-40B4-BE49-F238E27FC236}">
                              <a16:creationId xmlns:a16="http://schemas.microsoft.com/office/drawing/2014/main" id="{2299296A-218F-4F98-BD6F-819130C8B19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754"/>
                          <a:ext cx="481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" name="Oval 70">
              <a:extLst>
                <a:ext uri="{FF2B5EF4-FFF2-40B4-BE49-F238E27FC236}">
                  <a16:creationId xmlns:a16="http://schemas.microsoft.com/office/drawing/2014/main" id="{9A463690-6D6F-47BC-A8AB-4629ED389B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72" y="2832"/>
              <a:ext cx="68" cy="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grpSp>
        <p:nvGrpSpPr>
          <p:cNvPr id="137" name="Group 71">
            <a:extLst>
              <a:ext uri="{FF2B5EF4-FFF2-40B4-BE49-F238E27FC236}">
                <a16:creationId xmlns:a16="http://schemas.microsoft.com/office/drawing/2014/main" id="{33BB913F-7C12-4D1A-A01B-53492ECFABF3}"/>
              </a:ext>
            </a:extLst>
          </p:cNvPr>
          <p:cNvGrpSpPr>
            <a:grpSpLocks/>
          </p:cNvGrpSpPr>
          <p:nvPr/>
        </p:nvGrpSpPr>
        <p:grpSpPr bwMode="auto">
          <a:xfrm>
            <a:off x="9232597" y="5297730"/>
            <a:ext cx="431800" cy="147638"/>
            <a:chOff x="4320" y="1968"/>
            <a:chExt cx="577" cy="224"/>
          </a:xfrm>
        </p:grpSpPr>
        <p:graphicFrame>
          <p:nvGraphicFramePr>
            <p:cNvPr id="138" name="Object 72">
              <a:extLst>
                <a:ext uri="{FF2B5EF4-FFF2-40B4-BE49-F238E27FC236}">
                  <a16:creationId xmlns:a16="http://schemas.microsoft.com/office/drawing/2014/main" id="{63D6A054-2A15-4FAF-AB74-77812CC86E7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16" y="1968"/>
            <a:ext cx="481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46" name="Equation" r:id="rId28" imgW="380670" imgH="177646" progId="Equation.DSMT4">
                    <p:embed/>
                  </p:oleObj>
                </mc:Choice>
                <mc:Fallback>
                  <p:oleObj name="Equation" r:id="rId28" imgW="380670" imgH="177646" progId="Equation.DSMT4">
                    <p:embed/>
                    <p:pic>
                      <p:nvPicPr>
                        <p:cNvPr id="138" name="Object 72">
                          <a:extLst>
                            <a:ext uri="{FF2B5EF4-FFF2-40B4-BE49-F238E27FC236}">
                              <a16:creationId xmlns:a16="http://schemas.microsoft.com/office/drawing/2014/main" id="{63D6A054-2A15-4FAF-AB74-77812CC86E7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1968"/>
                          <a:ext cx="481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9" name="Oval 73">
              <a:extLst>
                <a:ext uri="{FF2B5EF4-FFF2-40B4-BE49-F238E27FC236}">
                  <a16:creationId xmlns:a16="http://schemas.microsoft.com/office/drawing/2014/main" id="{85E0B949-A949-4C5F-B222-18A8C051018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0" y="2046"/>
              <a:ext cx="68" cy="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F07E251-BF13-4509-9C8E-6818AB97B9DD}"/>
              </a:ext>
            </a:extLst>
          </p:cNvPr>
          <p:cNvGrpSpPr>
            <a:grpSpLocks/>
          </p:cNvGrpSpPr>
          <p:nvPr/>
        </p:nvGrpSpPr>
        <p:grpSpPr bwMode="auto">
          <a:xfrm>
            <a:off x="3317572" y="2310055"/>
            <a:ext cx="6513512" cy="608013"/>
            <a:chOff x="1561" y="1708"/>
            <a:chExt cx="3788" cy="383"/>
          </a:xfrm>
        </p:grpSpPr>
        <p:graphicFrame>
          <p:nvGraphicFramePr>
            <p:cNvPr id="141" name="Object 118">
              <a:extLst>
                <a:ext uri="{FF2B5EF4-FFF2-40B4-BE49-F238E27FC236}">
                  <a16:creationId xmlns:a16="http://schemas.microsoft.com/office/drawing/2014/main" id="{FC7F51CF-BA58-4BAB-8B2F-9EE1F6F75E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36" y="1708"/>
            <a:ext cx="2613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647" name="Equation" r:id="rId30" imgW="3479800" imgH="508000" progId="Equation.DSMT4">
                    <p:embed/>
                  </p:oleObj>
                </mc:Choice>
                <mc:Fallback>
                  <p:oleObj name="Equation" r:id="rId30" imgW="3479800" imgH="508000" progId="Equation.DSMT4">
                    <p:embed/>
                    <p:pic>
                      <p:nvPicPr>
                        <p:cNvPr id="141" name="Object 118">
                          <a:extLst>
                            <a:ext uri="{FF2B5EF4-FFF2-40B4-BE49-F238E27FC236}">
                              <a16:creationId xmlns:a16="http://schemas.microsoft.com/office/drawing/2014/main" id="{FC7F51CF-BA58-4BAB-8B2F-9EE1F6F75E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708"/>
                          <a:ext cx="2613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" name="Text Box 119">
              <a:extLst>
                <a:ext uri="{FF2B5EF4-FFF2-40B4-BE49-F238E27FC236}">
                  <a16:creationId xmlns:a16="http://schemas.microsoft.com/office/drawing/2014/main" id="{F9884DEF-6BEC-4BEB-A253-D1C8302C1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" y="1760"/>
              <a:ext cx="131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000">
                  <a:solidFill>
                    <a:srgbClr val="00B050"/>
                  </a:solidFill>
                </a:rPr>
                <a:t>Gauss’ theorem</a:t>
              </a:r>
            </a:p>
          </p:txBody>
        </p:sp>
      </p:grpSp>
      <p:grpSp>
        <p:nvGrpSpPr>
          <p:cNvPr id="143" name="Group 128">
            <a:extLst>
              <a:ext uri="{FF2B5EF4-FFF2-40B4-BE49-F238E27FC236}">
                <a16:creationId xmlns:a16="http://schemas.microsoft.com/office/drawing/2014/main" id="{E08B840C-CEA5-480B-87C3-E49E84246B31}"/>
              </a:ext>
            </a:extLst>
          </p:cNvPr>
          <p:cNvGrpSpPr>
            <a:grpSpLocks/>
          </p:cNvGrpSpPr>
          <p:nvPr/>
        </p:nvGrpSpPr>
        <p:grpSpPr bwMode="auto">
          <a:xfrm>
            <a:off x="1563384" y="2597393"/>
            <a:ext cx="1560513" cy="1944687"/>
            <a:chOff x="521" y="1570"/>
            <a:chExt cx="908" cy="1225"/>
          </a:xfrm>
        </p:grpSpPr>
        <p:sp>
          <p:nvSpPr>
            <p:cNvPr id="144" name="AutoShape 126">
              <a:extLst>
                <a:ext uri="{FF2B5EF4-FFF2-40B4-BE49-F238E27FC236}">
                  <a16:creationId xmlns:a16="http://schemas.microsoft.com/office/drawing/2014/main" id="{2F73906B-B281-431E-B752-19CC74C086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39" y="1752"/>
              <a:ext cx="1225" cy="862"/>
            </a:xfrm>
            <a:custGeom>
              <a:avLst/>
              <a:gdLst>
                <a:gd name="T0" fmla="*/ 3 w 21600"/>
                <a:gd name="T1" fmla="*/ 0 h 21600"/>
                <a:gd name="T2" fmla="*/ 3 w 21600"/>
                <a:gd name="T3" fmla="*/ 1 h 21600"/>
                <a:gd name="T4" fmla="*/ 1 w 21600"/>
                <a:gd name="T5" fmla="*/ 1 h 21600"/>
                <a:gd name="T6" fmla="*/ 4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1 w 21600"/>
                <a:gd name="T13" fmla="*/ 2907 h 21600"/>
                <a:gd name="T14" fmla="*/ 18232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5" name="Text Box 127">
              <a:extLst>
                <a:ext uri="{FF2B5EF4-FFF2-40B4-BE49-F238E27FC236}">
                  <a16:creationId xmlns:a16="http://schemas.microsoft.com/office/drawing/2014/main" id="{23DB4B29-F54F-4247-8442-38CE24FA8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1570"/>
              <a:ext cx="72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/>
                <a:t>Residue Theorem </a:t>
              </a:r>
            </a:p>
          </p:txBody>
        </p:sp>
      </p:grp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F37462F4-9059-40F9-8CAA-9C27EDC8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272" y="640421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標楷體" panose="03000509000000000000" pitchFamily="65" charset="-120"/>
                <a:ea typeface="標楷體" panose="03000509000000000000" pitchFamily="65" charset="-120"/>
              </a:rPr>
              <a:t>山不轉。路轉。</a:t>
            </a:r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A777C735-6D45-4F25-9A89-012D5F877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697" y="6342305"/>
            <a:ext cx="291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標楷體" panose="03000509000000000000" pitchFamily="65" charset="-120"/>
                <a:ea typeface="標楷體" panose="03000509000000000000" pitchFamily="65" charset="-120"/>
              </a:rPr>
              <a:t>山不轉。路不轉。人轉。</a:t>
            </a:r>
          </a:p>
        </p:txBody>
      </p:sp>
      <p:sp>
        <p:nvSpPr>
          <p:cNvPr id="149" name="內容版面配置區 2">
            <a:extLst>
              <a:ext uri="{FF2B5EF4-FFF2-40B4-BE49-F238E27FC236}">
                <a16:creationId xmlns:a16="http://schemas.microsoft.com/office/drawing/2014/main" id="{96B417CE-76B5-4916-80E2-CA7D660CE124}"/>
              </a:ext>
            </a:extLst>
          </p:cNvPr>
          <p:cNvSpPr txBox="1">
            <a:spLocks/>
          </p:cNvSpPr>
          <p:nvPr/>
        </p:nvSpPr>
        <p:spPr>
          <a:xfrm>
            <a:off x="5398784" y="5931143"/>
            <a:ext cx="259715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0" indent="-228610" algn="l" defTabSz="91443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28" indent="-228610" algn="l" defTabSz="91443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46" indent="-228610" algn="l" defTabSz="91443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64" indent="-228610" algn="l" defTabSz="91443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82" indent="-228610" algn="l" defTabSz="91443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00" indent="-228610" algn="l" defTabSz="91443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18" indent="-228610" algn="l" defTabSz="91443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36" indent="-228610" algn="l" defTabSz="91443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54" indent="-228610" algn="l" defTabSz="91443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TW" sz="2000">
                <a:solidFill>
                  <a:srgbClr val="FF0000"/>
                </a:solidFill>
              </a:rPr>
              <a:t>discontinuity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83112B7B-E5F9-4497-83CD-D8EFC6B8E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1859" y="1100380"/>
            <a:ext cx="5438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邊界密度函數的解析延拓。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B050"/>
                </a:solidFill>
              </a:rPr>
              <a:t> (Taylor expansion)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51" name="Object 76">
            <a:extLst>
              <a:ext uri="{FF2B5EF4-FFF2-40B4-BE49-F238E27FC236}">
                <a16:creationId xmlns:a16="http://schemas.microsoft.com/office/drawing/2014/main" id="{E6020987-9767-4741-A737-9C089DB9DBC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2534" y="4777030"/>
          <a:ext cx="2408238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8" name="Equation" r:id="rId32" imgW="1498320" imgH="507960" progId="Equation.DSMT4">
                  <p:embed/>
                </p:oleObj>
              </mc:Choice>
              <mc:Fallback>
                <p:oleObj name="Equation" r:id="rId32" imgW="1498320" imgH="507960" progId="Equation.DSMT4">
                  <p:embed/>
                  <p:pic>
                    <p:nvPicPr>
                      <p:cNvPr id="151" name="Object 76">
                        <a:extLst>
                          <a:ext uri="{FF2B5EF4-FFF2-40B4-BE49-F238E27FC236}">
                            <a16:creationId xmlns:a16="http://schemas.microsoft.com/office/drawing/2014/main" id="{E6020987-9767-4741-A737-9C089DB9DB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534" y="4777030"/>
                        <a:ext cx="2408238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2" name="圖片 151">
            <a:extLst>
              <a:ext uri="{FF2B5EF4-FFF2-40B4-BE49-F238E27FC236}">
                <a16:creationId xmlns:a16="http://schemas.microsoft.com/office/drawing/2014/main" id="{BDB4EDDB-C338-4A22-A8F4-919EA296A1C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22" y="5302493"/>
            <a:ext cx="947737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329283"/>
      </p:ext>
    </p:extLst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120533" y="2779869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kernel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Objectivity for any observer</a:t>
            </a:r>
            <a:br>
              <a:rPr lang="en-US" altLang="zh-TW" sz="60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Various coordinates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4400" dirty="0">
                <a:solidFill>
                  <a:schemeClr val="tx1"/>
                </a:solidFill>
              </a:rPr>
              <a:t>(polar, bipolar and elliptical coordinates)</a:t>
            </a:r>
            <a:br>
              <a:rPr lang="en-US" altLang="zh-TW" sz="44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Different locations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4400" dirty="0">
                <a:solidFill>
                  <a:schemeClr val="tx1"/>
                </a:solidFill>
              </a:rPr>
              <a:t>(origin and focus)</a:t>
            </a:r>
            <a:br>
              <a:rPr lang="en-US" altLang="zh-TW" sz="4400" dirty="0">
                <a:solidFill>
                  <a:schemeClr val="tx1"/>
                </a:solidFill>
              </a:rPr>
            </a:br>
            <a:br>
              <a:rPr lang="en-US" altLang="zh-TW" sz="4400" b="1" dirty="0">
                <a:solidFill>
                  <a:schemeClr val="tx1"/>
                </a:solidFill>
              </a:rPr>
            </a:b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1885950582"/>
      </p:ext>
    </p:extLst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8"/>
          <a:stretch>
            <a:fillRect/>
          </a:stretch>
        </p:blipFill>
        <p:spPr>
          <a:xfrm>
            <a:off x="1807210" y="1553845"/>
            <a:ext cx="4132580" cy="413258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-2046261" y="1034663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Polar coordinates for ln(r) and theta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914661"/>
              </p:ext>
            </p:extLst>
          </p:nvPr>
        </p:nvGraphicFramePr>
        <p:xfrm>
          <a:off x="6303963" y="3637914"/>
          <a:ext cx="3656012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22" name="Equation" r:id="rId10" imgW="3047760" imgH="914400" progId="Equation.DSMT4">
                  <p:embed/>
                </p:oleObj>
              </mc:Choice>
              <mc:Fallback>
                <p:oleObj name="Equation" r:id="rId10" imgW="3047760" imgH="914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963" y="3637914"/>
                        <a:ext cx="3656012" cy="1096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328513"/>
              </p:ext>
            </p:extLst>
          </p:nvPr>
        </p:nvGraphicFramePr>
        <p:xfrm>
          <a:off x="6303963" y="2162175"/>
          <a:ext cx="198755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23" name="Equation" r:id="rId12" imgW="1650960" imgH="990360" progId="Equation.DSMT4">
                  <p:embed/>
                </p:oleObj>
              </mc:Choice>
              <mc:Fallback>
                <p:oleObj name="Equation" r:id="rId12" imgW="1650960" imgH="99036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963" y="2162175"/>
                        <a:ext cx="1987550" cy="1195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3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8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-2046261" y="791382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Polar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097867"/>
              </p:ext>
            </p:extLst>
          </p:nvPr>
        </p:nvGraphicFramePr>
        <p:xfrm>
          <a:off x="6342063" y="3515677"/>
          <a:ext cx="367347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44" name="Equation" r:id="rId10" imgW="3060360" imgH="914400" progId="Equation.DSMT4">
                  <p:embed/>
                </p:oleObj>
              </mc:Choice>
              <mc:Fallback>
                <p:oleObj name="Equation" r:id="rId10" imgW="3060360" imgH="914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3" y="3515677"/>
                        <a:ext cx="367347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83221"/>
              </p:ext>
            </p:extLst>
          </p:nvPr>
        </p:nvGraphicFramePr>
        <p:xfrm>
          <a:off x="6342063" y="2156483"/>
          <a:ext cx="198755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45" name="Equation" r:id="rId12" imgW="1650960" imgH="990360" progId="Equation.DSMT4">
                  <p:embed/>
                </p:oleObj>
              </mc:Choice>
              <mc:Fallback>
                <p:oleObj name="Equation" r:id="rId12" imgW="1650960" imgH="990360" progId="Equation.DSMT4">
                  <p:embed/>
                  <p:pic>
                    <p:nvPicPr>
                      <p:cNvPr id="12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3" y="2156483"/>
                        <a:ext cx="1987550" cy="1195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884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554527" y="1467177"/>
            <a:ext cx="4132580" cy="4132580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554527" y="1467177"/>
            <a:ext cx="4143375" cy="4143375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554527" y="1467177"/>
            <a:ext cx="4143375" cy="4143375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543732" y="1467177"/>
            <a:ext cx="4154170" cy="4143375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532937" y="1456382"/>
            <a:ext cx="4164965" cy="4143375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8"/>
          <a:stretch>
            <a:fillRect/>
          </a:stretch>
        </p:blipFill>
        <p:spPr>
          <a:xfrm>
            <a:off x="532937" y="1467176"/>
            <a:ext cx="4143375" cy="4143375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532937" y="1455301"/>
            <a:ext cx="4155250" cy="4143375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-410406" y="363543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Elliptical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149568"/>
              </p:ext>
            </p:extLst>
          </p:nvPr>
        </p:nvGraphicFramePr>
        <p:xfrm>
          <a:off x="4984750" y="3594100"/>
          <a:ext cx="662781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2" name="Equation" r:id="rId10" imgW="5524200" imgH="888840" progId="Equation.DSMT4">
                  <p:embed/>
                </p:oleObj>
              </mc:Choice>
              <mc:Fallback>
                <p:oleObj name="Equation" r:id="rId10" imgW="5524200" imgH="8888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3594100"/>
                        <a:ext cx="6627813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078763"/>
              </p:ext>
            </p:extLst>
          </p:nvPr>
        </p:nvGraphicFramePr>
        <p:xfrm>
          <a:off x="4984750" y="2138800"/>
          <a:ext cx="3225800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3" name="Equation" r:id="rId12" imgW="2679480" imgH="990360" progId="Equation.DSMT4">
                  <p:embed/>
                </p:oleObj>
              </mc:Choice>
              <mc:Fallback>
                <p:oleObj name="Equation" r:id="rId12" imgW="2679480" imgH="990360" progId="Equation.DSMT4">
                  <p:embed/>
                  <p:pic>
                    <p:nvPicPr>
                      <p:cNvPr id="12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2138800"/>
                        <a:ext cx="3225800" cy="1195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45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715010" y="1455301"/>
            <a:ext cx="4132580" cy="4132580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715010" y="1455301"/>
            <a:ext cx="4132580" cy="4132580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715010" y="1455301"/>
            <a:ext cx="4132580" cy="4132580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704215" y="1455301"/>
            <a:ext cx="4143375" cy="4143375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703135" y="1455301"/>
            <a:ext cx="4144455" cy="413258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8"/>
          <a:stretch>
            <a:fillRect/>
          </a:stretch>
        </p:blipFill>
        <p:spPr>
          <a:xfrm>
            <a:off x="703135" y="1455301"/>
            <a:ext cx="4132580" cy="413258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691260" y="1459619"/>
            <a:ext cx="4144455" cy="413258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-385239" y="363543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Elliptical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462918"/>
              </p:ext>
            </p:extLst>
          </p:nvPr>
        </p:nvGraphicFramePr>
        <p:xfrm>
          <a:off x="5106988" y="3572391"/>
          <a:ext cx="6264275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96" name="Equation" r:id="rId10" imgW="5219640" imgH="1091880" progId="Equation.DSMT4">
                  <p:embed/>
                </p:oleObj>
              </mc:Choice>
              <mc:Fallback>
                <p:oleObj name="Equation" r:id="rId10" imgW="5219640" imgH="1091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988" y="3572391"/>
                        <a:ext cx="6264275" cy="130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765441"/>
              </p:ext>
            </p:extLst>
          </p:nvPr>
        </p:nvGraphicFramePr>
        <p:xfrm>
          <a:off x="5106988" y="2117091"/>
          <a:ext cx="3225800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97" name="Equation" r:id="rId12" imgW="2679480" imgH="990360" progId="Equation.DSMT4">
                  <p:embed/>
                </p:oleObj>
              </mc:Choice>
              <mc:Fallback>
                <p:oleObj name="Equation" r:id="rId12" imgW="2679480" imgH="990360" progId="Equation.DSMT4">
                  <p:embed/>
                  <p:pic>
                    <p:nvPicPr>
                      <p:cNvPr id="12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988" y="2117091"/>
                        <a:ext cx="3225800" cy="1195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01" y="1595502"/>
            <a:ext cx="4143375" cy="4143375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8711" y="1586612"/>
            <a:ext cx="4161155" cy="4161155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127601" y="1595502"/>
            <a:ext cx="4161155" cy="4161155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138505" y="1593488"/>
            <a:ext cx="4143375" cy="4143375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>
          <a:blip r:embed="rId7"/>
          <a:stretch>
            <a:fillRect/>
          </a:stretch>
        </p:blipFill>
        <p:spPr>
          <a:xfrm>
            <a:off x="148765" y="1632968"/>
            <a:ext cx="4132580" cy="4132580"/>
          </a:xfrm>
          <a:prstGeom prst="rect">
            <a:avLst/>
          </a:prstGeom>
        </p:spPr>
      </p:pic>
      <p:pic>
        <p:nvPicPr>
          <p:cNvPr id="13" name="圖片 12"/>
          <p:cNvPicPr/>
          <p:nvPr/>
        </p:nvPicPr>
        <p:blipFill>
          <a:blip r:embed="rId8"/>
          <a:stretch>
            <a:fillRect/>
          </a:stretch>
        </p:blipFill>
        <p:spPr>
          <a:xfrm>
            <a:off x="143367" y="1627570"/>
            <a:ext cx="4143375" cy="4143375"/>
          </a:xfrm>
          <a:prstGeom prst="rect">
            <a:avLst/>
          </a:prstGeom>
        </p:spPr>
      </p:pic>
      <p:pic>
        <p:nvPicPr>
          <p:cNvPr id="14" name="圖片 13"/>
          <p:cNvPicPr/>
          <p:nvPr/>
        </p:nvPicPr>
        <p:blipFill>
          <a:blip r:embed="rId9"/>
          <a:stretch>
            <a:fillRect/>
          </a:stretch>
        </p:blipFill>
        <p:spPr>
          <a:xfrm>
            <a:off x="141353" y="1622173"/>
            <a:ext cx="4143375" cy="4143375"/>
          </a:xfrm>
          <a:prstGeom prst="rect">
            <a:avLst/>
          </a:prstGeom>
        </p:spPr>
      </p:pic>
      <p:pic>
        <p:nvPicPr>
          <p:cNvPr id="15" name="圖片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36491" y="1622172"/>
            <a:ext cx="4143375" cy="414337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81" y="1616772"/>
            <a:ext cx="4125595" cy="416655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-385239" y="355154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Bipolar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785476"/>
              </p:ext>
            </p:extLst>
          </p:nvPr>
        </p:nvGraphicFramePr>
        <p:xfrm>
          <a:off x="4291604" y="2699435"/>
          <a:ext cx="79406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16" name="Equation" r:id="rId12" imgW="6616440" imgH="2666880" progId="Equation.DSMT4">
                  <p:embed/>
                </p:oleObj>
              </mc:Choice>
              <mc:Fallback>
                <p:oleObj name="Equation" r:id="rId12" imgW="6616440" imgH="2666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1604" y="2699435"/>
                        <a:ext cx="79406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867972"/>
              </p:ext>
            </p:extLst>
          </p:nvPr>
        </p:nvGraphicFramePr>
        <p:xfrm>
          <a:off x="4308550" y="921435"/>
          <a:ext cx="3668712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17" name="Equation" r:id="rId14" imgW="3047760" imgH="1473120" progId="Equation.DSMT4">
                  <p:embed/>
                </p:oleObj>
              </mc:Choice>
              <mc:Fallback>
                <p:oleObj name="Equation" r:id="rId14" imgW="3047760" imgH="1473120" progId="Equation.DSMT4">
                  <p:embed/>
                  <p:pic>
                    <p:nvPicPr>
                      <p:cNvPr id="12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550" y="921435"/>
                        <a:ext cx="3668712" cy="177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46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25412" y="1482472"/>
            <a:ext cx="4143375" cy="4143375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20015" y="1477075"/>
            <a:ext cx="4154170" cy="4154170"/>
          </a:xfrm>
          <a:prstGeom prst="rect">
            <a:avLst/>
          </a:prstGeom>
        </p:spPr>
      </p:pic>
      <p:pic>
        <p:nvPicPr>
          <p:cNvPr id="16" name="圖片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36207" y="1493267"/>
            <a:ext cx="4143375" cy="4143375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>
          <a:blip r:embed="rId6"/>
          <a:stretch>
            <a:fillRect/>
          </a:stretch>
        </p:blipFill>
        <p:spPr>
          <a:xfrm>
            <a:off x="136207" y="1493267"/>
            <a:ext cx="4143375" cy="4143375"/>
          </a:xfrm>
          <a:prstGeom prst="rect">
            <a:avLst/>
          </a:prstGeom>
        </p:spPr>
      </p:pic>
      <p:pic>
        <p:nvPicPr>
          <p:cNvPr id="18" name="圖片 17"/>
          <p:cNvPicPr/>
          <p:nvPr/>
        </p:nvPicPr>
        <p:blipFill>
          <a:blip r:embed="rId7"/>
          <a:stretch>
            <a:fillRect/>
          </a:stretch>
        </p:blipFill>
        <p:spPr>
          <a:xfrm>
            <a:off x="120441" y="1493267"/>
            <a:ext cx="4154170" cy="4154170"/>
          </a:xfrm>
          <a:prstGeom prst="rect">
            <a:avLst/>
          </a:prstGeom>
        </p:spPr>
      </p:pic>
      <p:pic>
        <p:nvPicPr>
          <p:cNvPr id="19" name="圖片 18"/>
          <p:cNvPicPr/>
          <p:nvPr/>
        </p:nvPicPr>
        <p:blipFill>
          <a:blip r:embed="rId8"/>
          <a:stretch>
            <a:fillRect/>
          </a:stretch>
        </p:blipFill>
        <p:spPr>
          <a:xfrm>
            <a:off x="130384" y="1492415"/>
            <a:ext cx="4143375" cy="4143375"/>
          </a:xfrm>
          <a:prstGeom prst="rect">
            <a:avLst/>
          </a:prstGeom>
        </p:spPr>
      </p:pic>
      <p:pic>
        <p:nvPicPr>
          <p:cNvPr id="20" name="圖片 19"/>
          <p:cNvPicPr/>
          <p:nvPr/>
        </p:nvPicPr>
        <p:blipFill>
          <a:blip r:embed="rId9"/>
          <a:stretch>
            <a:fillRect/>
          </a:stretch>
        </p:blipFill>
        <p:spPr>
          <a:xfrm>
            <a:off x="140326" y="1492415"/>
            <a:ext cx="4143375" cy="4143375"/>
          </a:xfrm>
          <a:prstGeom prst="rect">
            <a:avLst/>
          </a:prstGeom>
        </p:spPr>
      </p:pic>
      <p:pic>
        <p:nvPicPr>
          <p:cNvPr id="21" name="圖片 20"/>
          <p:cNvPicPr/>
          <p:nvPr/>
        </p:nvPicPr>
        <p:blipFill>
          <a:blip r:embed="rId10"/>
          <a:stretch>
            <a:fillRect/>
          </a:stretch>
        </p:blipFill>
        <p:spPr>
          <a:xfrm>
            <a:off x="126265" y="1493693"/>
            <a:ext cx="4154170" cy="4154170"/>
          </a:xfrm>
          <a:prstGeom prst="rect">
            <a:avLst/>
          </a:prstGeom>
        </p:spPr>
      </p:pic>
      <p:pic>
        <p:nvPicPr>
          <p:cNvPr id="22" name="圖片 2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9531" y="1504062"/>
            <a:ext cx="4154170" cy="4154170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-385239" y="355154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Bipolar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522908"/>
              </p:ext>
            </p:extLst>
          </p:nvPr>
        </p:nvGraphicFramePr>
        <p:xfrm>
          <a:off x="4308550" y="2842960"/>
          <a:ext cx="7593013" cy="292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40" name="Equation" r:id="rId12" imgW="5841720" imgH="2247840" progId="Equation.DSMT4">
                  <p:embed/>
                </p:oleObj>
              </mc:Choice>
              <mc:Fallback>
                <p:oleObj name="Equation" r:id="rId12" imgW="5841720" imgH="22478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550" y="2842960"/>
                        <a:ext cx="7593013" cy="292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物件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779683"/>
              </p:ext>
            </p:extLst>
          </p:nvPr>
        </p:nvGraphicFramePr>
        <p:xfrm>
          <a:off x="4308550" y="921435"/>
          <a:ext cx="3668712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41" name="Equation" r:id="rId14" imgW="3047760" imgH="1473120" progId="Equation.DSMT4">
                  <p:embed/>
                </p:oleObj>
              </mc:Choice>
              <mc:Fallback>
                <p:oleObj name="Equation" r:id="rId14" imgW="3047760" imgH="1473120" progId="Equation.DSMT4">
                  <p:embed/>
                  <p:pic>
                    <p:nvPicPr>
                      <p:cNvPr id="16" name="物件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550" y="921435"/>
                        <a:ext cx="3668712" cy="177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00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2615404"/>
            <a:ext cx="5877574" cy="440718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43" y="128016"/>
            <a:ext cx="2569823" cy="363402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716" y="0"/>
            <a:ext cx="2456412" cy="339242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1" y="2795418"/>
            <a:ext cx="5082855" cy="3388570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ctrTitle"/>
          </p:nvPr>
        </p:nvSpPr>
        <p:spPr>
          <a:xfrm>
            <a:off x="-4685783" y="874904"/>
            <a:ext cx="12670174" cy="1106994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ACMT 1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044457" y="945008"/>
            <a:ext cx="12670174" cy="1106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TwBEM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14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5932630"/>
      </p:ext>
    </p:extLst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657" y="3814185"/>
            <a:ext cx="2071688" cy="2071688"/>
          </a:xfrm>
          <a:prstGeom prst="rect">
            <a:avLst/>
          </a:prstGeom>
        </p:spPr>
      </p:pic>
      <p:pic>
        <p:nvPicPr>
          <p:cNvPr id="12" name="圖片 11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261" y="3808789"/>
            <a:ext cx="2077085" cy="2077085"/>
          </a:xfrm>
          <a:prstGeom prst="rect">
            <a:avLst/>
          </a:prstGeom>
        </p:spPr>
      </p:pic>
      <p:pic>
        <p:nvPicPr>
          <p:cNvPr id="16" name="圖片 15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658" y="3809781"/>
            <a:ext cx="2071688" cy="2071688"/>
          </a:xfrm>
          <a:prstGeom prst="rect">
            <a:avLst/>
          </a:prstGeom>
        </p:spPr>
      </p:pic>
      <p:pic>
        <p:nvPicPr>
          <p:cNvPr id="17" name="圖片 16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58" y="3807082"/>
            <a:ext cx="2071688" cy="2071688"/>
          </a:xfrm>
          <a:prstGeom prst="rect">
            <a:avLst/>
          </a:prstGeom>
        </p:spPr>
      </p:pic>
      <p:pic>
        <p:nvPicPr>
          <p:cNvPr id="18" name="圖片 17"/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779" y="3808584"/>
            <a:ext cx="2077085" cy="2077085"/>
          </a:xfrm>
          <a:prstGeom prst="rect">
            <a:avLst/>
          </a:prstGeom>
        </p:spPr>
      </p:pic>
      <p:pic>
        <p:nvPicPr>
          <p:cNvPr id="19" name="圖片 18"/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0973" y="3812390"/>
            <a:ext cx="2071688" cy="2071688"/>
          </a:xfrm>
          <a:prstGeom prst="rect">
            <a:avLst/>
          </a:prstGeom>
        </p:spPr>
      </p:pic>
      <p:pic>
        <p:nvPicPr>
          <p:cNvPr id="20" name="圖片 19"/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0973" y="3813982"/>
            <a:ext cx="2071688" cy="2071688"/>
          </a:xfrm>
          <a:prstGeom prst="rect">
            <a:avLst/>
          </a:prstGeom>
        </p:spPr>
      </p:pic>
      <p:pic>
        <p:nvPicPr>
          <p:cNvPr id="21" name="圖片 20"/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8274" y="3804384"/>
            <a:ext cx="2077085" cy="2077085"/>
          </a:xfrm>
          <a:prstGeom prst="rect">
            <a:avLst/>
          </a:prstGeom>
        </p:spPr>
      </p:pic>
      <p:pic>
        <p:nvPicPr>
          <p:cNvPr id="22" name="圖片 21"/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3090" y="3808379"/>
            <a:ext cx="2077085" cy="2077085"/>
          </a:xfrm>
          <a:prstGeom prst="rect">
            <a:avLst/>
          </a:prstGeom>
        </p:spPr>
      </p:pic>
      <p:pic>
        <p:nvPicPr>
          <p:cNvPr id="29" name="圖片 28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3711" y="3819810"/>
            <a:ext cx="2071673" cy="2071673"/>
          </a:xfrm>
          <a:prstGeom prst="rect">
            <a:avLst/>
          </a:prstGeom>
        </p:spPr>
      </p:pic>
      <p:pic>
        <p:nvPicPr>
          <p:cNvPr id="30" name="圖片 29"/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3711" y="3819810"/>
            <a:ext cx="2071673" cy="2071673"/>
          </a:xfrm>
          <a:prstGeom prst="rect">
            <a:avLst/>
          </a:prstGeom>
        </p:spPr>
      </p:pic>
      <p:pic>
        <p:nvPicPr>
          <p:cNvPr id="31" name="圖片 30"/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3193" y="3811493"/>
            <a:ext cx="2071673" cy="2071673"/>
          </a:xfrm>
          <a:prstGeom prst="rect">
            <a:avLst/>
          </a:prstGeom>
        </p:spPr>
      </p:pic>
      <p:pic>
        <p:nvPicPr>
          <p:cNvPr id="32" name="圖片 31"/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2399" y="3820921"/>
            <a:ext cx="2077085" cy="2077085"/>
          </a:xfrm>
          <a:prstGeom prst="rect">
            <a:avLst/>
          </a:prstGeom>
        </p:spPr>
      </p:pic>
      <p:pic>
        <p:nvPicPr>
          <p:cNvPr id="33" name="圖片 32"/>
          <p:cNvPicPr preferRelativeResize="0"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40654" y="3829039"/>
            <a:ext cx="2077626" cy="2071673"/>
          </a:xfrm>
          <a:prstGeom prst="rect">
            <a:avLst/>
          </a:prstGeom>
        </p:spPr>
      </p:pic>
      <p:pic>
        <p:nvPicPr>
          <p:cNvPr id="34" name="圖片 33"/>
          <p:cNvPicPr preferRelativeResize="0"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36242" y="3829039"/>
            <a:ext cx="2071673" cy="2071673"/>
          </a:xfrm>
          <a:prstGeom prst="rect">
            <a:avLst/>
          </a:prstGeom>
        </p:spPr>
      </p:pic>
      <p:pic>
        <p:nvPicPr>
          <p:cNvPr id="35" name="圖片 34"/>
          <p:cNvPicPr preferRelativeResize="0"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38857" y="3834451"/>
            <a:ext cx="2077626" cy="2071673"/>
          </a:xfrm>
          <a:prstGeom prst="rect">
            <a:avLst/>
          </a:prstGeom>
        </p:spPr>
      </p:pic>
      <p:pic>
        <p:nvPicPr>
          <p:cNvPr id="36" name="圖片 35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0502" y="1084832"/>
            <a:ext cx="2071673" cy="2071673"/>
          </a:xfrm>
          <a:prstGeom prst="rect">
            <a:avLst/>
          </a:prstGeom>
        </p:spPr>
      </p:pic>
      <p:pic>
        <p:nvPicPr>
          <p:cNvPr id="37" name="圖片 36"/>
          <p:cNvPicPr preferRelativeResize="0"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30501" y="1084831"/>
            <a:ext cx="2077085" cy="2077085"/>
          </a:xfrm>
          <a:prstGeom prst="rect">
            <a:avLst/>
          </a:prstGeom>
        </p:spPr>
      </p:pic>
      <p:pic>
        <p:nvPicPr>
          <p:cNvPr id="38" name="圖片 37"/>
          <p:cNvPicPr preferRelativeResize="0"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31924" y="1093720"/>
            <a:ext cx="2077085" cy="2077085"/>
          </a:xfrm>
          <a:prstGeom prst="rect">
            <a:avLst/>
          </a:prstGeom>
        </p:spPr>
      </p:pic>
      <p:pic>
        <p:nvPicPr>
          <p:cNvPr id="39" name="圖片 38"/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27990" y="1062196"/>
            <a:ext cx="2082497" cy="2077085"/>
          </a:xfrm>
          <a:prstGeom prst="rect">
            <a:avLst/>
          </a:prstGeom>
        </p:spPr>
      </p:pic>
      <p:pic>
        <p:nvPicPr>
          <p:cNvPr id="40" name="圖片 39"/>
          <p:cNvPicPr preferRelativeResize="0"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36987" y="1061079"/>
            <a:ext cx="2087908" cy="2077085"/>
          </a:xfrm>
          <a:prstGeom prst="rect">
            <a:avLst/>
          </a:prstGeom>
        </p:spPr>
      </p:pic>
      <p:pic>
        <p:nvPicPr>
          <p:cNvPr id="41" name="圖片 40"/>
          <p:cNvPicPr preferRelativeResize="0"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29509" y="1082125"/>
            <a:ext cx="2077085" cy="2077085"/>
          </a:xfrm>
          <a:prstGeom prst="rect">
            <a:avLst/>
          </a:prstGeom>
        </p:spPr>
      </p:pic>
      <p:pic>
        <p:nvPicPr>
          <p:cNvPr id="42" name="圖片 41"/>
          <p:cNvPicPr preferRelativeResize="0"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29483" y="1087537"/>
            <a:ext cx="2083038" cy="2077085"/>
          </a:xfrm>
          <a:prstGeom prst="rect">
            <a:avLst/>
          </a:prstGeom>
        </p:spPr>
      </p:pic>
      <p:pic>
        <p:nvPicPr>
          <p:cNvPr id="43" name="圖片 42"/>
          <p:cNvPicPr preferRelativeResize="0"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46188" y="1072955"/>
            <a:ext cx="2077085" cy="2077085"/>
          </a:xfrm>
          <a:prstGeom prst="rect">
            <a:avLst/>
          </a:prstGeom>
        </p:spPr>
      </p:pic>
      <p:pic>
        <p:nvPicPr>
          <p:cNvPr id="44" name="圖片 43"/>
          <p:cNvPicPr preferRelativeResize="0"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46188" y="1072955"/>
            <a:ext cx="2077085" cy="2077085"/>
          </a:xfrm>
          <a:prstGeom prst="rect">
            <a:avLst/>
          </a:prstGeom>
        </p:spPr>
      </p:pic>
      <p:pic>
        <p:nvPicPr>
          <p:cNvPr id="45" name="圖片 44"/>
          <p:cNvPicPr preferRelativeResize="0"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42699" y="1068208"/>
            <a:ext cx="2077085" cy="2077085"/>
          </a:xfrm>
          <a:prstGeom prst="rect">
            <a:avLst/>
          </a:prstGeom>
        </p:spPr>
      </p:pic>
      <p:pic>
        <p:nvPicPr>
          <p:cNvPr id="46" name="圖片 45"/>
          <p:cNvPicPr preferRelativeResize="0"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41743" y="1069526"/>
            <a:ext cx="2077085" cy="2077085"/>
          </a:xfrm>
          <a:prstGeom prst="rect">
            <a:avLst/>
          </a:prstGeom>
        </p:spPr>
      </p:pic>
      <p:pic>
        <p:nvPicPr>
          <p:cNvPr id="47" name="圖片 46"/>
          <p:cNvPicPr preferRelativeResize="0"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46162" y="1061079"/>
            <a:ext cx="2077085" cy="2077085"/>
          </a:xfrm>
          <a:prstGeom prst="rect">
            <a:avLst/>
          </a:prstGeom>
        </p:spPr>
      </p:pic>
      <p:pic>
        <p:nvPicPr>
          <p:cNvPr id="48" name="圖片 47"/>
          <p:cNvPicPr preferRelativeResize="0"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48102" y="1074429"/>
            <a:ext cx="2077085" cy="2077085"/>
          </a:xfrm>
          <a:prstGeom prst="rect">
            <a:avLst/>
          </a:prstGeom>
        </p:spPr>
      </p:pic>
      <p:pic>
        <p:nvPicPr>
          <p:cNvPr id="49" name="圖片 48"/>
          <p:cNvPicPr preferRelativeResize="0"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48102" y="1068984"/>
            <a:ext cx="2077085" cy="2077085"/>
          </a:xfrm>
          <a:prstGeom prst="rect">
            <a:avLst/>
          </a:prstGeom>
        </p:spPr>
      </p:pic>
      <p:pic>
        <p:nvPicPr>
          <p:cNvPr id="50" name="圖片 49"/>
          <p:cNvPicPr preferRelativeResize="0"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46188" y="3808788"/>
            <a:ext cx="2077085" cy="2077085"/>
          </a:xfrm>
          <a:prstGeom prst="rect">
            <a:avLst/>
          </a:prstGeom>
        </p:spPr>
      </p:pic>
      <p:pic>
        <p:nvPicPr>
          <p:cNvPr id="51" name="圖片 50"/>
          <p:cNvPicPr preferRelativeResize="0"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46188" y="3808788"/>
            <a:ext cx="2077085" cy="2077085"/>
          </a:xfrm>
          <a:prstGeom prst="rect">
            <a:avLst/>
          </a:prstGeom>
        </p:spPr>
      </p:pic>
      <p:pic>
        <p:nvPicPr>
          <p:cNvPr id="52" name="圖片 51"/>
          <p:cNvPicPr preferRelativeResize="0"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546706" y="3808787"/>
            <a:ext cx="2077085" cy="2077085"/>
          </a:xfrm>
          <a:prstGeom prst="rect">
            <a:avLst/>
          </a:prstGeom>
        </p:spPr>
      </p:pic>
      <p:pic>
        <p:nvPicPr>
          <p:cNvPr id="53" name="圖片 52"/>
          <p:cNvPicPr preferRelativeResize="0"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44663" y="3809329"/>
            <a:ext cx="2077085" cy="2077085"/>
          </a:xfrm>
          <a:prstGeom prst="rect">
            <a:avLst/>
          </a:prstGeom>
        </p:spPr>
      </p:pic>
      <p:pic>
        <p:nvPicPr>
          <p:cNvPr id="54" name="圖片 53"/>
          <p:cNvPicPr preferRelativeResize="0"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552100" y="3804919"/>
            <a:ext cx="2077085" cy="2077085"/>
          </a:xfrm>
          <a:prstGeom prst="rect">
            <a:avLst/>
          </a:prstGeom>
        </p:spPr>
      </p:pic>
      <p:pic>
        <p:nvPicPr>
          <p:cNvPr id="55" name="圖片 54"/>
          <p:cNvPicPr preferRelativeResize="0"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542294" y="3798981"/>
            <a:ext cx="2077085" cy="2077085"/>
          </a:xfrm>
          <a:prstGeom prst="rect">
            <a:avLst/>
          </a:prstGeom>
        </p:spPr>
      </p:pic>
      <p:pic>
        <p:nvPicPr>
          <p:cNvPr id="56" name="圖片 55"/>
          <p:cNvPicPr preferRelativeResize="0"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42699" y="3800016"/>
            <a:ext cx="2077085" cy="2077085"/>
          </a:xfrm>
          <a:prstGeom prst="rect">
            <a:avLst/>
          </a:prstGeom>
        </p:spPr>
      </p:pic>
      <p:pic>
        <p:nvPicPr>
          <p:cNvPr id="57" name="圖片 56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672" y="1093720"/>
            <a:ext cx="2065529" cy="2065529"/>
          </a:xfrm>
          <a:prstGeom prst="rect">
            <a:avLst/>
          </a:prstGeom>
        </p:spPr>
      </p:pic>
      <p:pic>
        <p:nvPicPr>
          <p:cNvPr id="58" name="圖片 57"/>
          <p:cNvPicPr preferRelativeResize="0"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515782" y="1084830"/>
            <a:ext cx="2074393" cy="2074393"/>
          </a:xfrm>
          <a:prstGeom prst="rect">
            <a:avLst/>
          </a:prstGeom>
        </p:spPr>
      </p:pic>
      <p:pic>
        <p:nvPicPr>
          <p:cNvPr id="59" name="圖片 58"/>
          <p:cNvPicPr preferRelativeResize="0"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511337" y="1074520"/>
            <a:ext cx="2074393" cy="2074393"/>
          </a:xfrm>
          <a:prstGeom prst="rect">
            <a:avLst/>
          </a:prstGeom>
        </p:spPr>
      </p:pic>
      <p:pic>
        <p:nvPicPr>
          <p:cNvPr id="60" name="圖片 59"/>
          <p:cNvPicPr preferRelativeResize="0"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3431" y="1073752"/>
            <a:ext cx="2065529" cy="2065529"/>
          </a:xfrm>
          <a:prstGeom prst="rect">
            <a:avLst/>
          </a:prstGeom>
        </p:spPr>
      </p:pic>
      <p:pic>
        <p:nvPicPr>
          <p:cNvPr id="61" name="圖片 60"/>
          <p:cNvPicPr preferRelativeResize="0"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516121" y="1084508"/>
            <a:ext cx="2060148" cy="2060148"/>
          </a:xfrm>
          <a:prstGeom prst="rect">
            <a:avLst/>
          </a:prstGeom>
        </p:spPr>
      </p:pic>
      <p:pic>
        <p:nvPicPr>
          <p:cNvPr id="62" name="圖片 61"/>
          <p:cNvPicPr preferRelativeResize="0"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517260" y="1085993"/>
            <a:ext cx="2065529" cy="2065529"/>
          </a:xfrm>
          <a:prstGeom prst="rect">
            <a:avLst/>
          </a:prstGeom>
        </p:spPr>
      </p:pic>
      <p:pic>
        <p:nvPicPr>
          <p:cNvPr id="63" name="圖片 62"/>
          <p:cNvPicPr preferRelativeResize="0"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518730" y="1084776"/>
            <a:ext cx="2065529" cy="2065529"/>
          </a:xfrm>
          <a:prstGeom prst="rect">
            <a:avLst/>
          </a:prstGeom>
        </p:spPr>
      </p:pic>
      <p:pic>
        <p:nvPicPr>
          <p:cNvPr id="64" name="圖片 63"/>
          <p:cNvPicPr preferRelativeResize="0"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515756" y="1092274"/>
            <a:ext cx="2065529" cy="2065529"/>
          </a:xfrm>
          <a:prstGeom prst="rect">
            <a:avLst/>
          </a:prstGeom>
        </p:spPr>
      </p:pic>
      <p:pic>
        <p:nvPicPr>
          <p:cNvPr id="65" name="圖片 64"/>
          <p:cNvPicPr preferRelativeResize="0"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30973" y="1068208"/>
            <a:ext cx="2056666" cy="2077085"/>
          </a:xfrm>
          <a:prstGeom prst="rect">
            <a:avLst/>
          </a:prstGeom>
        </p:spPr>
      </p:pic>
      <p:pic>
        <p:nvPicPr>
          <p:cNvPr id="3" name="0E4D23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8793771" y="6858000"/>
            <a:ext cx="3398229" cy="1911504"/>
          </a:xfrm>
          <a:prstGeom prst="rect">
            <a:avLst/>
          </a:prstGeom>
        </p:spPr>
      </p:pic>
      <p:sp>
        <p:nvSpPr>
          <p:cNvPr id="66" name="Rectangle 4"/>
          <p:cNvSpPr txBox="1">
            <a:spLocks noChangeArrowheads="1"/>
          </p:cNvSpPr>
          <p:nvPr/>
        </p:nvSpPr>
        <p:spPr>
          <a:xfrm>
            <a:off x="-888579" y="791382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600" dirty="0">
                <a:solidFill>
                  <a:srgbClr val="FF0000"/>
                </a:solidFill>
              </a:rPr>
              <a:t>Polar, elliptical and bipolar coordinates </a:t>
            </a:r>
          </a:p>
          <a:p>
            <a:r>
              <a:rPr lang="en-US" altLang="zh-TW" sz="3600" dirty="0">
                <a:solidFill>
                  <a:srgbClr val="FF0000"/>
                </a:solidFill>
              </a:rPr>
              <a:t>for ln(r) and theta </a:t>
            </a:r>
            <a:br>
              <a:rPr lang="en-US" altLang="zh-TW" sz="3600" dirty="0">
                <a:solidFill>
                  <a:srgbClr val="FF3300"/>
                </a:solidFill>
              </a:rPr>
            </a:br>
            <a:br>
              <a:rPr lang="en-US" altLang="zh-TW" sz="2800" dirty="0"/>
            </a:b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469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176463" y="1315453"/>
            <a:ext cx="11020926" cy="4745372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0070C0"/>
                </a:solidFill>
              </a:rPr>
              <a:t>What is the degenerate kernel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Paradise, parasite and paradox         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Rank-deficiency mechanism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Double degeneracy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Green function, BVP</a:t>
            </a:r>
            <a:br>
              <a:rPr lang="en-US" altLang="zh-TW" sz="6000" dirty="0">
                <a:solidFill>
                  <a:srgbClr val="0070C0"/>
                </a:solidFill>
              </a:rPr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3" name="文字方塊 2"/>
          <p:cNvSpPr txBox="1"/>
          <p:nvPr/>
        </p:nvSpPr>
        <p:spPr>
          <a:xfrm>
            <a:off x="4531718" y="215659"/>
            <a:ext cx="2658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Outline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9233055"/>
      </p:ext>
    </p:extLst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847052" y="2427229"/>
            <a:ext cx="5844479" cy="3828135"/>
            <a:chOff x="323051" y="2427228"/>
            <a:chExt cx="5844479" cy="3828135"/>
          </a:xfrm>
        </p:grpSpPr>
        <p:sp>
          <p:nvSpPr>
            <p:cNvPr id="3" name="直線接點 2"/>
            <p:cNvSpPr/>
            <p:nvPr/>
          </p:nvSpPr>
          <p:spPr>
            <a:xfrm>
              <a:off x="2105977" y="5263403"/>
              <a:ext cx="3060192" cy="0"/>
            </a:xfrm>
            <a:prstGeom prst="line">
              <a:avLst/>
            </a:prstGeom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直線接點 4"/>
            <p:cNvSpPr/>
            <p:nvPr/>
          </p:nvSpPr>
          <p:spPr>
            <a:xfrm>
              <a:off x="2102989" y="3997097"/>
              <a:ext cx="2621280" cy="0"/>
            </a:xfrm>
            <a:prstGeom prst="line">
              <a:avLst/>
            </a:prstGeom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直線接點 6"/>
            <p:cNvSpPr/>
            <p:nvPr/>
          </p:nvSpPr>
          <p:spPr>
            <a:xfrm>
              <a:off x="1283887" y="2777113"/>
              <a:ext cx="3060192" cy="0"/>
            </a:xfrm>
            <a:prstGeom prst="line">
              <a:avLst/>
            </a:prstGeom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橢圓 8"/>
            <p:cNvSpPr/>
            <p:nvPr/>
          </p:nvSpPr>
          <p:spPr>
            <a:xfrm>
              <a:off x="323051" y="2472745"/>
              <a:ext cx="3565855" cy="3447714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手繪多邊形 29"/>
            <p:cNvSpPr/>
            <p:nvPr/>
          </p:nvSpPr>
          <p:spPr>
            <a:xfrm>
              <a:off x="1130617" y="4291091"/>
              <a:ext cx="1950720" cy="1005840"/>
            </a:xfrm>
            <a:custGeom>
              <a:avLst/>
              <a:gdLst>
                <a:gd name="connsiteX0" fmla="*/ 0 w 1950720"/>
                <a:gd name="connsiteY0" fmla="*/ 0 h 1005840"/>
                <a:gd name="connsiteX1" fmla="*/ 1950720 w 1950720"/>
                <a:gd name="connsiteY1" fmla="*/ 0 h 1005840"/>
                <a:gd name="connsiteX2" fmla="*/ 1950720 w 1950720"/>
                <a:gd name="connsiteY2" fmla="*/ 1005840 h 1005840"/>
                <a:gd name="connsiteX3" fmla="*/ 0 w 1950720"/>
                <a:gd name="connsiteY3" fmla="*/ 1005840 h 1005840"/>
                <a:gd name="connsiteX4" fmla="*/ 0 w 1950720"/>
                <a:gd name="connsiteY4" fmla="*/ 0 h 100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0720" h="1005840">
                  <a:moveTo>
                    <a:pt x="0" y="0"/>
                  </a:moveTo>
                  <a:lnTo>
                    <a:pt x="1950720" y="0"/>
                  </a:lnTo>
                  <a:lnTo>
                    <a:pt x="1950720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dirty="0"/>
            </a:p>
          </p:txBody>
        </p:sp>
        <p:sp>
          <p:nvSpPr>
            <p:cNvPr id="33" name="橢圓 32"/>
            <p:cNvSpPr/>
            <p:nvPr/>
          </p:nvSpPr>
          <p:spPr>
            <a:xfrm>
              <a:off x="3550708" y="2427228"/>
              <a:ext cx="1299034" cy="1076438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手繪多邊形 41"/>
            <p:cNvSpPr/>
            <p:nvPr/>
          </p:nvSpPr>
          <p:spPr>
            <a:xfrm>
              <a:off x="3563888" y="2500874"/>
              <a:ext cx="1467063" cy="928126"/>
            </a:xfrm>
            <a:custGeom>
              <a:avLst/>
              <a:gdLst>
                <a:gd name="connsiteX0" fmla="*/ 0 w 1053269"/>
                <a:gd name="connsiteY0" fmla="*/ 0 h 914400"/>
                <a:gd name="connsiteX1" fmla="*/ 1053269 w 1053269"/>
                <a:gd name="connsiteY1" fmla="*/ 0 h 914400"/>
                <a:gd name="connsiteX2" fmla="*/ 1053269 w 1053269"/>
                <a:gd name="connsiteY2" fmla="*/ 914400 h 914400"/>
                <a:gd name="connsiteX3" fmla="*/ 0 w 1053269"/>
                <a:gd name="connsiteY3" fmla="*/ 914400 h 914400"/>
                <a:gd name="connsiteX4" fmla="*/ 0 w 1053269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269" h="914400">
                  <a:moveTo>
                    <a:pt x="0" y="0"/>
                  </a:moveTo>
                  <a:lnTo>
                    <a:pt x="1053269" y="0"/>
                  </a:lnTo>
                  <a:lnTo>
                    <a:pt x="1053269" y="914400"/>
                  </a:ln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2400" b="1" dirty="0">
                  <a:solidFill>
                    <a:schemeClr val="accent5">
                      <a:lumMod val="75000"/>
                    </a:schemeClr>
                  </a:solidFill>
                </a:rPr>
                <a:t>Paradise</a:t>
              </a:r>
            </a:p>
            <a:p>
              <a:pPr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b="1" dirty="0">
                  <a:solidFill>
                    <a:schemeClr val="accent5">
                      <a:lumMod val="75000"/>
                    </a:schemeClr>
                  </a:solidFill>
                </a:rPr>
                <a:t>(1988-1998)</a:t>
              </a:r>
              <a:endParaRPr lang="zh-TW" alt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5" name="橢圓 44"/>
            <p:cNvSpPr/>
            <p:nvPr/>
          </p:nvSpPr>
          <p:spPr>
            <a:xfrm>
              <a:off x="4155245" y="3573016"/>
              <a:ext cx="1007065" cy="100376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手繪多邊形 45"/>
            <p:cNvSpPr/>
            <p:nvPr/>
          </p:nvSpPr>
          <p:spPr>
            <a:xfrm>
              <a:off x="4716016" y="2946648"/>
              <a:ext cx="1451514" cy="914400"/>
            </a:xfrm>
            <a:custGeom>
              <a:avLst/>
              <a:gdLst>
                <a:gd name="connsiteX0" fmla="*/ 0 w 1451514"/>
                <a:gd name="connsiteY0" fmla="*/ 0 h 914400"/>
                <a:gd name="connsiteX1" fmla="*/ 1451514 w 1451514"/>
                <a:gd name="connsiteY1" fmla="*/ 0 h 914400"/>
                <a:gd name="connsiteX2" fmla="*/ 1451514 w 1451514"/>
                <a:gd name="connsiteY2" fmla="*/ 914400 h 914400"/>
                <a:gd name="connsiteX3" fmla="*/ 0 w 1451514"/>
                <a:gd name="connsiteY3" fmla="*/ 914400 h 914400"/>
                <a:gd name="connsiteX4" fmla="*/ 0 w 1451514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1514" h="914400">
                  <a:moveTo>
                    <a:pt x="0" y="0"/>
                  </a:moveTo>
                  <a:lnTo>
                    <a:pt x="1451514" y="0"/>
                  </a:lnTo>
                  <a:lnTo>
                    <a:pt x="1451514" y="914400"/>
                  </a:ln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0" rIns="110490" bIns="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2900" b="1" dirty="0">
                  <a:solidFill>
                    <a:srgbClr val="FF3300"/>
                  </a:solidFill>
                </a:rPr>
                <a:t>Parasite</a:t>
              </a: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b="1" dirty="0">
                  <a:solidFill>
                    <a:srgbClr val="FF3300"/>
                  </a:solidFill>
                </a:rPr>
                <a:t>(1998-2008)</a:t>
              </a:r>
              <a:endParaRPr lang="zh-TW" altLang="en-US" b="1" dirty="0">
                <a:solidFill>
                  <a:srgbClr val="FF3300"/>
                </a:solidFill>
              </a:endParaRPr>
            </a:p>
          </p:txBody>
        </p:sp>
        <p:sp>
          <p:nvSpPr>
            <p:cNvPr id="47" name="橢圓 46"/>
            <p:cNvSpPr/>
            <p:nvPr/>
          </p:nvSpPr>
          <p:spPr>
            <a:xfrm>
              <a:off x="4708969" y="4806203"/>
              <a:ext cx="914400" cy="914400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手繪多邊形 48"/>
            <p:cNvSpPr/>
            <p:nvPr/>
          </p:nvSpPr>
          <p:spPr>
            <a:xfrm>
              <a:off x="3419872" y="5445224"/>
              <a:ext cx="1566942" cy="810139"/>
            </a:xfrm>
            <a:custGeom>
              <a:avLst/>
              <a:gdLst>
                <a:gd name="connsiteX0" fmla="*/ 0 w 1054607"/>
                <a:gd name="connsiteY0" fmla="*/ 0 h 914400"/>
                <a:gd name="connsiteX1" fmla="*/ 1054607 w 1054607"/>
                <a:gd name="connsiteY1" fmla="*/ 0 h 914400"/>
                <a:gd name="connsiteX2" fmla="*/ 1054607 w 1054607"/>
                <a:gd name="connsiteY2" fmla="*/ 914400 h 914400"/>
                <a:gd name="connsiteX3" fmla="*/ 0 w 1054607"/>
                <a:gd name="connsiteY3" fmla="*/ 914400 h 914400"/>
                <a:gd name="connsiteX4" fmla="*/ 0 w 1054607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607" h="914400">
                  <a:moveTo>
                    <a:pt x="0" y="0"/>
                  </a:moveTo>
                  <a:lnTo>
                    <a:pt x="1054607" y="0"/>
                  </a:lnTo>
                  <a:lnTo>
                    <a:pt x="1054607" y="914400"/>
                  </a:ln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0" rIns="106680" bIns="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2800" b="1" dirty="0">
                  <a:solidFill>
                    <a:srgbClr val="FF0000"/>
                  </a:solidFill>
                </a:rPr>
                <a:t>Paradox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1600" b="1" dirty="0">
                  <a:solidFill>
                    <a:srgbClr val="FF0000"/>
                  </a:solidFill>
                </a:rPr>
                <a:t>(2008-2022)</a:t>
              </a:r>
              <a:endParaRPr lang="zh-TW" alt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861321" y="1644627"/>
            <a:ext cx="1285147" cy="836795"/>
            <a:chOff x="3107854" y="96209"/>
            <a:chExt cx="1713529" cy="1115727"/>
          </a:xfrm>
        </p:grpSpPr>
        <p:grpSp>
          <p:nvGrpSpPr>
            <p:cNvPr id="27" name="群組 26"/>
            <p:cNvGrpSpPr/>
            <p:nvPr/>
          </p:nvGrpSpPr>
          <p:grpSpPr>
            <a:xfrm>
              <a:off x="3107854" y="96209"/>
              <a:ext cx="1713529" cy="864524"/>
              <a:chOff x="3082915" y="216132"/>
              <a:chExt cx="1713529" cy="864524"/>
            </a:xfrm>
          </p:grpSpPr>
          <p:grpSp>
            <p:nvGrpSpPr>
              <p:cNvPr id="6" name="群組 22"/>
              <p:cNvGrpSpPr>
                <a:grpSpLocks/>
              </p:cNvGrpSpPr>
              <p:nvPr/>
            </p:nvGrpSpPr>
            <p:grpSpPr bwMode="auto">
              <a:xfrm>
                <a:off x="3157604" y="317116"/>
                <a:ext cx="1623137" cy="664824"/>
                <a:chOff x="684316" y="1351814"/>
                <a:chExt cx="2449416" cy="1003029"/>
              </a:xfrm>
            </p:grpSpPr>
            <p:grpSp>
              <p:nvGrpSpPr>
                <p:cNvPr id="10" name="群組 4"/>
                <p:cNvGrpSpPr>
                  <a:grpSpLocks/>
                </p:cNvGrpSpPr>
                <p:nvPr/>
              </p:nvGrpSpPr>
              <p:grpSpPr bwMode="auto">
                <a:xfrm>
                  <a:off x="684316" y="1361337"/>
                  <a:ext cx="984211" cy="993506"/>
                  <a:chOff x="5409971" y="278666"/>
                  <a:chExt cx="1640351" cy="1655843"/>
                </a:xfrm>
              </p:grpSpPr>
              <p:sp>
                <p:nvSpPr>
                  <p:cNvPr id="19" name="立方體 18"/>
                  <p:cNvSpPr>
                    <a:spLocks noChangeAspect="1"/>
                  </p:cNvSpPr>
                  <p:nvPr/>
                </p:nvSpPr>
                <p:spPr>
                  <a:xfrm>
                    <a:off x="5669251" y="1249426"/>
                    <a:ext cx="685243" cy="682441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0" name="立方體 19"/>
                  <p:cNvSpPr>
                    <a:spLocks noChangeAspect="1"/>
                  </p:cNvSpPr>
                  <p:nvPr/>
                </p:nvSpPr>
                <p:spPr>
                  <a:xfrm>
                    <a:off x="5669251" y="278666"/>
                    <a:ext cx="685243" cy="685087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1" name="立方體 20"/>
                  <p:cNvSpPr>
                    <a:spLocks noChangeAspect="1"/>
                  </p:cNvSpPr>
                  <p:nvPr/>
                </p:nvSpPr>
                <p:spPr>
                  <a:xfrm>
                    <a:off x="6365076" y="976977"/>
                    <a:ext cx="685244" cy="682441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2" name="立方體 21"/>
                  <p:cNvSpPr>
                    <a:spLocks noChangeAspect="1"/>
                  </p:cNvSpPr>
                  <p:nvPr/>
                </p:nvSpPr>
                <p:spPr>
                  <a:xfrm>
                    <a:off x="6365076" y="278666"/>
                    <a:ext cx="685244" cy="685087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3" name="立方體 22"/>
                  <p:cNvSpPr>
                    <a:spLocks noChangeAspect="1"/>
                  </p:cNvSpPr>
                  <p:nvPr/>
                </p:nvSpPr>
                <p:spPr>
                  <a:xfrm>
                    <a:off x="5409969" y="1249426"/>
                    <a:ext cx="685243" cy="685085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4" name="立方體 23"/>
                  <p:cNvSpPr>
                    <a:spLocks noChangeAspect="1"/>
                  </p:cNvSpPr>
                  <p:nvPr/>
                </p:nvSpPr>
                <p:spPr>
                  <a:xfrm>
                    <a:off x="5441718" y="545824"/>
                    <a:ext cx="685243" cy="682441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5" name="立方體 24"/>
                  <p:cNvSpPr>
                    <a:spLocks noChangeAspect="1"/>
                  </p:cNvSpPr>
                  <p:nvPr/>
                </p:nvSpPr>
                <p:spPr>
                  <a:xfrm>
                    <a:off x="6095212" y="1230909"/>
                    <a:ext cx="685244" cy="685087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6" name="立方體 25"/>
                  <p:cNvSpPr>
                    <a:spLocks noChangeAspect="1"/>
                  </p:cNvSpPr>
                  <p:nvPr/>
                </p:nvSpPr>
                <p:spPr>
                  <a:xfrm>
                    <a:off x="6137544" y="545824"/>
                    <a:ext cx="682598" cy="682441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</p:grpSp>
            <p:grpSp>
              <p:nvGrpSpPr>
                <p:cNvPr id="11" name="群組 13"/>
                <p:cNvGrpSpPr>
                  <a:grpSpLocks/>
                </p:cNvGrpSpPr>
                <p:nvPr/>
              </p:nvGrpSpPr>
              <p:grpSpPr bwMode="auto">
                <a:xfrm>
                  <a:off x="2047925" y="1351814"/>
                  <a:ext cx="1085807" cy="977636"/>
                  <a:chOff x="5385490" y="4274203"/>
                  <a:chExt cx="1809678" cy="1629393"/>
                </a:xfrm>
              </p:grpSpPr>
              <p:sp>
                <p:nvSpPr>
                  <p:cNvPr id="13" name="菱形 5"/>
                  <p:cNvSpPr>
                    <a:spLocks noChangeAspect="1"/>
                  </p:cNvSpPr>
                  <p:nvPr/>
                </p:nvSpPr>
                <p:spPr>
                  <a:xfrm rot="1206991">
                    <a:off x="5385488" y="4517556"/>
                    <a:ext cx="500043" cy="1256432"/>
                  </a:xfrm>
                  <a:custGeom>
                    <a:avLst/>
                    <a:gdLst>
                      <a:gd name="connsiteX0" fmla="*/ 0 w 648072"/>
                      <a:gd name="connsiteY0" fmla="*/ 466751 h 933502"/>
                      <a:gd name="connsiteX1" fmla="*/ 324036 w 648072"/>
                      <a:gd name="connsiteY1" fmla="*/ 0 h 933502"/>
                      <a:gd name="connsiteX2" fmla="*/ 648072 w 648072"/>
                      <a:gd name="connsiteY2" fmla="*/ 466751 h 933502"/>
                      <a:gd name="connsiteX3" fmla="*/ 324036 w 648072"/>
                      <a:gd name="connsiteY3" fmla="*/ 933502 h 933502"/>
                      <a:gd name="connsiteX4" fmla="*/ 0 w 648072"/>
                      <a:gd name="connsiteY4" fmla="*/ 466751 h 933502"/>
                      <a:gd name="connsiteX0" fmla="*/ 0 w 648072"/>
                      <a:gd name="connsiteY0" fmla="*/ 466751 h 1121870"/>
                      <a:gd name="connsiteX1" fmla="*/ 324036 w 648072"/>
                      <a:gd name="connsiteY1" fmla="*/ 0 h 1121870"/>
                      <a:gd name="connsiteX2" fmla="*/ 648072 w 648072"/>
                      <a:gd name="connsiteY2" fmla="*/ 466751 h 1121870"/>
                      <a:gd name="connsiteX3" fmla="*/ 245946 w 648072"/>
                      <a:gd name="connsiteY3" fmla="*/ 1121870 h 1121870"/>
                      <a:gd name="connsiteX4" fmla="*/ 0 w 648072"/>
                      <a:gd name="connsiteY4" fmla="*/ 466751 h 1121870"/>
                      <a:gd name="connsiteX0" fmla="*/ 0 w 648072"/>
                      <a:gd name="connsiteY0" fmla="*/ 293399 h 948518"/>
                      <a:gd name="connsiteX1" fmla="*/ 141544 w 648072"/>
                      <a:gd name="connsiteY1" fmla="*/ 0 h 948518"/>
                      <a:gd name="connsiteX2" fmla="*/ 648072 w 648072"/>
                      <a:gd name="connsiteY2" fmla="*/ 293399 h 948518"/>
                      <a:gd name="connsiteX3" fmla="*/ 245946 w 648072"/>
                      <a:gd name="connsiteY3" fmla="*/ 948518 h 948518"/>
                      <a:gd name="connsiteX4" fmla="*/ 0 w 648072"/>
                      <a:gd name="connsiteY4" fmla="*/ 293399 h 948518"/>
                      <a:gd name="connsiteX0" fmla="*/ 0 w 362542"/>
                      <a:gd name="connsiteY0" fmla="*/ 293399 h 948518"/>
                      <a:gd name="connsiteX1" fmla="*/ 141544 w 362542"/>
                      <a:gd name="connsiteY1" fmla="*/ 0 h 948518"/>
                      <a:gd name="connsiteX2" fmla="*/ 362542 w 362542"/>
                      <a:gd name="connsiteY2" fmla="*/ 600858 h 948518"/>
                      <a:gd name="connsiteX3" fmla="*/ 245946 w 362542"/>
                      <a:gd name="connsiteY3" fmla="*/ 948518 h 948518"/>
                      <a:gd name="connsiteX4" fmla="*/ 0 w 362542"/>
                      <a:gd name="connsiteY4" fmla="*/ 293399 h 948518"/>
                      <a:gd name="connsiteX0" fmla="*/ 0 w 385252"/>
                      <a:gd name="connsiteY0" fmla="*/ 293399 h 948518"/>
                      <a:gd name="connsiteX1" fmla="*/ 141544 w 385252"/>
                      <a:gd name="connsiteY1" fmla="*/ 0 h 948518"/>
                      <a:gd name="connsiteX2" fmla="*/ 385252 w 385252"/>
                      <a:gd name="connsiteY2" fmla="*/ 655939 h 948518"/>
                      <a:gd name="connsiteX3" fmla="*/ 245946 w 385252"/>
                      <a:gd name="connsiteY3" fmla="*/ 948518 h 948518"/>
                      <a:gd name="connsiteX4" fmla="*/ 0 w 385252"/>
                      <a:gd name="connsiteY4" fmla="*/ 293399 h 948518"/>
                      <a:gd name="connsiteX0" fmla="*/ 0 w 385252"/>
                      <a:gd name="connsiteY0" fmla="*/ 295037 h 950156"/>
                      <a:gd name="connsiteX1" fmla="*/ 146017 w 385252"/>
                      <a:gd name="connsiteY1" fmla="*/ 0 h 950156"/>
                      <a:gd name="connsiteX2" fmla="*/ 385252 w 385252"/>
                      <a:gd name="connsiteY2" fmla="*/ 657577 h 950156"/>
                      <a:gd name="connsiteX3" fmla="*/ 245946 w 385252"/>
                      <a:gd name="connsiteY3" fmla="*/ 950156 h 950156"/>
                      <a:gd name="connsiteX4" fmla="*/ 0 w 385252"/>
                      <a:gd name="connsiteY4" fmla="*/ 295037 h 950156"/>
                      <a:gd name="connsiteX0" fmla="*/ 0 w 385252"/>
                      <a:gd name="connsiteY0" fmla="*/ 306217 h 961336"/>
                      <a:gd name="connsiteX1" fmla="*/ 141922 w 385252"/>
                      <a:gd name="connsiteY1" fmla="*/ 0 h 961336"/>
                      <a:gd name="connsiteX2" fmla="*/ 385252 w 385252"/>
                      <a:gd name="connsiteY2" fmla="*/ 668757 h 961336"/>
                      <a:gd name="connsiteX3" fmla="*/ 245946 w 385252"/>
                      <a:gd name="connsiteY3" fmla="*/ 961336 h 961336"/>
                      <a:gd name="connsiteX4" fmla="*/ 0 w 385252"/>
                      <a:gd name="connsiteY4" fmla="*/ 306217 h 961336"/>
                      <a:gd name="connsiteX0" fmla="*/ 0 w 378544"/>
                      <a:gd name="connsiteY0" fmla="*/ 303760 h 961336"/>
                      <a:gd name="connsiteX1" fmla="*/ 135214 w 378544"/>
                      <a:gd name="connsiteY1" fmla="*/ 0 h 961336"/>
                      <a:gd name="connsiteX2" fmla="*/ 378544 w 378544"/>
                      <a:gd name="connsiteY2" fmla="*/ 668757 h 961336"/>
                      <a:gd name="connsiteX3" fmla="*/ 239238 w 378544"/>
                      <a:gd name="connsiteY3" fmla="*/ 961336 h 961336"/>
                      <a:gd name="connsiteX4" fmla="*/ 0 w 378544"/>
                      <a:gd name="connsiteY4" fmla="*/ 303760 h 961336"/>
                      <a:gd name="connsiteX0" fmla="*/ 0 w 383614"/>
                      <a:gd name="connsiteY0" fmla="*/ 303760 h 961336"/>
                      <a:gd name="connsiteX1" fmla="*/ 135214 w 383614"/>
                      <a:gd name="connsiteY1" fmla="*/ 0 h 961336"/>
                      <a:gd name="connsiteX2" fmla="*/ 383614 w 383614"/>
                      <a:gd name="connsiteY2" fmla="*/ 661827 h 961336"/>
                      <a:gd name="connsiteX3" fmla="*/ 239238 w 383614"/>
                      <a:gd name="connsiteY3" fmla="*/ 961336 h 961336"/>
                      <a:gd name="connsiteX4" fmla="*/ 0 w 383614"/>
                      <a:gd name="connsiteY4" fmla="*/ 303760 h 961336"/>
                      <a:gd name="connsiteX0" fmla="*/ 0 w 383614"/>
                      <a:gd name="connsiteY0" fmla="*/ 308453 h 966029"/>
                      <a:gd name="connsiteX1" fmla="*/ 141104 w 383614"/>
                      <a:gd name="connsiteY1" fmla="*/ 0 h 966029"/>
                      <a:gd name="connsiteX2" fmla="*/ 383614 w 383614"/>
                      <a:gd name="connsiteY2" fmla="*/ 666520 h 966029"/>
                      <a:gd name="connsiteX3" fmla="*/ 239238 w 383614"/>
                      <a:gd name="connsiteY3" fmla="*/ 966029 h 966029"/>
                      <a:gd name="connsiteX4" fmla="*/ 0 w 383614"/>
                      <a:gd name="connsiteY4" fmla="*/ 308453 h 966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614" h="966029">
                        <a:moveTo>
                          <a:pt x="0" y="308453"/>
                        </a:moveTo>
                        <a:lnTo>
                          <a:pt x="141104" y="0"/>
                        </a:lnTo>
                        <a:lnTo>
                          <a:pt x="383614" y="666520"/>
                        </a:lnTo>
                        <a:lnTo>
                          <a:pt x="239238" y="966029"/>
                        </a:lnTo>
                        <a:lnTo>
                          <a:pt x="0" y="30845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4" name="矩形 7"/>
                  <p:cNvSpPr>
                    <a:spLocks noChangeAspect="1"/>
                  </p:cNvSpPr>
                  <p:nvPr/>
                </p:nvSpPr>
                <p:spPr>
                  <a:xfrm>
                    <a:off x="5634187" y="5586183"/>
                    <a:ext cx="1251430" cy="317414"/>
                  </a:xfrm>
                  <a:custGeom>
                    <a:avLst/>
                    <a:gdLst>
                      <a:gd name="connsiteX0" fmla="*/ 0 w 700524"/>
                      <a:gd name="connsiteY0" fmla="*/ 0 h 432048"/>
                      <a:gd name="connsiteX1" fmla="*/ 700524 w 700524"/>
                      <a:gd name="connsiteY1" fmla="*/ 0 h 432048"/>
                      <a:gd name="connsiteX2" fmla="*/ 700524 w 700524"/>
                      <a:gd name="connsiteY2" fmla="*/ 432048 h 432048"/>
                      <a:gd name="connsiteX3" fmla="*/ 0 w 700524"/>
                      <a:gd name="connsiteY3" fmla="*/ 432048 h 432048"/>
                      <a:gd name="connsiteX4" fmla="*/ 0 w 700524"/>
                      <a:gd name="connsiteY4" fmla="*/ 0 h 432048"/>
                      <a:gd name="connsiteX0" fmla="*/ 0 w 933887"/>
                      <a:gd name="connsiteY0" fmla="*/ 0 h 432048"/>
                      <a:gd name="connsiteX1" fmla="*/ 933887 w 933887"/>
                      <a:gd name="connsiteY1" fmla="*/ 195262 h 432048"/>
                      <a:gd name="connsiteX2" fmla="*/ 700524 w 933887"/>
                      <a:gd name="connsiteY2" fmla="*/ 432048 h 432048"/>
                      <a:gd name="connsiteX3" fmla="*/ 0 w 933887"/>
                      <a:gd name="connsiteY3" fmla="*/ 432048 h 432048"/>
                      <a:gd name="connsiteX4" fmla="*/ 0 w 933887"/>
                      <a:gd name="connsiteY4" fmla="*/ 0 h 432048"/>
                      <a:gd name="connsiteX0" fmla="*/ 252412 w 933887"/>
                      <a:gd name="connsiteY0" fmla="*/ 0 h 258217"/>
                      <a:gd name="connsiteX1" fmla="*/ 933887 w 933887"/>
                      <a:gd name="connsiteY1" fmla="*/ 21431 h 258217"/>
                      <a:gd name="connsiteX2" fmla="*/ 700524 w 933887"/>
                      <a:gd name="connsiteY2" fmla="*/ 258217 h 258217"/>
                      <a:gd name="connsiteX3" fmla="*/ 0 w 933887"/>
                      <a:gd name="connsiteY3" fmla="*/ 258217 h 258217"/>
                      <a:gd name="connsiteX4" fmla="*/ 252412 w 933887"/>
                      <a:gd name="connsiteY4" fmla="*/ 0 h 258217"/>
                      <a:gd name="connsiteX0" fmla="*/ 278606 w 933887"/>
                      <a:gd name="connsiteY0" fmla="*/ 9525 h 236786"/>
                      <a:gd name="connsiteX1" fmla="*/ 933887 w 933887"/>
                      <a:gd name="connsiteY1" fmla="*/ 0 h 236786"/>
                      <a:gd name="connsiteX2" fmla="*/ 700524 w 933887"/>
                      <a:gd name="connsiteY2" fmla="*/ 236786 h 236786"/>
                      <a:gd name="connsiteX3" fmla="*/ 0 w 933887"/>
                      <a:gd name="connsiteY3" fmla="*/ 236786 h 236786"/>
                      <a:gd name="connsiteX4" fmla="*/ 278606 w 933887"/>
                      <a:gd name="connsiteY4" fmla="*/ 9525 h 236786"/>
                      <a:gd name="connsiteX0" fmla="*/ 230981 w 933887"/>
                      <a:gd name="connsiteY0" fmla="*/ 0 h 241549"/>
                      <a:gd name="connsiteX1" fmla="*/ 933887 w 933887"/>
                      <a:gd name="connsiteY1" fmla="*/ 4763 h 241549"/>
                      <a:gd name="connsiteX2" fmla="*/ 700524 w 933887"/>
                      <a:gd name="connsiteY2" fmla="*/ 241549 h 241549"/>
                      <a:gd name="connsiteX3" fmla="*/ 0 w 933887"/>
                      <a:gd name="connsiteY3" fmla="*/ 241549 h 241549"/>
                      <a:gd name="connsiteX4" fmla="*/ 230981 w 933887"/>
                      <a:gd name="connsiteY4" fmla="*/ 0 h 241549"/>
                      <a:gd name="connsiteX0" fmla="*/ 230981 w 933887"/>
                      <a:gd name="connsiteY0" fmla="*/ 0 h 236787"/>
                      <a:gd name="connsiteX1" fmla="*/ 933887 w 933887"/>
                      <a:gd name="connsiteY1" fmla="*/ 1 h 236787"/>
                      <a:gd name="connsiteX2" fmla="*/ 700524 w 933887"/>
                      <a:gd name="connsiteY2" fmla="*/ 236787 h 236787"/>
                      <a:gd name="connsiteX3" fmla="*/ 0 w 933887"/>
                      <a:gd name="connsiteY3" fmla="*/ 236787 h 236787"/>
                      <a:gd name="connsiteX4" fmla="*/ 230981 w 933887"/>
                      <a:gd name="connsiteY4" fmla="*/ 0 h 236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887" h="236787">
                        <a:moveTo>
                          <a:pt x="230981" y="0"/>
                        </a:moveTo>
                        <a:lnTo>
                          <a:pt x="933887" y="1"/>
                        </a:lnTo>
                        <a:lnTo>
                          <a:pt x="700524" y="236787"/>
                        </a:lnTo>
                        <a:lnTo>
                          <a:pt x="0" y="236787"/>
                        </a:lnTo>
                        <a:lnTo>
                          <a:pt x="230981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5" name="矩形 14"/>
                  <p:cNvSpPr>
                    <a:spLocks noChangeAspect="1"/>
                  </p:cNvSpPr>
                  <p:nvPr/>
                </p:nvSpPr>
                <p:spPr>
                  <a:xfrm>
                    <a:off x="5970195" y="4469943"/>
                    <a:ext cx="933941" cy="9337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6" name="菱形 5"/>
                  <p:cNvSpPr>
                    <a:spLocks noChangeAspect="1"/>
                  </p:cNvSpPr>
                  <p:nvPr/>
                </p:nvSpPr>
                <p:spPr>
                  <a:xfrm rot="1206991">
                    <a:off x="6695125" y="4480524"/>
                    <a:ext cx="500042" cy="1256432"/>
                  </a:xfrm>
                  <a:custGeom>
                    <a:avLst/>
                    <a:gdLst>
                      <a:gd name="connsiteX0" fmla="*/ 0 w 648072"/>
                      <a:gd name="connsiteY0" fmla="*/ 466751 h 933502"/>
                      <a:gd name="connsiteX1" fmla="*/ 324036 w 648072"/>
                      <a:gd name="connsiteY1" fmla="*/ 0 h 933502"/>
                      <a:gd name="connsiteX2" fmla="*/ 648072 w 648072"/>
                      <a:gd name="connsiteY2" fmla="*/ 466751 h 933502"/>
                      <a:gd name="connsiteX3" fmla="*/ 324036 w 648072"/>
                      <a:gd name="connsiteY3" fmla="*/ 933502 h 933502"/>
                      <a:gd name="connsiteX4" fmla="*/ 0 w 648072"/>
                      <a:gd name="connsiteY4" fmla="*/ 466751 h 933502"/>
                      <a:gd name="connsiteX0" fmla="*/ 0 w 648072"/>
                      <a:gd name="connsiteY0" fmla="*/ 466751 h 1121870"/>
                      <a:gd name="connsiteX1" fmla="*/ 324036 w 648072"/>
                      <a:gd name="connsiteY1" fmla="*/ 0 h 1121870"/>
                      <a:gd name="connsiteX2" fmla="*/ 648072 w 648072"/>
                      <a:gd name="connsiteY2" fmla="*/ 466751 h 1121870"/>
                      <a:gd name="connsiteX3" fmla="*/ 245946 w 648072"/>
                      <a:gd name="connsiteY3" fmla="*/ 1121870 h 1121870"/>
                      <a:gd name="connsiteX4" fmla="*/ 0 w 648072"/>
                      <a:gd name="connsiteY4" fmla="*/ 466751 h 1121870"/>
                      <a:gd name="connsiteX0" fmla="*/ 0 w 648072"/>
                      <a:gd name="connsiteY0" fmla="*/ 293399 h 948518"/>
                      <a:gd name="connsiteX1" fmla="*/ 141544 w 648072"/>
                      <a:gd name="connsiteY1" fmla="*/ 0 h 948518"/>
                      <a:gd name="connsiteX2" fmla="*/ 648072 w 648072"/>
                      <a:gd name="connsiteY2" fmla="*/ 293399 h 948518"/>
                      <a:gd name="connsiteX3" fmla="*/ 245946 w 648072"/>
                      <a:gd name="connsiteY3" fmla="*/ 948518 h 948518"/>
                      <a:gd name="connsiteX4" fmla="*/ 0 w 648072"/>
                      <a:gd name="connsiteY4" fmla="*/ 293399 h 948518"/>
                      <a:gd name="connsiteX0" fmla="*/ 0 w 362542"/>
                      <a:gd name="connsiteY0" fmla="*/ 293399 h 948518"/>
                      <a:gd name="connsiteX1" fmla="*/ 141544 w 362542"/>
                      <a:gd name="connsiteY1" fmla="*/ 0 h 948518"/>
                      <a:gd name="connsiteX2" fmla="*/ 362542 w 362542"/>
                      <a:gd name="connsiteY2" fmla="*/ 600858 h 948518"/>
                      <a:gd name="connsiteX3" fmla="*/ 245946 w 362542"/>
                      <a:gd name="connsiteY3" fmla="*/ 948518 h 948518"/>
                      <a:gd name="connsiteX4" fmla="*/ 0 w 362542"/>
                      <a:gd name="connsiteY4" fmla="*/ 293399 h 948518"/>
                      <a:gd name="connsiteX0" fmla="*/ 0 w 385252"/>
                      <a:gd name="connsiteY0" fmla="*/ 293399 h 948518"/>
                      <a:gd name="connsiteX1" fmla="*/ 141544 w 385252"/>
                      <a:gd name="connsiteY1" fmla="*/ 0 h 948518"/>
                      <a:gd name="connsiteX2" fmla="*/ 385252 w 385252"/>
                      <a:gd name="connsiteY2" fmla="*/ 655939 h 948518"/>
                      <a:gd name="connsiteX3" fmla="*/ 245946 w 385252"/>
                      <a:gd name="connsiteY3" fmla="*/ 948518 h 948518"/>
                      <a:gd name="connsiteX4" fmla="*/ 0 w 385252"/>
                      <a:gd name="connsiteY4" fmla="*/ 293399 h 948518"/>
                      <a:gd name="connsiteX0" fmla="*/ 0 w 385252"/>
                      <a:gd name="connsiteY0" fmla="*/ 295037 h 950156"/>
                      <a:gd name="connsiteX1" fmla="*/ 146017 w 385252"/>
                      <a:gd name="connsiteY1" fmla="*/ 0 h 950156"/>
                      <a:gd name="connsiteX2" fmla="*/ 385252 w 385252"/>
                      <a:gd name="connsiteY2" fmla="*/ 657577 h 950156"/>
                      <a:gd name="connsiteX3" fmla="*/ 245946 w 385252"/>
                      <a:gd name="connsiteY3" fmla="*/ 950156 h 950156"/>
                      <a:gd name="connsiteX4" fmla="*/ 0 w 385252"/>
                      <a:gd name="connsiteY4" fmla="*/ 295037 h 950156"/>
                      <a:gd name="connsiteX0" fmla="*/ 0 w 385252"/>
                      <a:gd name="connsiteY0" fmla="*/ 306217 h 961336"/>
                      <a:gd name="connsiteX1" fmla="*/ 141922 w 385252"/>
                      <a:gd name="connsiteY1" fmla="*/ 0 h 961336"/>
                      <a:gd name="connsiteX2" fmla="*/ 385252 w 385252"/>
                      <a:gd name="connsiteY2" fmla="*/ 668757 h 961336"/>
                      <a:gd name="connsiteX3" fmla="*/ 245946 w 385252"/>
                      <a:gd name="connsiteY3" fmla="*/ 961336 h 961336"/>
                      <a:gd name="connsiteX4" fmla="*/ 0 w 385252"/>
                      <a:gd name="connsiteY4" fmla="*/ 306217 h 961336"/>
                      <a:gd name="connsiteX0" fmla="*/ 0 w 378544"/>
                      <a:gd name="connsiteY0" fmla="*/ 303760 h 961336"/>
                      <a:gd name="connsiteX1" fmla="*/ 135214 w 378544"/>
                      <a:gd name="connsiteY1" fmla="*/ 0 h 961336"/>
                      <a:gd name="connsiteX2" fmla="*/ 378544 w 378544"/>
                      <a:gd name="connsiteY2" fmla="*/ 668757 h 961336"/>
                      <a:gd name="connsiteX3" fmla="*/ 239238 w 378544"/>
                      <a:gd name="connsiteY3" fmla="*/ 961336 h 961336"/>
                      <a:gd name="connsiteX4" fmla="*/ 0 w 378544"/>
                      <a:gd name="connsiteY4" fmla="*/ 303760 h 961336"/>
                      <a:gd name="connsiteX0" fmla="*/ 0 w 383614"/>
                      <a:gd name="connsiteY0" fmla="*/ 303760 h 961336"/>
                      <a:gd name="connsiteX1" fmla="*/ 135214 w 383614"/>
                      <a:gd name="connsiteY1" fmla="*/ 0 h 961336"/>
                      <a:gd name="connsiteX2" fmla="*/ 383614 w 383614"/>
                      <a:gd name="connsiteY2" fmla="*/ 661827 h 961336"/>
                      <a:gd name="connsiteX3" fmla="*/ 239238 w 383614"/>
                      <a:gd name="connsiteY3" fmla="*/ 961336 h 961336"/>
                      <a:gd name="connsiteX4" fmla="*/ 0 w 383614"/>
                      <a:gd name="connsiteY4" fmla="*/ 303760 h 961336"/>
                      <a:gd name="connsiteX0" fmla="*/ 0 w 383614"/>
                      <a:gd name="connsiteY0" fmla="*/ 308453 h 966029"/>
                      <a:gd name="connsiteX1" fmla="*/ 141104 w 383614"/>
                      <a:gd name="connsiteY1" fmla="*/ 0 h 966029"/>
                      <a:gd name="connsiteX2" fmla="*/ 383614 w 383614"/>
                      <a:gd name="connsiteY2" fmla="*/ 666520 h 966029"/>
                      <a:gd name="connsiteX3" fmla="*/ 239238 w 383614"/>
                      <a:gd name="connsiteY3" fmla="*/ 966029 h 966029"/>
                      <a:gd name="connsiteX4" fmla="*/ 0 w 383614"/>
                      <a:gd name="connsiteY4" fmla="*/ 308453 h 966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614" h="966029">
                        <a:moveTo>
                          <a:pt x="0" y="308453"/>
                        </a:moveTo>
                        <a:lnTo>
                          <a:pt x="141104" y="0"/>
                        </a:lnTo>
                        <a:lnTo>
                          <a:pt x="383614" y="666520"/>
                        </a:lnTo>
                        <a:lnTo>
                          <a:pt x="239238" y="966029"/>
                        </a:lnTo>
                        <a:lnTo>
                          <a:pt x="0" y="30845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7" name="矩形 7"/>
                  <p:cNvSpPr>
                    <a:spLocks noChangeAspect="1"/>
                  </p:cNvSpPr>
                  <p:nvPr/>
                </p:nvSpPr>
                <p:spPr>
                  <a:xfrm>
                    <a:off x="5679165" y="4274205"/>
                    <a:ext cx="1248784" cy="317414"/>
                  </a:xfrm>
                  <a:custGeom>
                    <a:avLst/>
                    <a:gdLst>
                      <a:gd name="connsiteX0" fmla="*/ 0 w 700524"/>
                      <a:gd name="connsiteY0" fmla="*/ 0 h 432048"/>
                      <a:gd name="connsiteX1" fmla="*/ 700524 w 700524"/>
                      <a:gd name="connsiteY1" fmla="*/ 0 h 432048"/>
                      <a:gd name="connsiteX2" fmla="*/ 700524 w 700524"/>
                      <a:gd name="connsiteY2" fmla="*/ 432048 h 432048"/>
                      <a:gd name="connsiteX3" fmla="*/ 0 w 700524"/>
                      <a:gd name="connsiteY3" fmla="*/ 432048 h 432048"/>
                      <a:gd name="connsiteX4" fmla="*/ 0 w 700524"/>
                      <a:gd name="connsiteY4" fmla="*/ 0 h 432048"/>
                      <a:gd name="connsiteX0" fmla="*/ 0 w 933887"/>
                      <a:gd name="connsiteY0" fmla="*/ 0 h 432048"/>
                      <a:gd name="connsiteX1" fmla="*/ 933887 w 933887"/>
                      <a:gd name="connsiteY1" fmla="*/ 195262 h 432048"/>
                      <a:gd name="connsiteX2" fmla="*/ 700524 w 933887"/>
                      <a:gd name="connsiteY2" fmla="*/ 432048 h 432048"/>
                      <a:gd name="connsiteX3" fmla="*/ 0 w 933887"/>
                      <a:gd name="connsiteY3" fmla="*/ 432048 h 432048"/>
                      <a:gd name="connsiteX4" fmla="*/ 0 w 933887"/>
                      <a:gd name="connsiteY4" fmla="*/ 0 h 432048"/>
                      <a:gd name="connsiteX0" fmla="*/ 252412 w 933887"/>
                      <a:gd name="connsiteY0" fmla="*/ 0 h 258217"/>
                      <a:gd name="connsiteX1" fmla="*/ 933887 w 933887"/>
                      <a:gd name="connsiteY1" fmla="*/ 21431 h 258217"/>
                      <a:gd name="connsiteX2" fmla="*/ 700524 w 933887"/>
                      <a:gd name="connsiteY2" fmla="*/ 258217 h 258217"/>
                      <a:gd name="connsiteX3" fmla="*/ 0 w 933887"/>
                      <a:gd name="connsiteY3" fmla="*/ 258217 h 258217"/>
                      <a:gd name="connsiteX4" fmla="*/ 252412 w 933887"/>
                      <a:gd name="connsiteY4" fmla="*/ 0 h 258217"/>
                      <a:gd name="connsiteX0" fmla="*/ 278606 w 933887"/>
                      <a:gd name="connsiteY0" fmla="*/ 9525 h 236786"/>
                      <a:gd name="connsiteX1" fmla="*/ 933887 w 933887"/>
                      <a:gd name="connsiteY1" fmla="*/ 0 h 236786"/>
                      <a:gd name="connsiteX2" fmla="*/ 700524 w 933887"/>
                      <a:gd name="connsiteY2" fmla="*/ 236786 h 236786"/>
                      <a:gd name="connsiteX3" fmla="*/ 0 w 933887"/>
                      <a:gd name="connsiteY3" fmla="*/ 236786 h 236786"/>
                      <a:gd name="connsiteX4" fmla="*/ 278606 w 933887"/>
                      <a:gd name="connsiteY4" fmla="*/ 9525 h 236786"/>
                      <a:gd name="connsiteX0" fmla="*/ 230981 w 933887"/>
                      <a:gd name="connsiteY0" fmla="*/ 0 h 241549"/>
                      <a:gd name="connsiteX1" fmla="*/ 933887 w 933887"/>
                      <a:gd name="connsiteY1" fmla="*/ 4763 h 241549"/>
                      <a:gd name="connsiteX2" fmla="*/ 700524 w 933887"/>
                      <a:gd name="connsiteY2" fmla="*/ 241549 h 241549"/>
                      <a:gd name="connsiteX3" fmla="*/ 0 w 933887"/>
                      <a:gd name="connsiteY3" fmla="*/ 241549 h 241549"/>
                      <a:gd name="connsiteX4" fmla="*/ 230981 w 933887"/>
                      <a:gd name="connsiteY4" fmla="*/ 0 h 241549"/>
                      <a:gd name="connsiteX0" fmla="*/ 230981 w 933887"/>
                      <a:gd name="connsiteY0" fmla="*/ 0 h 236787"/>
                      <a:gd name="connsiteX1" fmla="*/ 933887 w 933887"/>
                      <a:gd name="connsiteY1" fmla="*/ 1 h 236787"/>
                      <a:gd name="connsiteX2" fmla="*/ 700524 w 933887"/>
                      <a:gd name="connsiteY2" fmla="*/ 236787 h 236787"/>
                      <a:gd name="connsiteX3" fmla="*/ 0 w 933887"/>
                      <a:gd name="connsiteY3" fmla="*/ 236787 h 236787"/>
                      <a:gd name="connsiteX4" fmla="*/ 230981 w 933887"/>
                      <a:gd name="connsiteY4" fmla="*/ 0 h 236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887" h="236787">
                        <a:moveTo>
                          <a:pt x="230981" y="0"/>
                        </a:moveTo>
                        <a:lnTo>
                          <a:pt x="933887" y="1"/>
                        </a:lnTo>
                        <a:lnTo>
                          <a:pt x="700524" y="236787"/>
                        </a:lnTo>
                        <a:lnTo>
                          <a:pt x="0" y="236787"/>
                        </a:lnTo>
                        <a:lnTo>
                          <a:pt x="230981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8" name="矩形 17"/>
                  <p:cNvSpPr>
                    <a:spLocks noChangeAspect="1"/>
                  </p:cNvSpPr>
                  <p:nvPr/>
                </p:nvSpPr>
                <p:spPr>
                  <a:xfrm>
                    <a:off x="5705622" y="4821745"/>
                    <a:ext cx="933941" cy="93108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</p:grpSp>
            <p:cxnSp>
              <p:nvCxnSpPr>
                <p:cNvPr id="12" name="直線單箭頭接點 11"/>
                <p:cNvCxnSpPr/>
                <p:nvPr/>
              </p:nvCxnSpPr>
              <p:spPr>
                <a:xfrm>
                  <a:off x="1766948" y="1767628"/>
                  <a:ext cx="227003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圓角矩形 7"/>
              <p:cNvSpPr/>
              <p:nvPr/>
            </p:nvSpPr>
            <p:spPr bwMode="auto">
              <a:xfrm>
                <a:off x="3082915" y="216132"/>
                <a:ext cx="1713529" cy="864524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350"/>
              </a:p>
            </p:txBody>
          </p:sp>
        </p:grpSp>
        <p:sp>
          <p:nvSpPr>
            <p:cNvPr id="28" name="文字方塊 27"/>
            <p:cNvSpPr txBox="1"/>
            <p:nvPr/>
          </p:nvSpPr>
          <p:spPr bwMode="auto">
            <a:xfrm>
              <a:off x="3498833" y="873381"/>
              <a:ext cx="866001" cy="33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050" dirty="0">
                  <a:solidFill>
                    <a:schemeClr val="bg1"/>
                  </a:solidFill>
                </a:rPr>
                <a:t>3D→2D</a:t>
              </a: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3314373" y="1586168"/>
            <a:ext cx="1112606" cy="864247"/>
            <a:chOff x="2933347" y="102201"/>
            <a:chExt cx="1483475" cy="1152330"/>
          </a:xfrm>
        </p:grpSpPr>
        <p:grpSp>
          <p:nvGrpSpPr>
            <p:cNvPr id="44" name="群組 43"/>
            <p:cNvGrpSpPr/>
            <p:nvPr/>
          </p:nvGrpSpPr>
          <p:grpSpPr>
            <a:xfrm>
              <a:off x="2933347" y="102201"/>
              <a:ext cx="1483475" cy="979001"/>
              <a:chOff x="5848350" y="1066800"/>
              <a:chExt cx="3067050" cy="2024062"/>
            </a:xfrm>
          </p:grpSpPr>
          <p:grpSp>
            <p:nvGrpSpPr>
              <p:cNvPr id="31" name="群組 27"/>
              <p:cNvGrpSpPr>
                <a:grpSpLocks/>
              </p:cNvGrpSpPr>
              <p:nvPr/>
            </p:nvGrpSpPr>
            <p:grpSpPr bwMode="auto">
              <a:xfrm>
                <a:off x="5848350" y="1066800"/>
                <a:ext cx="3067050" cy="2024062"/>
                <a:chOff x="5848988" y="1099264"/>
                <a:chExt cx="3066412" cy="2024360"/>
              </a:xfrm>
            </p:grpSpPr>
            <p:sp>
              <p:nvSpPr>
                <p:cNvPr id="41" name="圓角矩形 40"/>
                <p:cNvSpPr/>
                <p:nvPr/>
              </p:nvSpPr>
              <p:spPr bwMode="auto">
                <a:xfrm>
                  <a:off x="5848988" y="1099264"/>
                  <a:ext cx="3066412" cy="2024360"/>
                </a:xfrm>
                <a:prstGeom prst="round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1350"/>
                </a:p>
              </p:txBody>
            </p:sp>
            <p:grpSp>
              <p:nvGrpSpPr>
                <p:cNvPr id="34" name="群組 46"/>
                <p:cNvGrpSpPr>
                  <a:grpSpLocks/>
                </p:cNvGrpSpPr>
                <p:nvPr/>
              </p:nvGrpSpPr>
              <p:grpSpPr bwMode="auto">
                <a:xfrm>
                  <a:off x="5942978" y="1403683"/>
                  <a:ext cx="2882425" cy="1337192"/>
                  <a:chOff x="914400" y="1911417"/>
                  <a:chExt cx="6248400" cy="2898709"/>
                </a:xfrm>
              </p:grpSpPr>
              <p:grpSp>
                <p:nvGrpSpPr>
                  <p:cNvPr id="35" name="群組 47"/>
                  <p:cNvGrpSpPr>
                    <a:grpSpLocks/>
                  </p:cNvGrpSpPr>
                  <p:nvPr/>
                </p:nvGrpSpPr>
                <p:grpSpPr bwMode="auto">
                  <a:xfrm>
                    <a:off x="914400" y="1914525"/>
                    <a:ext cx="2884488" cy="2895601"/>
                    <a:chOff x="914400" y="1914525"/>
                    <a:chExt cx="2884488" cy="2895601"/>
                  </a:xfrm>
                </p:grpSpPr>
                <p:pic>
                  <p:nvPicPr>
                    <p:cNvPr id="39" name="Picture 8" descr="fem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lum bright="6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14400" y="1914525"/>
                      <a:ext cx="2884488" cy="2895601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0" name="Oval 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60790" y="2651248"/>
                      <a:ext cx="1418142" cy="141593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TW" altLang="en-US" sz="135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6" name="群組 49"/>
                  <p:cNvGrpSpPr>
                    <a:grpSpLocks/>
                  </p:cNvGrpSpPr>
                  <p:nvPr/>
                </p:nvGrpSpPr>
                <p:grpSpPr bwMode="auto">
                  <a:xfrm>
                    <a:off x="4267200" y="1911417"/>
                    <a:ext cx="2895600" cy="2895600"/>
                    <a:chOff x="4343400" y="1911417"/>
                    <a:chExt cx="2895600" cy="2895600"/>
                  </a:xfrm>
                </p:grpSpPr>
                <p:sp>
                  <p:nvSpPr>
                    <p:cNvPr id="37" name="矩形 36"/>
                    <p:cNvSpPr/>
                    <p:nvPr/>
                  </p:nvSpPr>
                  <p:spPr>
                    <a:xfrm>
                      <a:off x="4334111" y="1912341"/>
                      <a:ext cx="2903866" cy="2894572"/>
                    </a:xfrm>
                    <a:prstGeom prst="rect">
                      <a:avLst/>
                    </a:prstGeom>
                    <a:solidFill>
                      <a:srgbClr val="87D8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 sz="1350"/>
                    </a:p>
                  </p:txBody>
                </p:sp>
                <p:sp>
                  <p:nvSpPr>
                    <p:cNvPr id="38" name="Oval 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82129" y="2654356"/>
                      <a:ext cx="1418142" cy="141593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000000"/>
                      </a:solidFill>
                      <a:prstDash val="sysDash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TW" altLang="en-US" sz="135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</p:grpSp>
          <p:cxnSp>
            <p:nvCxnSpPr>
              <p:cNvPr id="32" name="直線單箭頭接點 31"/>
              <p:cNvCxnSpPr/>
              <p:nvPr/>
            </p:nvCxnSpPr>
            <p:spPr bwMode="auto">
              <a:xfrm>
                <a:off x="7273925" y="2041525"/>
                <a:ext cx="22542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文字方塊 42"/>
            <p:cNvSpPr txBox="1"/>
            <p:nvPr/>
          </p:nvSpPr>
          <p:spPr bwMode="auto">
            <a:xfrm>
              <a:off x="2995767" y="915976"/>
              <a:ext cx="1396742" cy="33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050" dirty="0">
                  <a:solidFill>
                    <a:schemeClr val="bg1"/>
                  </a:solidFill>
                </a:rPr>
                <a:t>Infinite domain</a:t>
              </a: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4581597" y="1571630"/>
            <a:ext cx="1329862" cy="871605"/>
            <a:chOff x="6097583" y="100699"/>
            <a:chExt cx="1773149" cy="1162140"/>
          </a:xfrm>
        </p:grpSpPr>
        <p:grpSp>
          <p:nvGrpSpPr>
            <p:cNvPr id="48" name="群組 47"/>
            <p:cNvGrpSpPr/>
            <p:nvPr/>
          </p:nvGrpSpPr>
          <p:grpSpPr>
            <a:xfrm>
              <a:off x="6256182" y="100699"/>
              <a:ext cx="1432506" cy="887643"/>
              <a:chOff x="536008" y="4147582"/>
              <a:chExt cx="3297237" cy="2043112"/>
            </a:xfrm>
          </p:grpSpPr>
          <p:sp>
            <p:nvSpPr>
              <p:cNvPr id="51" name="圓角矩形 50"/>
              <p:cNvSpPr/>
              <p:nvPr/>
            </p:nvSpPr>
            <p:spPr bwMode="auto">
              <a:xfrm>
                <a:off x="536008" y="4147582"/>
                <a:ext cx="3297237" cy="2043112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350"/>
              </a:p>
            </p:txBody>
          </p:sp>
          <p:pic>
            <p:nvPicPr>
              <p:cNvPr id="50" name="圖片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119" y="4389075"/>
                <a:ext cx="2471737" cy="165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" name="文字方塊 52"/>
            <p:cNvSpPr txBox="1"/>
            <p:nvPr/>
          </p:nvSpPr>
          <p:spPr bwMode="auto">
            <a:xfrm>
              <a:off x="6097583" y="924284"/>
              <a:ext cx="1773149" cy="33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050" dirty="0">
                  <a:solidFill>
                    <a:schemeClr val="bg1"/>
                  </a:solidFill>
                </a:rPr>
                <a:t>Stress concentration</a:t>
              </a:r>
              <a:endParaRPr lang="zh-TW" altLang="en-US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6022064" y="1574464"/>
            <a:ext cx="1347380" cy="867255"/>
            <a:chOff x="6434222" y="91949"/>
            <a:chExt cx="1796506" cy="1156340"/>
          </a:xfrm>
        </p:grpSpPr>
        <p:grpSp>
          <p:nvGrpSpPr>
            <p:cNvPr id="56" name="群組 70"/>
            <p:cNvGrpSpPr>
              <a:grpSpLocks/>
            </p:cNvGrpSpPr>
            <p:nvPr/>
          </p:nvGrpSpPr>
          <p:grpSpPr bwMode="auto">
            <a:xfrm>
              <a:off x="6593398" y="91949"/>
              <a:ext cx="1422997" cy="868784"/>
              <a:chOff x="5805303" y="4531820"/>
              <a:chExt cx="3346306" cy="2043463"/>
            </a:xfrm>
          </p:grpSpPr>
          <p:pic>
            <p:nvPicPr>
              <p:cNvPr id="57" name="Picture 3" descr="d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" t="75865" r="51544" b="4279"/>
              <a:stretch>
                <a:fillRect/>
              </a:stretch>
            </p:blipFill>
            <p:spPr bwMode="auto">
              <a:xfrm>
                <a:off x="5805303" y="4975305"/>
                <a:ext cx="3346306" cy="108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圓角矩形 58"/>
              <p:cNvSpPr/>
              <p:nvPr/>
            </p:nvSpPr>
            <p:spPr bwMode="auto">
              <a:xfrm>
                <a:off x="5805303" y="4531820"/>
                <a:ext cx="3297097" cy="2043463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350"/>
              </a:p>
            </p:txBody>
          </p:sp>
        </p:grpSp>
        <p:sp>
          <p:nvSpPr>
            <p:cNvPr id="61" name="文字方塊 60"/>
            <p:cNvSpPr txBox="1"/>
            <p:nvPr/>
          </p:nvSpPr>
          <p:spPr bwMode="auto">
            <a:xfrm>
              <a:off x="6434222" y="909734"/>
              <a:ext cx="1796506" cy="33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050" dirty="0">
                  <a:solidFill>
                    <a:schemeClr val="bg1"/>
                  </a:solidFill>
                </a:rPr>
                <a:t>Fracture and fatigue</a:t>
              </a:r>
            </a:p>
          </p:txBody>
        </p:sp>
      </p:grpSp>
      <p:grpSp>
        <p:nvGrpSpPr>
          <p:cNvPr id="162" name="群組 161"/>
          <p:cNvGrpSpPr/>
          <p:nvPr/>
        </p:nvGrpSpPr>
        <p:grpSpPr>
          <a:xfrm>
            <a:off x="7521316" y="2197624"/>
            <a:ext cx="1237655" cy="1040955"/>
            <a:chOff x="7750701" y="2738804"/>
            <a:chExt cx="1650206" cy="1387940"/>
          </a:xfrm>
        </p:grpSpPr>
        <p:pic>
          <p:nvPicPr>
            <p:cNvPr id="90" name="Picture 27" descr="1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610" y="2839752"/>
              <a:ext cx="1075069" cy="1055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3" name="圓角矩形 92"/>
            <p:cNvSpPr/>
            <p:nvPr/>
          </p:nvSpPr>
          <p:spPr>
            <a:xfrm>
              <a:off x="7825054" y="2738804"/>
              <a:ext cx="1535338" cy="1240217"/>
            </a:xfrm>
            <a:prstGeom prst="roundRect">
              <a:avLst/>
            </a:prstGeom>
            <a:noFill/>
            <a:ln w="571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95" name="矩形 94"/>
            <p:cNvSpPr/>
            <p:nvPr/>
          </p:nvSpPr>
          <p:spPr>
            <a:xfrm>
              <a:off x="7750701" y="3850519"/>
              <a:ext cx="1650206" cy="2762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Degenerate scale</a:t>
              </a:r>
              <a:endParaRPr lang="zh-TW" altLang="en-US" sz="1050" dirty="0"/>
            </a:p>
          </p:txBody>
        </p:sp>
      </p:grpSp>
      <p:grpSp>
        <p:nvGrpSpPr>
          <p:cNvPr id="163" name="群組 162"/>
          <p:cNvGrpSpPr/>
          <p:nvPr/>
        </p:nvGrpSpPr>
        <p:grpSpPr>
          <a:xfrm>
            <a:off x="8850402" y="2231997"/>
            <a:ext cx="1343843" cy="987734"/>
            <a:chOff x="9601148" y="2771492"/>
            <a:chExt cx="1791791" cy="1316978"/>
          </a:xfrm>
        </p:grpSpPr>
        <p:grpSp>
          <p:nvGrpSpPr>
            <p:cNvPr id="98" name="群組 97"/>
            <p:cNvGrpSpPr/>
            <p:nvPr/>
          </p:nvGrpSpPr>
          <p:grpSpPr>
            <a:xfrm>
              <a:off x="9786431" y="2911151"/>
              <a:ext cx="1526225" cy="1056224"/>
              <a:chOff x="5925741" y="3787776"/>
              <a:chExt cx="3169741" cy="2328863"/>
            </a:xfrm>
          </p:grpSpPr>
          <p:pic>
            <p:nvPicPr>
              <p:cNvPr id="99" name="圖片 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14"/>
              <a:stretch>
                <a:fillRect/>
              </a:stretch>
            </p:blipFill>
            <p:spPr bwMode="auto">
              <a:xfrm>
                <a:off x="5925741" y="3787776"/>
                <a:ext cx="2803922" cy="2328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0" name="矩形 99"/>
              <p:cNvSpPr/>
              <p:nvPr/>
            </p:nvSpPr>
            <p:spPr>
              <a:xfrm>
                <a:off x="6680598" y="3898900"/>
                <a:ext cx="211931" cy="4826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350"/>
              </a:p>
            </p:txBody>
          </p:sp>
          <p:cxnSp>
            <p:nvCxnSpPr>
              <p:cNvPr id="101" name="直線單箭頭接點 100"/>
              <p:cNvCxnSpPr/>
              <p:nvPr/>
            </p:nvCxnSpPr>
            <p:spPr>
              <a:xfrm flipH="1">
                <a:off x="6773466" y="4381500"/>
                <a:ext cx="28575" cy="787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單箭頭接點 101"/>
              <p:cNvCxnSpPr/>
              <p:nvPr/>
            </p:nvCxnSpPr>
            <p:spPr>
              <a:xfrm>
                <a:off x="6810376" y="4376739"/>
                <a:ext cx="1232297" cy="8350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文字方塊 11"/>
              <p:cNvSpPr txBox="1">
                <a:spLocks noChangeArrowheads="1"/>
              </p:cNvSpPr>
              <p:nvPr/>
            </p:nvSpPr>
            <p:spPr bwMode="auto">
              <a:xfrm>
                <a:off x="6400694" y="5197759"/>
                <a:ext cx="2694788" cy="678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sz="9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Dependency</a:t>
                </a:r>
                <a:endParaRPr lang="zh-TW" altLang="en-US" sz="9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4" name="圓角矩形 103"/>
            <p:cNvSpPr/>
            <p:nvPr/>
          </p:nvSpPr>
          <p:spPr>
            <a:xfrm>
              <a:off x="9693805" y="2771492"/>
              <a:ext cx="1535338" cy="1205214"/>
            </a:xfrm>
            <a:prstGeom prst="roundRect">
              <a:avLst/>
            </a:prstGeom>
            <a:noFill/>
            <a:ln w="571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07" name="矩形 106"/>
            <p:cNvSpPr/>
            <p:nvPr/>
          </p:nvSpPr>
          <p:spPr>
            <a:xfrm>
              <a:off x="9601148" y="3812245"/>
              <a:ext cx="1791791" cy="2762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Degenerate boundary</a:t>
              </a:r>
              <a:endParaRPr lang="zh-TW" altLang="en-US" sz="1050" dirty="0"/>
            </a:p>
          </p:txBody>
        </p:sp>
      </p:grpSp>
      <p:grpSp>
        <p:nvGrpSpPr>
          <p:cNvPr id="164" name="群組 163"/>
          <p:cNvGrpSpPr/>
          <p:nvPr/>
        </p:nvGrpSpPr>
        <p:grpSpPr>
          <a:xfrm>
            <a:off x="7149042" y="3717929"/>
            <a:ext cx="1835944" cy="1657551"/>
            <a:chOff x="7223614" y="4251528"/>
            <a:chExt cx="2447925" cy="2210067"/>
          </a:xfrm>
        </p:grpSpPr>
        <p:sp>
          <p:nvSpPr>
            <p:cNvPr id="150" name="圓角矩形 149"/>
            <p:cNvSpPr/>
            <p:nvPr/>
          </p:nvSpPr>
          <p:spPr>
            <a:xfrm>
              <a:off x="7364416" y="4303667"/>
              <a:ext cx="1777382" cy="162309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7428004" y="5748136"/>
              <a:ext cx="1650206" cy="276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Levy’s problem</a:t>
              </a:r>
            </a:p>
          </p:txBody>
        </p:sp>
        <p:pic>
          <p:nvPicPr>
            <p:cNvPr id="152" name="圖片 15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43932" y="4251528"/>
              <a:ext cx="1332954" cy="1531616"/>
            </a:xfrm>
            <a:prstGeom prst="rect">
              <a:avLst/>
            </a:prstGeom>
          </p:spPr>
        </p:pic>
        <p:sp>
          <p:nvSpPr>
            <p:cNvPr id="153" name="Text Box 8"/>
            <p:cNvSpPr txBox="1">
              <a:spLocks noChangeArrowheads="1"/>
            </p:cNvSpPr>
            <p:nvPr/>
          </p:nvSpPr>
          <p:spPr bwMode="auto">
            <a:xfrm>
              <a:off x="7223614" y="6061486"/>
              <a:ext cx="2447925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350" dirty="0">
                  <a:latin typeface="Times New Roman" panose="02020603050405020304" pitchFamily="18" charset="0"/>
                </a:rPr>
                <a:t>( From T.C.T. Ting )</a:t>
              </a:r>
            </a:p>
          </p:txBody>
        </p:sp>
      </p:grpSp>
      <p:grpSp>
        <p:nvGrpSpPr>
          <p:cNvPr id="159" name="群組 158"/>
          <p:cNvGrpSpPr/>
          <p:nvPr/>
        </p:nvGrpSpPr>
        <p:grpSpPr>
          <a:xfrm>
            <a:off x="7487108" y="1090185"/>
            <a:ext cx="1262007" cy="1002863"/>
            <a:chOff x="7709058" y="1315112"/>
            <a:chExt cx="1682676" cy="1337151"/>
          </a:xfrm>
        </p:grpSpPr>
        <p:grpSp>
          <p:nvGrpSpPr>
            <p:cNvPr id="78" name="群組 77"/>
            <p:cNvGrpSpPr/>
            <p:nvPr/>
          </p:nvGrpSpPr>
          <p:grpSpPr>
            <a:xfrm>
              <a:off x="7709058" y="1315112"/>
              <a:ext cx="1682676" cy="1337151"/>
              <a:chOff x="8230728" y="341042"/>
              <a:chExt cx="1739504" cy="1566791"/>
            </a:xfrm>
          </p:grpSpPr>
          <p:grpSp>
            <p:nvGrpSpPr>
              <p:cNvPr id="63" name="Group 3"/>
              <p:cNvGrpSpPr>
                <a:grpSpLocks/>
              </p:cNvGrpSpPr>
              <p:nvPr/>
            </p:nvGrpSpPr>
            <p:grpSpPr bwMode="auto">
              <a:xfrm>
                <a:off x="9506409" y="1111989"/>
                <a:ext cx="117991" cy="220505"/>
                <a:chOff x="4649" y="3538"/>
                <a:chExt cx="191" cy="245"/>
              </a:xfrm>
            </p:grpSpPr>
            <p:sp>
              <p:nvSpPr>
                <p:cNvPr id="64" name="Rectangle 4"/>
                <p:cNvSpPr>
                  <a:spLocks noChangeArrowheads="1"/>
                </p:cNvSpPr>
                <p:nvPr/>
              </p:nvSpPr>
              <p:spPr bwMode="auto">
                <a:xfrm>
                  <a:off x="4649" y="3538"/>
                  <a:ext cx="19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9pPr>
                </a:lstStyle>
                <a:p>
                  <a:endParaRPr lang="zh-TW" altLang="zh-TW" sz="900"/>
                </a:p>
              </p:txBody>
            </p:sp>
            <p:sp>
              <p:nvSpPr>
                <p:cNvPr id="65" name="Rectangle 5"/>
                <p:cNvSpPr>
                  <a:spLocks noChangeArrowheads="1"/>
                </p:cNvSpPr>
                <p:nvPr/>
              </p:nvSpPr>
              <p:spPr bwMode="auto">
                <a:xfrm>
                  <a:off x="4649" y="3645"/>
                  <a:ext cx="19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9pPr>
                </a:lstStyle>
                <a:p>
                  <a:endParaRPr lang="zh-TW" altLang="zh-TW" sz="900"/>
                </a:p>
              </p:txBody>
            </p:sp>
          </p:grpSp>
          <p:sp>
            <p:nvSpPr>
              <p:cNvPr id="77" name="圓角矩形 76"/>
              <p:cNvSpPr/>
              <p:nvPr/>
            </p:nvSpPr>
            <p:spPr>
              <a:xfrm>
                <a:off x="8346465" y="341042"/>
                <a:ext cx="1535338" cy="1398088"/>
              </a:xfrm>
              <a:prstGeom prst="roundRect">
                <a:avLst/>
              </a:prstGeom>
              <a:noFill/>
              <a:ln w="5715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8230728" y="1631608"/>
                <a:ext cx="1739504" cy="276225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050" dirty="0"/>
                  <a:t>Fictitious frequency</a:t>
                </a:r>
                <a:endParaRPr lang="zh-TW" altLang="en-US" sz="1050" dirty="0"/>
              </a:p>
            </p:txBody>
          </p:sp>
        </p:grpSp>
        <p:pic>
          <p:nvPicPr>
            <p:cNvPr id="154" name="圖片 15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13610" y="1399694"/>
              <a:ext cx="1061815" cy="1003398"/>
            </a:xfrm>
            <a:prstGeom prst="rect">
              <a:avLst/>
            </a:prstGeom>
          </p:spPr>
        </p:pic>
      </p:grpSp>
      <p:grpSp>
        <p:nvGrpSpPr>
          <p:cNvPr id="158" name="群組 157"/>
          <p:cNvGrpSpPr/>
          <p:nvPr/>
        </p:nvGrpSpPr>
        <p:grpSpPr>
          <a:xfrm>
            <a:off x="8829406" y="1086890"/>
            <a:ext cx="1304628" cy="1022558"/>
            <a:chOff x="9560551" y="1315112"/>
            <a:chExt cx="1739504" cy="1363410"/>
          </a:xfrm>
        </p:grpSpPr>
        <p:sp>
          <p:nvSpPr>
            <p:cNvPr id="79" name="圓角矩形 78"/>
            <p:cNvSpPr/>
            <p:nvPr/>
          </p:nvSpPr>
          <p:spPr>
            <a:xfrm>
              <a:off x="9671758" y="1315112"/>
              <a:ext cx="1496942" cy="1226616"/>
            </a:xfrm>
            <a:prstGeom prst="roundRect">
              <a:avLst/>
            </a:prstGeom>
            <a:noFill/>
            <a:ln w="571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81" name="矩形 80"/>
            <p:cNvSpPr/>
            <p:nvPr/>
          </p:nvSpPr>
          <p:spPr>
            <a:xfrm>
              <a:off x="9560551" y="2402297"/>
              <a:ext cx="1739504" cy="2762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Spurious eigenvalue</a:t>
              </a:r>
              <a:endParaRPr lang="zh-TW" altLang="en-US" sz="1050" dirty="0"/>
            </a:p>
          </p:txBody>
        </p:sp>
        <p:pic>
          <p:nvPicPr>
            <p:cNvPr id="157" name="圖片 15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01681" y="1399810"/>
              <a:ext cx="1152385" cy="992868"/>
            </a:xfrm>
            <a:prstGeom prst="rect">
              <a:avLst/>
            </a:prstGeom>
          </p:spPr>
        </p:pic>
      </p:grpSp>
      <p:grpSp>
        <p:nvGrpSpPr>
          <p:cNvPr id="168" name="群組 167"/>
          <p:cNvGrpSpPr/>
          <p:nvPr/>
        </p:nvGrpSpPr>
        <p:grpSpPr>
          <a:xfrm>
            <a:off x="8756730" y="3346563"/>
            <a:ext cx="1333037" cy="1264424"/>
            <a:chOff x="9494203" y="3299837"/>
            <a:chExt cx="1777382" cy="1685899"/>
          </a:xfrm>
        </p:grpSpPr>
        <p:sp>
          <p:nvSpPr>
            <p:cNvPr id="161" name="圓角矩形 160"/>
            <p:cNvSpPr/>
            <p:nvPr/>
          </p:nvSpPr>
          <p:spPr>
            <a:xfrm>
              <a:off x="9494203" y="3299837"/>
              <a:ext cx="1777382" cy="162309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67" name="矩形 166"/>
            <p:cNvSpPr/>
            <p:nvPr/>
          </p:nvSpPr>
          <p:spPr>
            <a:xfrm>
              <a:off x="9576964" y="4709511"/>
              <a:ext cx="1650206" cy="276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Resonance</a:t>
              </a:r>
            </a:p>
          </p:txBody>
        </p:sp>
      </p:grpSp>
      <p:grpSp>
        <p:nvGrpSpPr>
          <p:cNvPr id="171" name="群組 170"/>
          <p:cNvGrpSpPr/>
          <p:nvPr/>
        </p:nvGrpSpPr>
        <p:grpSpPr>
          <a:xfrm>
            <a:off x="8749732" y="4686395"/>
            <a:ext cx="1333037" cy="1249533"/>
            <a:chOff x="9429026" y="5040208"/>
            <a:chExt cx="1777382" cy="1666044"/>
          </a:xfrm>
        </p:grpSpPr>
        <p:sp>
          <p:nvSpPr>
            <p:cNvPr id="160" name="圓角矩形 159"/>
            <p:cNvSpPr/>
            <p:nvPr/>
          </p:nvSpPr>
          <p:spPr>
            <a:xfrm>
              <a:off x="9429026" y="5040208"/>
              <a:ext cx="1777382" cy="162309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pic>
          <p:nvPicPr>
            <p:cNvPr id="169" name="圖片 16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55773" y="5131645"/>
              <a:ext cx="1303313" cy="1317057"/>
            </a:xfrm>
            <a:prstGeom prst="rect">
              <a:avLst/>
            </a:prstGeom>
          </p:spPr>
        </p:pic>
        <p:sp>
          <p:nvSpPr>
            <p:cNvPr id="170" name="矩形 169"/>
            <p:cNvSpPr/>
            <p:nvPr/>
          </p:nvSpPr>
          <p:spPr>
            <a:xfrm>
              <a:off x="9493125" y="6430027"/>
              <a:ext cx="1650206" cy="276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Degenerate scale</a:t>
              </a:r>
            </a:p>
          </p:txBody>
        </p:sp>
      </p:grpSp>
      <p:sp>
        <p:nvSpPr>
          <p:cNvPr id="172" name="矩形 171"/>
          <p:cNvSpPr/>
          <p:nvPr/>
        </p:nvSpPr>
        <p:spPr>
          <a:xfrm>
            <a:off x="1442905" y="151939"/>
            <a:ext cx="8513089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 Para~ over 39 years (1984-2023)</a:t>
            </a:r>
            <a:endParaRPr lang="zh-TW" altLang="en-US" sz="40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73" name="群組 1035"/>
          <p:cNvGrpSpPr>
            <a:grpSpLocks/>
          </p:cNvGrpSpPr>
          <p:nvPr/>
        </p:nvGrpSpPr>
        <p:grpSpPr bwMode="auto">
          <a:xfrm>
            <a:off x="8827145" y="3708961"/>
            <a:ext cx="1162779" cy="469310"/>
            <a:chOff x="6300192" y="2780928"/>
            <a:chExt cx="2611718" cy="1140045"/>
          </a:xfrm>
        </p:grpSpPr>
        <p:grpSp>
          <p:nvGrpSpPr>
            <p:cNvPr id="174" name="群組 125"/>
            <p:cNvGrpSpPr>
              <a:grpSpLocks/>
            </p:cNvGrpSpPr>
            <p:nvPr/>
          </p:nvGrpSpPr>
          <p:grpSpPr bwMode="auto">
            <a:xfrm>
              <a:off x="6300192" y="2780928"/>
              <a:ext cx="2536153" cy="1140045"/>
              <a:chOff x="6300190" y="2697051"/>
              <a:chExt cx="2536153" cy="1140045"/>
            </a:xfrm>
          </p:grpSpPr>
          <p:pic>
            <p:nvPicPr>
              <p:cNvPr id="176" name="Picture 23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561"/>
              <a:stretch>
                <a:fillRect/>
              </a:stretch>
            </p:blipFill>
            <p:spPr bwMode="auto">
              <a:xfrm>
                <a:off x="6300190" y="2697051"/>
                <a:ext cx="2284153" cy="1140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7" name="直線單箭頭接點 176"/>
              <p:cNvCxnSpPr/>
              <p:nvPr/>
            </p:nvCxnSpPr>
            <p:spPr>
              <a:xfrm>
                <a:off x="8583261" y="3319471"/>
                <a:ext cx="2524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75" name="物件 149"/>
            <p:cNvGraphicFramePr>
              <a:graphicFrameLocks noChangeAspect="1"/>
            </p:cNvGraphicFramePr>
            <p:nvPr/>
          </p:nvGraphicFramePr>
          <p:xfrm>
            <a:off x="8662673" y="3003204"/>
            <a:ext cx="24923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991" name="Equation" r:id="rId17" imgW="152334" imgH="139639" progId="Equation.DSMT4">
                    <p:embed/>
                  </p:oleObj>
                </mc:Choice>
                <mc:Fallback>
                  <p:oleObj name="Equation" r:id="rId17" imgW="152334" imgH="139639" progId="Equation.DSMT4">
                    <p:embed/>
                    <p:pic>
                      <p:nvPicPr>
                        <p:cNvPr id="175" name="物件 1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62673" y="3003204"/>
                          <a:ext cx="24923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15299908"/>
      </p:ext>
    </p:extLst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7377114" y="700088"/>
            <a:ext cx="2912269" cy="2292350"/>
          </a:xfrm>
          <a:prstGeom prst="rect">
            <a:avLst/>
          </a:prstGeom>
          <a:noFill/>
          <a:ln w="381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812428" y="-24502"/>
            <a:ext cx="7412225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Parasite of BEM (1998-2008)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5087888" y="2925144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600" dirty="0"/>
              <a:t>Pitfall</a:t>
            </a:r>
          </a:p>
          <a:p>
            <a:pPr algn="ctr">
              <a:defRPr/>
            </a:pPr>
            <a:r>
              <a:rPr lang="en-US" altLang="zh-TW" sz="2600" dirty="0">
                <a:solidFill>
                  <a:srgbClr val="FF0000"/>
                </a:solidFill>
              </a:rPr>
              <a:t>Parasite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6" name="向下箭號 5"/>
          <p:cNvSpPr/>
          <p:nvPr/>
        </p:nvSpPr>
        <p:spPr>
          <a:xfrm rot="18900000">
            <a:off x="6999704" y="4700124"/>
            <a:ext cx="280988" cy="531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 rot="13500000">
            <a:off x="6973828" y="2365834"/>
            <a:ext cx="310282" cy="547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 rot="8100000">
            <a:off x="4748085" y="2322534"/>
            <a:ext cx="282178" cy="578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 rot="2725014">
            <a:off x="4733917" y="4678943"/>
            <a:ext cx="301664" cy="547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57" name="Picture 27" descr="1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781052"/>
            <a:ext cx="1420416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橢圓 27"/>
          <p:cNvSpPr/>
          <p:nvPr/>
        </p:nvSpPr>
        <p:spPr>
          <a:xfrm>
            <a:off x="7658101" y="941388"/>
            <a:ext cx="404813" cy="53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7584282" y="1827213"/>
            <a:ext cx="594122" cy="792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7590235" y="850902"/>
            <a:ext cx="540544" cy="72072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7678342" y="1952625"/>
            <a:ext cx="404813" cy="53975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2062" name="群組 36"/>
          <p:cNvGrpSpPr>
            <a:grpSpLocks/>
          </p:cNvGrpSpPr>
          <p:nvPr/>
        </p:nvGrpSpPr>
        <p:grpSpPr bwMode="auto">
          <a:xfrm>
            <a:off x="7643813" y="962027"/>
            <a:ext cx="436960" cy="500063"/>
            <a:chOff x="4335435" y="2452355"/>
            <a:chExt cx="3624062" cy="3191079"/>
          </a:xfrm>
        </p:grpSpPr>
        <p:sp>
          <p:nvSpPr>
            <p:cNvPr id="33" name="向下箭號 32"/>
            <p:cNvSpPr/>
            <p:nvPr/>
          </p:nvSpPr>
          <p:spPr>
            <a:xfrm rot="18900000">
              <a:off x="7406507" y="4914045"/>
              <a:ext cx="375243" cy="72938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4" name="向下箭號 33"/>
            <p:cNvSpPr/>
            <p:nvPr/>
          </p:nvSpPr>
          <p:spPr>
            <a:xfrm rot="13500000">
              <a:off x="7406718" y="2466878"/>
              <a:ext cx="374822" cy="73073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" name="向下箭號 34"/>
            <p:cNvSpPr/>
            <p:nvPr/>
          </p:nvSpPr>
          <p:spPr>
            <a:xfrm rot="8100000">
              <a:off x="4523060" y="2452355"/>
              <a:ext cx="375243" cy="72938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" name="向下箭號 35"/>
            <p:cNvSpPr/>
            <p:nvPr/>
          </p:nvSpPr>
          <p:spPr>
            <a:xfrm rot="2725014">
              <a:off x="4513393" y="4918435"/>
              <a:ext cx="374822" cy="73073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39" name="向下箭號 38"/>
          <p:cNvSpPr/>
          <p:nvPr/>
        </p:nvSpPr>
        <p:spPr>
          <a:xfrm rot="8100000">
            <a:off x="8047435" y="2397127"/>
            <a:ext cx="33338" cy="11271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向下箭號 39"/>
          <p:cNvSpPr/>
          <p:nvPr/>
        </p:nvSpPr>
        <p:spPr>
          <a:xfrm rot="2700000">
            <a:off x="8044062" y="1950045"/>
            <a:ext cx="50800" cy="940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" name="向下箭號 40"/>
          <p:cNvSpPr/>
          <p:nvPr/>
        </p:nvSpPr>
        <p:spPr>
          <a:xfrm rot="18900000">
            <a:off x="7681913" y="1930400"/>
            <a:ext cx="34529" cy="1206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向下箭號 41"/>
          <p:cNvSpPr/>
          <p:nvPr/>
        </p:nvSpPr>
        <p:spPr>
          <a:xfrm rot="13500000">
            <a:off x="7678539" y="2400500"/>
            <a:ext cx="46038" cy="964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8011717" y="2841627"/>
            <a:ext cx="1650206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/>
              <a:t>Degenerate scale</a:t>
            </a:r>
            <a:endParaRPr lang="zh-TW" altLang="en-US" sz="1400" dirty="0"/>
          </a:p>
        </p:txBody>
      </p:sp>
      <p:sp>
        <p:nvSpPr>
          <p:cNvPr id="45" name="矩形 44"/>
          <p:cNvSpPr/>
          <p:nvPr/>
        </p:nvSpPr>
        <p:spPr>
          <a:xfrm>
            <a:off x="7386638" y="4005265"/>
            <a:ext cx="2911079" cy="2293937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8048625" y="6146802"/>
            <a:ext cx="1791791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/>
              <a:t>Degenerate boundary</a:t>
            </a:r>
            <a:endParaRPr lang="zh-TW" altLang="en-US" sz="1400" dirty="0"/>
          </a:p>
        </p:txBody>
      </p:sp>
      <p:sp>
        <p:nvSpPr>
          <p:cNvPr id="47" name="矩形 46"/>
          <p:cNvSpPr/>
          <p:nvPr/>
        </p:nvSpPr>
        <p:spPr>
          <a:xfrm>
            <a:off x="1719263" y="774700"/>
            <a:ext cx="2921794" cy="2281238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2414587" y="2871790"/>
            <a:ext cx="1739504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/>
              <a:t>Fictitious frequency</a:t>
            </a:r>
            <a:endParaRPr lang="zh-TW" altLang="en-US" sz="1400" dirty="0"/>
          </a:p>
        </p:txBody>
      </p:sp>
      <p:sp>
        <p:nvSpPr>
          <p:cNvPr id="49" name="矩形 48"/>
          <p:cNvSpPr/>
          <p:nvPr/>
        </p:nvSpPr>
        <p:spPr>
          <a:xfrm>
            <a:off x="1719263" y="3300413"/>
            <a:ext cx="2911079" cy="3122612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2381250" y="6272215"/>
            <a:ext cx="1739504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/>
              <a:t>Spurious eigenvalue</a:t>
            </a:r>
            <a:endParaRPr lang="zh-TW" altLang="en-US" sz="1400" dirty="0"/>
          </a:p>
        </p:txBody>
      </p:sp>
      <p:sp>
        <p:nvSpPr>
          <p:cNvPr id="2074" name="文字方塊 52"/>
          <p:cNvSpPr txBox="1">
            <a:spLocks noChangeArrowheads="1"/>
          </p:cNvSpPr>
          <p:nvPr/>
        </p:nvSpPr>
        <p:spPr bwMode="auto">
          <a:xfrm>
            <a:off x="8180238" y="1054478"/>
            <a:ext cx="796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/>
              <a:t>Minimum singular value</a:t>
            </a:r>
          </a:p>
        </p:txBody>
      </p:sp>
      <p:sp>
        <p:nvSpPr>
          <p:cNvPr id="2075" name="文字方塊 53"/>
          <p:cNvSpPr txBox="1">
            <a:spLocks noChangeArrowheads="1"/>
          </p:cNvSpPr>
          <p:nvPr/>
        </p:nvSpPr>
        <p:spPr bwMode="auto">
          <a:xfrm>
            <a:off x="8990900" y="2460943"/>
            <a:ext cx="66079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/>
              <a:t>Radius</a:t>
            </a:r>
          </a:p>
        </p:txBody>
      </p:sp>
      <p:sp>
        <p:nvSpPr>
          <p:cNvPr id="2076" name="文字方塊 54"/>
          <p:cNvSpPr txBox="1">
            <a:spLocks noChangeArrowheads="1"/>
          </p:cNvSpPr>
          <p:nvPr/>
        </p:nvSpPr>
        <p:spPr bwMode="auto">
          <a:xfrm>
            <a:off x="7756922" y="6580188"/>
            <a:ext cx="2903934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/>
            <a:r>
              <a:rPr lang="en-US" altLang="zh-TW" sz="1200"/>
              <a:t>Parasite of BEM.pptx  made by York</a:t>
            </a:r>
            <a:endParaRPr lang="zh-TW" altLang="en-US" sz="1200"/>
          </a:p>
        </p:txBody>
      </p:sp>
      <p:grpSp>
        <p:nvGrpSpPr>
          <p:cNvPr id="2077" name="Group 3"/>
          <p:cNvGrpSpPr>
            <a:grpSpLocks/>
          </p:cNvGrpSpPr>
          <p:nvPr/>
        </p:nvGrpSpPr>
        <p:grpSpPr bwMode="auto">
          <a:xfrm>
            <a:off x="1885951" y="800100"/>
            <a:ext cx="2427685" cy="1778000"/>
            <a:chOff x="2353" y="2763"/>
            <a:chExt cx="2600" cy="1307"/>
          </a:xfrm>
        </p:grpSpPr>
        <p:sp>
          <p:nvSpPr>
            <p:cNvPr id="2089" name="Rectangle 4"/>
            <p:cNvSpPr>
              <a:spLocks noChangeArrowheads="1"/>
            </p:cNvSpPr>
            <p:nvPr/>
          </p:nvSpPr>
          <p:spPr bwMode="auto">
            <a:xfrm>
              <a:off x="4649" y="3538"/>
              <a:ext cx="19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endParaRPr lang="zh-TW" altLang="zh-TW" sz="1200"/>
            </a:p>
          </p:txBody>
        </p:sp>
        <p:sp>
          <p:nvSpPr>
            <p:cNvPr id="2090" name="Rectangle 5"/>
            <p:cNvSpPr>
              <a:spLocks noChangeArrowheads="1"/>
            </p:cNvSpPr>
            <p:nvPr/>
          </p:nvSpPr>
          <p:spPr bwMode="auto">
            <a:xfrm>
              <a:off x="4649" y="3645"/>
              <a:ext cx="19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endParaRPr lang="zh-TW" altLang="zh-TW" sz="1200"/>
            </a:p>
          </p:txBody>
        </p:sp>
        <p:pic>
          <p:nvPicPr>
            <p:cNvPr id="20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2763"/>
              <a:ext cx="2018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2" name="Text Box 7"/>
            <p:cNvSpPr txBox="1">
              <a:spLocks noChangeArrowheads="1"/>
            </p:cNvSpPr>
            <p:nvPr/>
          </p:nvSpPr>
          <p:spPr bwMode="auto">
            <a:xfrm>
              <a:off x="2353" y="3264"/>
              <a:ext cx="562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200" i="1"/>
                <a:t>t</a:t>
              </a:r>
              <a:r>
                <a:rPr lang="en-US" altLang="zh-TW" sz="1200"/>
                <a:t>(</a:t>
              </a:r>
              <a:r>
                <a:rPr lang="en-US" altLang="zh-TW" sz="1200" i="1"/>
                <a:t>a</a:t>
              </a:r>
              <a:r>
                <a:rPr lang="en-US" altLang="zh-TW" sz="1200"/>
                <a:t>,0)</a:t>
              </a:r>
            </a:p>
          </p:txBody>
        </p:sp>
        <p:pic>
          <p:nvPicPr>
            <p:cNvPr id="2093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" y="3446"/>
              <a:ext cx="67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78" name="Object 3"/>
          <p:cNvGraphicFramePr>
            <a:graphicFrameLocks noChangeAspect="1"/>
          </p:cNvGraphicFramePr>
          <p:nvPr/>
        </p:nvGraphicFramePr>
        <p:xfrm>
          <a:off x="1838327" y="3432175"/>
          <a:ext cx="2584847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8" name="Plot" r:id="rId6" imgW="6571793" imgH="6151169" progId="Grapher.Document">
                  <p:embed/>
                </p:oleObj>
              </mc:Choice>
              <mc:Fallback>
                <p:oleObj name="Plot" r:id="rId6" imgW="6571793" imgH="6151169" progId="Grapher.Document">
                  <p:embed/>
                  <p:pic>
                    <p:nvPicPr>
                      <p:cNvPr id="20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7" y="3432175"/>
                        <a:ext cx="2584847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9" name="矩形 1"/>
          <p:cNvSpPr>
            <a:spLocks noChangeArrowheads="1"/>
          </p:cNvSpPr>
          <p:nvPr/>
        </p:nvSpPr>
        <p:spPr bwMode="auto">
          <a:xfrm>
            <a:off x="1991544" y="2611439"/>
            <a:ext cx="2541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Mechanics Research Communications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0" name="矩形 2"/>
          <p:cNvSpPr>
            <a:spLocks noChangeArrowheads="1"/>
          </p:cNvSpPr>
          <p:nvPr/>
        </p:nvSpPr>
        <p:spPr bwMode="auto">
          <a:xfrm>
            <a:off x="1487489" y="6536378"/>
            <a:ext cx="4376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International Journal for Numerical Methods in Engineering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81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/>
          <a:stretch>
            <a:fillRect/>
          </a:stretch>
        </p:blipFill>
        <p:spPr bwMode="auto">
          <a:xfrm>
            <a:off x="7449741" y="3787777"/>
            <a:ext cx="280392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8204599" y="3898900"/>
            <a:ext cx="211931" cy="482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8297467" y="4381500"/>
            <a:ext cx="28575" cy="787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>
            <a:off x="8334377" y="4376740"/>
            <a:ext cx="1232297" cy="835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5" name="文字方塊 11"/>
          <p:cNvSpPr txBox="1">
            <a:spLocks noChangeArrowheads="1"/>
          </p:cNvSpPr>
          <p:nvPr/>
        </p:nvSpPr>
        <p:spPr bwMode="auto">
          <a:xfrm>
            <a:off x="8391525" y="5272089"/>
            <a:ext cx="12703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Dependency</a:t>
            </a:r>
            <a:endParaRPr lang="zh-TW" alt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86" name="圖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11" y="3846515"/>
            <a:ext cx="59650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7" name="矩形 50"/>
          <p:cNvSpPr>
            <a:spLocks noChangeArrowheads="1"/>
          </p:cNvSpPr>
          <p:nvPr/>
        </p:nvSpPr>
        <p:spPr bwMode="auto">
          <a:xfrm>
            <a:off x="7695011" y="3097215"/>
            <a:ext cx="30609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Engineering Analysis with Boundary Elements</a:t>
            </a:r>
            <a:endParaRPr lang="zh-TW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8" name="矩形 51"/>
          <p:cNvSpPr>
            <a:spLocks noChangeArrowheads="1"/>
          </p:cNvSpPr>
          <p:nvPr/>
        </p:nvSpPr>
        <p:spPr bwMode="auto">
          <a:xfrm>
            <a:off x="8508207" y="6407152"/>
            <a:ext cx="14450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Thermochimita Acta</a:t>
            </a:r>
            <a:endParaRPr lang="zh-TW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99857" y="1916833"/>
            <a:ext cx="2377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Rank-deficient systems</a:t>
            </a:r>
          </a:p>
          <a:p>
            <a:r>
              <a:rPr lang="en-US" altLang="zh-TW" b="1" dirty="0"/>
              <a:t>                  0/0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7861985"/>
      </p:ext>
    </p:extLst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2" y="5643402"/>
            <a:ext cx="1337094" cy="10028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7" y="5729483"/>
            <a:ext cx="1086704" cy="9984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2" y="229344"/>
            <a:ext cx="1288342" cy="115950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4" y="204177"/>
            <a:ext cx="1003282" cy="102582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56D3DD7-33A2-4F81-A818-BEAE7221D60D}"/>
              </a:ext>
            </a:extLst>
          </p:cNvPr>
          <p:cNvSpPr txBox="1"/>
          <p:nvPr/>
        </p:nvSpPr>
        <p:spPr>
          <a:xfrm>
            <a:off x="6509333" y="6432480"/>
            <a:ext cx="5048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 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name:</a:t>
            </a:r>
            <a:r>
              <a:rPr lang="en-US" altLang="zh-TW" sz="14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en-US" altLang="zh-TW" sz="14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instability of BEMBIEM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by PH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12E179D5-2ABA-45EA-828C-019D9EEC6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303234"/>
              </p:ext>
            </p:extLst>
          </p:nvPr>
        </p:nvGraphicFramePr>
        <p:xfrm>
          <a:off x="1675923" y="679912"/>
          <a:ext cx="8840154" cy="552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718">
                  <a:extLst>
                    <a:ext uri="{9D8B030D-6E8A-4147-A177-3AD203B41FA5}">
                      <a16:colId xmlns:a16="http://schemas.microsoft.com/office/drawing/2014/main" val="1249274965"/>
                    </a:ext>
                  </a:extLst>
                </a:gridCol>
                <a:gridCol w="2946718">
                  <a:extLst>
                    <a:ext uri="{9D8B030D-6E8A-4147-A177-3AD203B41FA5}">
                      <a16:colId xmlns:a16="http://schemas.microsoft.com/office/drawing/2014/main" val="480609998"/>
                    </a:ext>
                  </a:extLst>
                </a:gridCol>
                <a:gridCol w="2946718">
                  <a:extLst>
                    <a:ext uri="{9D8B030D-6E8A-4147-A177-3AD203B41FA5}">
                      <a16:colId xmlns:a16="http://schemas.microsoft.com/office/drawing/2014/main" val="2425387849"/>
                    </a:ext>
                  </a:extLst>
                </a:gridCol>
              </a:tblGrid>
              <a:tr h="50652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2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</a:t>
                      </a:r>
                      <a:r>
                        <a:rPr lang="en-US" altLang="zh-TW" sz="3200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Numerical</a:t>
                      </a:r>
                      <a:r>
                        <a:rPr lang="zh-TW" altLang="en-US" sz="3200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3200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evidence</a:t>
                      </a:r>
                      <a:endParaRPr lang="zh-TW" altLang="en-US" sz="3200" b="0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725741"/>
                  </a:ext>
                </a:extLst>
              </a:tr>
              <a:tr h="70912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Statics (rigid line inclusion)</a:t>
                      </a:r>
                    </a:p>
                    <a:p>
                      <a:pPr algn="ctr"/>
                      <a:r>
                        <a:rPr lang="en-US" altLang="zh-TW" sz="1800" b="0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2D Laplace equation </a:t>
                      </a:r>
                      <a:r>
                        <a:rPr lang="en-US" altLang="zh-TW" sz="1800" b="0" i="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(SIF)</a:t>
                      </a:r>
                      <a:endParaRPr lang="zh-TW" altLang="en-US" sz="1800" b="0" i="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Dynamics (time-harmonic)</a:t>
                      </a:r>
                    </a:p>
                    <a:p>
                      <a:pPr algn="ctr"/>
                      <a:r>
                        <a:rPr lang="en-US" altLang="zh-TW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Helmholtz equation </a:t>
                      </a:r>
                      <a:r>
                        <a:rPr lang="en-US" altLang="zh-TW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(RCS)</a:t>
                      </a:r>
                      <a:endParaRPr lang="zh-TW" altLang="en-US" b="0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Statics (heat conduction)</a:t>
                      </a:r>
                    </a:p>
                    <a:p>
                      <a:pPr algn="ctr"/>
                      <a:r>
                        <a:rPr lang="en-US" altLang="zh-TW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 Laplace equation </a:t>
                      </a:r>
                      <a:r>
                        <a:rPr lang="en-US" altLang="zh-TW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(CSF)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664390"/>
                  </a:ext>
                </a:extLst>
              </a:tr>
              <a:tr h="2202017"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125052"/>
                  </a:ext>
                </a:extLst>
              </a:tr>
              <a:tr h="405216"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scale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Fictitious 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scale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400171"/>
                  </a:ext>
                </a:extLst>
              </a:tr>
              <a:tr h="1625417"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997187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55F8E006-5430-4FC4-8C44-F46ED4292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600" y="2014962"/>
            <a:ext cx="2026080" cy="2032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496979FA-300E-4B01-8BC9-E2D8CB3849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33640" y="2550894"/>
                <a:ext cx="1196552" cy="43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000" kern="100" dirty="0">
                    <a:effectLst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000" b="0" i="1" kern="100" smtClean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新細明體" panose="02020500000000000000" pitchFamily="18" charset="-120"/>
                      </a:rPr>
                      <m:t>𝑙</m:t>
                    </m:r>
                    <m:r>
                      <a:rPr lang="en-US" sz="1000" b="0" i="1" kern="100" smtClean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新細明體" panose="02020500000000000000" pitchFamily="18" charset="-120"/>
                      </a:rPr>
                      <m:t>=2.37291</m:t>
                    </m:r>
                  </m:oMath>
                </a14:m>
                <a:r>
                  <a:rPr lang="en-US" sz="1000" kern="100" dirty="0">
                    <a:effectLst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endParaRPr lang="zh-TW" sz="1000" kern="100" dirty="0"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000" kern="100" dirty="0">
                    <a:effectLst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US" sz="1000" b="0" i="1" kern="100" smtClean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新細明體" panose="02020500000000000000" pitchFamily="18" charset="-120"/>
                      </a:rPr>
                      <m:t>𝑙</m:t>
                    </m:r>
                    <m:r>
                      <a:rPr lang="en-US" sz="1000" b="0" i="1" kern="100" smtClean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新細明體" panose="02020500000000000000" pitchFamily="18" charset="-120"/>
                      </a:rPr>
                      <m:t>=2.37105</m:t>
                    </m:r>
                  </m:oMath>
                </a14:m>
                <a:r>
                  <a:rPr lang="en-US" sz="1000" kern="100" dirty="0">
                    <a:effectLst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]</a:t>
                </a:r>
                <a:endParaRPr lang="zh-TW" sz="1000" kern="100" dirty="0"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496979FA-300E-4B01-8BC9-E2D8CB384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3640" y="2550894"/>
                <a:ext cx="1196552" cy="432106"/>
              </a:xfrm>
              <a:prstGeom prst="rect">
                <a:avLst/>
              </a:prstGeom>
              <a:blipFill>
                <a:blip r:embed="rId7"/>
                <a:stretch>
                  <a:fillRect b="-70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圖片 24">
            <a:extLst>
              <a:ext uri="{FF2B5EF4-FFF2-40B4-BE49-F238E27FC236}">
                <a16:creationId xmlns:a16="http://schemas.microsoft.com/office/drawing/2014/main" id="{E053687F-62C6-4EFC-9F3A-3D9A2D9D4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48" y="4677255"/>
            <a:ext cx="1474826" cy="1360686"/>
          </a:xfrm>
          <a:prstGeom prst="rect">
            <a:avLst/>
          </a:prstGeom>
          <a:noFill/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93ACBB43-87C2-42ED-9174-15FE5ED5D40C}"/>
              </a:ext>
            </a:extLst>
          </p:cNvPr>
          <p:cNvSpPr txBox="1"/>
          <p:nvPr/>
        </p:nvSpPr>
        <p:spPr>
          <a:xfrm>
            <a:off x="9051380" y="5611951"/>
            <a:ext cx="2732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Exchanger tube</a:t>
            </a:r>
            <a:b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 shape factor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4A5FF139-7863-4EAD-BAAE-D295292B88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79" y="1937964"/>
            <a:ext cx="2178552" cy="210952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54740A0-B5A6-45EB-9672-A13F9A218C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48" y="4542953"/>
            <a:ext cx="2279074" cy="1256104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85200DD1-18AD-4D25-BD0B-4E333F69C2D0}"/>
              </a:ext>
            </a:extLst>
          </p:cNvPr>
          <p:cNvSpPr/>
          <p:nvPr/>
        </p:nvSpPr>
        <p:spPr>
          <a:xfrm>
            <a:off x="5853287" y="5760210"/>
            <a:ext cx="17291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radiation </a:t>
            </a:r>
            <a:r>
              <a:rPr lang="en-US" altLang="zh-TW" sz="1200" dirty="0"/>
              <a:t>and scattering</a:t>
            </a:r>
            <a:endParaRPr lang="zh-TW" altLang="en-US" sz="12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C085948-9373-4AC1-B81A-FE0840606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5158" y="4635109"/>
            <a:ext cx="1686886" cy="132825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3ACBB43-87C2-42ED-9174-15FE5ED5D40C}"/>
              </a:ext>
            </a:extLst>
          </p:cNvPr>
          <p:cNvSpPr txBox="1"/>
          <p:nvPr/>
        </p:nvSpPr>
        <p:spPr>
          <a:xfrm>
            <a:off x="3096025" y="5902471"/>
            <a:ext cx="1434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intensity factor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圖片 50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85" y="2036506"/>
            <a:ext cx="2014263" cy="199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圖片 30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16" y="2895449"/>
            <a:ext cx="879880" cy="85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998616" y="2550894"/>
            <a:ext cx="212725" cy="276225"/>
          </a:xfrm>
          <a:prstGeom prst="rect">
            <a:avLst/>
          </a:prstGeom>
          <a:noFill/>
          <a:ln w="38100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04BE817-7431-46B2-8A7F-68387238C2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20" y="2347741"/>
            <a:ext cx="1468961" cy="23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962"/>
      </p:ext>
    </p:extLst>
  </p:cSld>
  <p:clrMapOvr>
    <a:masterClrMapping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350305" y="915654"/>
            <a:ext cx="11020926" cy="4745372"/>
          </a:xfrm>
          <a:noFill/>
          <a:ln/>
        </p:spPr>
        <p:txBody>
          <a:bodyPr>
            <a:norm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</a:rPr>
              <a:t>Parasite </a:t>
            </a:r>
            <a:r>
              <a:rPr lang="en-US" altLang="zh-TW" sz="6000" dirty="0">
                <a:solidFill>
                  <a:srgbClr val="FF3300"/>
                </a:solidFill>
              </a:rPr>
              <a:t>        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Degenerate boundary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Degenerate scale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Double degeneracy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3" name="文字方塊 2"/>
          <p:cNvSpPr txBox="1"/>
          <p:nvPr/>
        </p:nvSpPr>
        <p:spPr>
          <a:xfrm>
            <a:off x="4531718" y="215659"/>
            <a:ext cx="2658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Outline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223778"/>
      </p:ext>
    </p:extLst>
  </p:cSld>
  <p:clrMapOvr>
    <a:masterClrMapping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4032472" y="2948878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</a:rPr>
              <a:t>If there is no sufficient and necessary </a:t>
            </a:r>
            <a:br>
              <a:rPr lang="en-US" altLang="zh-TW" sz="3300" dirty="0">
                <a:solidFill>
                  <a:schemeClr val="tx1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</a:rPr>
              <a:t>                     BIE formulation, BEM involves a </a:t>
            </a:r>
            <a:r>
              <a:rPr lang="en-US" altLang="zh-TW" sz="3300" dirty="0">
                <a:solidFill>
                  <a:srgbClr val="C00000"/>
                </a:solidFill>
              </a:rPr>
              <a:t>parasite</a:t>
            </a:r>
            <a:r>
              <a:rPr lang="en-US" altLang="zh-TW" sz="3300" dirty="0">
                <a:solidFill>
                  <a:schemeClr val="tx1"/>
                </a:solidFill>
              </a:rPr>
              <a:t> for solving </a:t>
            </a:r>
            <a:br>
              <a:rPr lang="en-US" altLang="zh-TW" sz="3300" dirty="0">
                <a:solidFill>
                  <a:schemeClr val="tx1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</a:rPr>
              <a:t>problems with degenerate boundaries.</a:t>
            </a:r>
            <a:br>
              <a:rPr lang="en-US" altLang="zh-TW" sz="3300" dirty="0">
                <a:solidFill>
                  <a:schemeClr val="tx1"/>
                </a:solidFill>
              </a:rPr>
            </a:br>
            <a:br>
              <a:rPr lang="en-US" altLang="zh-TW" sz="33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</a:rPr>
              <a:t>Once the dual BEM </a:t>
            </a:r>
            <a:br>
              <a:rPr lang="en-US" altLang="zh-TW" sz="3300" dirty="0">
                <a:solidFill>
                  <a:schemeClr val="tx1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</a:rPr>
              <a:t>(Hong and Chen 1988)  </a:t>
            </a:r>
            <a:br>
              <a:rPr lang="en-US" altLang="zh-TW" sz="3300" dirty="0">
                <a:solidFill>
                  <a:schemeClr val="tx1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</a:rPr>
              <a:t>is available, </a:t>
            </a:r>
            <a:br>
              <a:rPr lang="en-US" altLang="zh-TW" sz="3300" dirty="0">
                <a:solidFill>
                  <a:schemeClr val="tx1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</a:rPr>
              <a:t>          the BEM is a </a:t>
            </a:r>
            <a:r>
              <a:rPr lang="en-US" altLang="zh-TW" sz="3300" dirty="0">
                <a:solidFill>
                  <a:srgbClr val="C00000"/>
                </a:solidFill>
              </a:rPr>
              <a:t>paradise</a:t>
            </a:r>
            <a:r>
              <a:rPr lang="en-US" altLang="zh-TW" sz="3300" dirty="0">
                <a:solidFill>
                  <a:schemeClr val="tx1"/>
                </a:solidFill>
              </a:rPr>
              <a:t> for solving      </a:t>
            </a:r>
            <a:br>
              <a:rPr lang="en-US" altLang="zh-TW" sz="3300" dirty="0">
                <a:solidFill>
                  <a:schemeClr val="tx1"/>
                </a:solidFill>
              </a:rPr>
            </a:br>
            <a:r>
              <a:rPr lang="en-US" altLang="zh-TW" sz="3300" dirty="0">
                <a:solidFill>
                  <a:schemeClr val="tx1"/>
                </a:solidFill>
              </a:rPr>
              <a:t> problems with degenerate boundaries.</a:t>
            </a:r>
            <a:br>
              <a:rPr lang="en-US" altLang="zh-TW" sz="3300" dirty="0">
                <a:solidFill>
                  <a:schemeClr val="tx1"/>
                </a:solidFill>
              </a:rPr>
            </a:br>
            <a:br>
              <a:rPr lang="en-US" altLang="zh-TW" sz="3300" b="1" dirty="0"/>
            </a:br>
            <a:endParaRPr lang="zh-TW" altLang="en-US" sz="3300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pic>
        <p:nvPicPr>
          <p:cNvPr id="4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/>
          <a:stretch>
            <a:fillRect/>
          </a:stretch>
        </p:blipFill>
        <p:spPr bwMode="auto">
          <a:xfrm>
            <a:off x="570770" y="1784446"/>
            <a:ext cx="280392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75865" r="51544" b="4279"/>
          <a:stretch>
            <a:fillRect/>
          </a:stretch>
        </p:blipFill>
        <p:spPr bwMode="auto">
          <a:xfrm>
            <a:off x="6958740" y="1963742"/>
            <a:ext cx="50958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75865" r="51544" b="4279"/>
          <a:stretch>
            <a:fillRect/>
          </a:stretch>
        </p:blipFill>
        <p:spPr bwMode="auto">
          <a:xfrm>
            <a:off x="6995287" y="3800378"/>
            <a:ext cx="50958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11"/>
          <p:cNvSpPr>
            <a:spLocks/>
          </p:cNvSpPr>
          <p:nvPr/>
        </p:nvSpPr>
        <p:spPr bwMode="auto">
          <a:xfrm>
            <a:off x="10863532" y="2713721"/>
            <a:ext cx="998537" cy="217488"/>
          </a:xfrm>
          <a:custGeom>
            <a:avLst/>
            <a:gdLst>
              <a:gd name="T0" fmla="*/ 0 w 590"/>
              <a:gd name="T1" fmla="*/ 0 h 137"/>
              <a:gd name="T2" fmla="*/ 1689959560 w 590"/>
              <a:gd name="T3" fmla="*/ 345262994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 rot="-1009189">
            <a:off x="9849836" y="2371121"/>
            <a:ext cx="360363" cy="217487"/>
          </a:xfrm>
          <a:custGeom>
            <a:avLst/>
            <a:gdLst>
              <a:gd name="T0" fmla="*/ 0 w 590"/>
              <a:gd name="T1" fmla="*/ 0 h 137"/>
              <a:gd name="T2" fmla="*/ 220104223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 rot="-1009189">
            <a:off x="7304405" y="2351518"/>
            <a:ext cx="360363" cy="217487"/>
          </a:xfrm>
          <a:custGeom>
            <a:avLst/>
            <a:gdLst>
              <a:gd name="T0" fmla="*/ 0 w 590"/>
              <a:gd name="T1" fmla="*/ 0 h 137"/>
              <a:gd name="T2" fmla="*/ 220104223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4"/>
          <p:cNvSpPr>
            <a:spLocks/>
          </p:cNvSpPr>
          <p:nvPr/>
        </p:nvSpPr>
        <p:spPr bwMode="auto">
          <a:xfrm>
            <a:off x="8080207" y="2563143"/>
            <a:ext cx="1204913" cy="217487"/>
          </a:xfrm>
          <a:custGeom>
            <a:avLst/>
            <a:gdLst>
              <a:gd name="T0" fmla="*/ 0 w 590"/>
              <a:gd name="T1" fmla="*/ 0 h 137"/>
              <a:gd name="T2" fmla="*/ 2147483647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5752220"/>
      </p:ext>
    </p:extLst>
  </p:cSld>
  <p:clrMapOvr>
    <a:masterClrMapping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0620" y="-23891"/>
            <a:ext cx="121740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/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Taiwan-India joint work on breakwater using the dual BEM (2022-2023)</a:t>
            </a:r>
            <a:endParaRPr lang="en-US" altLang="zh-TW" sz="3000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5190" y="236332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tabLst>
                <a:tab pos="737870" algn="l"/>
              </a:tabLst>
            </a:pP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</a:t>
            </a:r>
            <a:r>
              <a:rPr lang="en-US" altLang="zh-TW" kern="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Nishad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S. </a:t>
            </a:r>
            <a:r>
              <a:rPr lang="en-US" altLang="zh-TW" kern="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Neelamani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J.T. Chen, and K.G. Vijay, 2023, Gravity Wave Interaction with Cage Enveloped Breakwaters using DBEM, Z </a:t>
            </a:r>
            <a:r>
              <a:rPr lang="en-US" altLang="zh-TW" kern="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Angew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Math </a:t>
            </a:r>
            <a:r>
              <a:rPr lang="en-US" altLang="zh-TW" kern="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Mech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(ZAMM), Revised.</a:t>
            </a:r>
            <a:endParaRPr lang="zh-TW" altLang="zh-TW" sz="2000" kern="100" dirty="0">
              <a:effectLst/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98924" y="52616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tabLst>
                <a:tab pos="737870" algn="l"/>
              </a:tabLst>
            </a:pP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K.G. Vijay, C. S. </a:t>
            </a:r>
            <a:r>
              <a:rPr lang="en-US" altLang="zh-TW" kern="1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Nishad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S. </a:t>
            </a:r>
            <a:r>
              <a:rPr lang="en-US" altLang="zh-TW" kern="1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Neelamani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and J.T. Chen, 2021,     Dual BEM for Wave Scattering by a H-Type Porous Barrier with Nonlinear Pressure Drop, Engineering Analysis with Boundary Elements, Vol.131, pp.280-294.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zh-TW" sz="2000" kern="100" dirty="0">
              <a:effectLst/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421" y="3774827"/>
            <a:ext cx="1219558" cy="1352936"/>
          </a:xfrm>
          <a:prstGeom prst="rect">
            <a:avLst/>
          </a:prstGeom>
        </p:spPr>
      </p:pic>
      <p:pic>
        <p:nvPicPr>
          <p:cNvPr id="25" name="Picture 7"/>
          <p:cNvPicPr/>
          <p:nvPr/>
        </p:nvPicPr>
        <p:blipFill rotWithShape="1">
          <a:blip r:embed="rId3"/>
          <a:srcRect r="3312"/>
          <a:stretch/>
        </p:blipFill>
        <p:spPr bwMode="auto">
          <a:xfrm>
            <a:off x="6565608" y="710694"/>
            <a:ext cx="5254304" cy="2497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1" y="3774827"/>
            <a:ext cx="2632426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0" y="710694"/>
            <a:ext cx="1359308" cy="1512969"/>
          </a:xfrm>
          <a:prstGeom prst="rect">
            <a:avLst/>
          </a:prstGeom>
        </p:spPr>
      </p:pic>
      <p:pic>
        <p:nvPicPr>
          <p:cNvPr id="3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8" y="3774827"/>
            <a:ext cx="3031487" cy="25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4644"/>
      </p:ext>
    </p:extLst>
  </p:cSld>
  <p:clrMapOvr>
    <a:masterClrMapping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2074863" y="-152400"/>
            <a:ext cx="81153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i="1" dirty="0">
                <a:solidFill>
                  <a:schemeClr val="tx2"/>
                </a:solidFill>
              </a:rPr>
              <a:t>Citing records</a:t>
            </a:r>
            <a:r>
              <a:rPr lang="zh-TW" altLang="en-US" sz="3200" i="1" dirty="0">
                <a:solidFill>
                  <a:schemeClr val="tx2"/>
                </a:solidFill>
              </a:rPr>
              <a:t> </a:t>
            </a:r>
            <a:r>
              <a:rPr lang="en-US" altLang="zh-TW" sz="3200" i="1" dirty="0">
                <a:solidFill>
                  <a:schemeClr val="tx2"/>
                </a:solidFill>
              </a:rPr>
              <a:t>of dual BEM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i="1" dirty="0">
                <a:solidFill>
                  <a:schemeClr val="tx2"/>
                </a:solidFill>
              </a:rPr>
              <a:t> (updated Oct.19, 2023)</a:t>
            </a:r>
            <a:br>
              <a:rPr lang="en-US" altLang="zh-TW" sz="2400" i="1" dirty="0">
                <a:solidFill>
                  <a:schemeClr val="tx2"/>
                </a:solidFill>
              </a:rPr>
            </a:br>
            <a:endParaRPr lang="en-US" altLang="zh-TW" sz="2400" i="1" dirty="0">
              <a:solidFill>
                <a:schemeClr val="tx2"/>
              </a:solidFill>
            </a:endParaRPr>
          </a:p>
        </p:txBody>
      </p:sp>
      <p:pic>
        <p:nvPicPr>
          <p:cNvPr id="3078" name="Picture 4" descr="ASCE - Journal of Engineering Mechanics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68" y="2060848"/>
            <a:ext cx="2569962" cy="36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AMREAD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42" y="2060848"/>
            <a:ext cx="2994051" cy="378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0"/>
          <p:cNvSpPr txBox="1">
            <a:spLocks noChangeArrowheads="1"/>
          </p:cNvSpPr>
          <p:nvPr/>
        </p:nvSpPr>
        <p:spPr bwMode="auto">
          <a:xfrm>
            <a:off x="2207568" y="956964"/>
            <a:ext cx="33035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Hong and Chen, 1988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ASCE-EM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2386088" y="5313403"/>
            <a:ext cx="27350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dirty="0">
                <a:latin typeface="Times New Roman" pitchFamily="18" charset="0"/>
              </a:rPr>
              <a:t>Google: 427</a:t>
            </a:r>
          </a:p>
        </p:txBody>
      </p:sp>
      <p:sp>
        <p:nvSpPr>
          <p:cNvPr id="3089" name="Text Box 15"/>
          <p:cNvSpPr txBox="1">
            <a:spLocks noChangeArrowheads="1"/>
          </p:cNvSpPr>
          <p:nvPr/>
        </p:nvSpPr>
        <p:spPr bwMode="auto">
          <a:xfrm>
            <a:off x="6845609" y="5373217"/>
            <a:ext cx="27350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dirty="0">
                <a:latin typeface="Times New Roman" pitchFamily="18" charset="0"/>
              </a:rPr>
              <a:t>Google: 480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737363" y="908721"/>
            <a:ext cx="33345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Chen and Hong, 1999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ASME-AMR</a:t>
            </a:r>
          </a:p>
        </p:txBody>
      </p:sp>
    </p:spTree>
    <p:extLst>
      <p:ext uri="{BB962C8B-B14F-4D97-AF65-F5344CB8AC3E}">
        <p14:creationId xmlns:p14="http://schemas.microsoft.com/office/powerpoint/2010/main" val="1095510084"/>
      </p:ext>
    </p:extLst>
  </p:cSld>
  <p:clrMapOvr>
    <a:masterClrMapping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176463" y="1315453"/>
            <a:ext cx="11020926" cy="4745372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0070C0"/>
                </a:solidFill>
              </a:rPr>
              <a:t>What is the degenerate kernel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Paradise, parasite and paradox         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Rank-deficiency mechanism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Double degeneracy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Green function, BVP</a:t>
            </a:r>
            <a:br>
              <a:rPr lang="en-US" altLang="zh-TW" sz="6000" dirty="0">
                <a:solidFill>
                  <a:srgbClr val="0070C0"/>
                </a:solidFill>
              </a:rPr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3" name="文字方塊 2"/>
          <p:cNvSpPr txBox="1"/>
          <p:nvPr/>
        </p:nvSpPr>
        <p:spPr>
          <a:xfrm>
            <a:off x="4531718" y="215659"/>
            <a:ext cx="2658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Outline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8080170"/>
      </p:ext>
    </p:extLst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CCF671A-77D2-25FE-47A8-7D4146BF3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06"/>
          <a:stretch/>
        </p:blipFill>
        <p:spPr>
          <a:xfrm>
            <a:off x="4652472" y="963423"/>
            <a:ext cx="1647463" cy="13923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D3129D-6ED4-9458-FAD5-75FC2B0A5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77"/>
          <a:stretch/>
        </p:blipFill>
        <p:spPr>
          <a:xfrm>
            <a:off x="315204" y="325083"/>
            <a:ext cx="1442301" cy="1381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585BB4C-8DA0-848E-BA6F-B2CC1214D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44" t="32902" b="31910"/>
          <a:stretch/>
        </p:blipFill>
        <p:spPr>
          <a:xfrm>
            <a:off x="7224765" y="313741"/>
            <a:ext cx="1733895" cy="13923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81F80E5-A8BC-9064-FD61-51AFF5DB2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311"/>
          <a:stretch/>
        </p:blipFill>
        <p:spPr>
          <a:xfrm>
            <a:off x="371983" y="2971606"/>
            <a:ext cx="1164831" cy="116528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4BBBA8F-2960-BAB4-E3AB-39E74F034C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33" t="5498"/>
          <a:stretch/>
        </p:blipFill>
        <p:spPr>
          <a:xfrm>
            <a:off x="5903805" y="3090779"/>
            <a:ext cx="1156623" cy="112421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0C9F4F8-CC5A-6D9D-B434-0231E14FA8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296"/>
          <a:stretch/>
        </p:blipFill>
        <p:spPr>
          <a:xfrm>
            <a:off x="4454514" y="3523467"/>
            <a:ext cx="1008350" cy="112421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D110DDB-77F3-2961-4D29-39E347676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66" y="5001454"/>
            <a:ext cx="1171748" cy="120475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ED3E22-46C7-72A9-F79D-97A6618434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"/>
          <a:stretch/>
        </p:blipFill>
        <p:spPr>
          <a:xfrm>
            <a:off x="10635765" y="5102961"/>
            <a:ext cx="894521" cy="108177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533656A-CCF0-590A-85C5-D9CD585004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9" y="5061266"/>
            <a:ext cx="894521" cy="1151223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8FD3035F-DA2A-48B7-F120-B2219DA37E3A}"/>
              </a:ext>
            </a:extLst>
          </p:cNvPr>
          <p:cNvSpPr txBox="1"/>
          <p:nvPr/>
        </p:nvSpPr>
        <p:spPr>
          <a:xfrm>
            <a:off x="4852300" y="2291139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0F23186-5E04-CF78-16E5-2B9618CC4FDD}"/>
              </a:ext>
            </a:extLst>
          </p:cNvPr>
          <p:cNvSpPr txBox="1"/>
          <p:nvPr/>
        </p:nvSpPr>
        <p:spPr>
          <a:xfrm>
            <a:off x="490270" y="1786243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楊永斌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C1B78A5-0594-0C63-F7FF-F2E6AE80BD00}"/>
              </a:ext>
            </a:extLst>
          </p:cNvPr>
          <p:cNvSpPr txBox="1"/>
          <p:nvPr/>
        </p:nvSpPr>
        <p:spPr>
          <a:xfrm>
            <a:off x="7447649" y="1895349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程宏達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1B2FE6D-8E85-23B4-F9C5-18762B8AC688}"/>
              </a:ext>
            </a:extLst>
          </p:cNvPr>
          <p:cNvSpPr txBox="1"/>
          <p:nvPr/>
        </p:nvSpPr>
        <p:spPr>
          <a:xfrm>
            <a:off x="4296517" y="4607740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李家瑋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8DA4588-BD96-4CD6-09DA-41D18DA1D0D0}"/>
              </a:ext>
            </a:extLst>
          </p:cNvPr>
          <p:cNvSpPr txBox="1"/>
          <p:nvPr/>
        </p:nvSpPr>
        <p:spPr>
          <a:xfrm>
            <a:off x="248689" y="4176949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楊子儀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E69EB71-6CFB-748F-4285-779EF81BEF54}"/>
              </a:ext>
            </a:extLst>
          </p:cNvPr>
          <p:cNvSpPr txBox="1"/>
          <p:nvPr/>
        </p:nvSpPr>
        <p:spPr>
          <a:xfrm>
            <a:off x="5903805" y="4241783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范佳銘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E3B4B9D-9CBC-FBD4-15F7-A1E7D9D350DF}"/>
              </a:ext>
            </a:extLst>
          </p:cNvPr>
          <p:cNvSpPr txBox="1"/>
          <p:nvPr/>
        </p:nvSpPr>
        <p:spPr>
          <a:xfrm>
            <a:off x="6816867" y="6206209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李柏緯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CBC33EF-8F8E-48DE-AA32-05A49F7EAA34}"/>
              </a:ext>
            </a:extLst>
          </p:cNvPr>
          <p:cNvSpPr txBox="1"/>
          <p:nvPr/>
        </p:nvSpPr>
        <p:spPr>
          <a:xfrm>
            <a:off x="8778079" y="6192783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劉彥辰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D97D6A4-51A2-280F-B671-8FF22DADF967}"/>
              </a:ext>
            </a:extLst>
          </p:cNvPr>
          <p:cNvSpPr txBox="1"/>
          <p:nvPr/>
        </p:nvSpPr>
        <p:spPr>
          <a:xfrm>
            <a:off x="10438964" y="6184739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李宗翰</a:t>
            </a: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F6973C3F-6592-D31F-57A3-AD3338AC168F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954399" y="2192564"/>
            <a:ext cx="156225" cy="77904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87DA6BF-878E-E279-7DD3-E8172A9DC5A9}"/>
              </a:ext>
            </a:extLst>
          </p:cNvPr>
          <p:cNvCxnSpPr>
            <a:cxnSpLocks/>
          </p:cNvCxnSpPr>
          <p:nvPr/>
        </p:nvCxnSpPr>
        <p:spPr>
          <a:xfrm flipV="1">
            <a:off x="5029595" y="2725526"/>
            <a:ext cx="264790" cy="7979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6BCDEA36-1628-D6A4-5A2E-BF2BBE99453C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544210" y="2624911"/>
            <a:ext cx="937907" cy="4658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0E88241A-437E-E80F-EBC2-B12EC14A1497}"/>
              </a:ext>
            </a:extLst>
          </p:cNvPr>
          <p:cNvCxnSpPr>
            <a:cxnSpLocks/>
          </p:cNvCxnSpPr>
          <p:nvPr/>
        </p:nvCxnSpPr>
        <p:spPr>
          <a:xfrm>
            <a:off x="6546147" y="4641893"/>
            <a:ext cx="780002" cy="4610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7CF48B57-A9A9-8C21-7CC7-F17C23DCFA8D}"/>
              </a:ext>
            </a:extLst>
          </p:cNvPr>
          <p:cNvCxnSpPr>
            <a:cxnSpLocks/>
            <a:stCxn id="29" idx="2"/>
            <a:endCxn id="19" idx="0"/>
          </p:cNvCxnSpPr>
          <p:nvPr/>
        </p:nvCxnSpPr>
        <p:spPr>
          <a:xfrm>
            <a:off x="6547868" y="4641893"/>
            <a:ext cx="4535158" cy="4610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795EABAC-B49F-8E5B-D2A1-8F245DA73DED}"/>
              </a:ext>
            </a:extLst>
          </p:cNvPr>
          <p:cNvCxnSpPr>
            <a:cxnSpLocks/>
            <a:stCxn id="29" idx="2"/>
            <a:endCxn id="21" idx="0"/>
          </p:cNvCxnSpPr>
          <p:nvPr/>
        </p:nvCxnSpPr>
        <p:spPr>
          <a:xfrm>
            <a:off x="6547868" y="4641893"/>
            <a:ext cx="2843822" cy="41937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5" name="橢圓 74">
            <a:extLst>
              <a:ext uri="{FF2B5EF4-FFF2-40B4-BE49-F238E27FC236}">
                <a16:creationId xmlns:a16="http://schemas.microsoft.com/office/drawing/2014/main" id="{7B44A69D-43B2-12EB-D0F2-E933E49CF5CD}"/>
              </a:ext>
            </a:extLst>
          </p:cNvPr>
          <p:cNvSpPr/>
          <p:nvPr/>
        </p:nvSpPr>
        <p:spPr>
          <a:xfrm>
            <a:off x="5681819" y="3086066"/>
            <a:ext cx="1645965" cy="1595478"/>
          </a:xfrm>
          <a:prstGeom prst="ellipse">
            <a:avLst/>
          </a:prstGeom>
          <a:noFill/>
          <a:ln w="44450" cap="flat" cmpd="sng" algn="ctr">
            <a:solidFill>
              <a:schemeClr val="bg2">
                <a:lumMod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10A9F4BA-C7FD-9E40-0E11-D91E0AA153F5}"/>
              </a:ext>
            </a:extLst>
          </p:cNvPr>
          <p:cNvSpPr/>
          <p:nvPr/>
        </p:nvSpPr>
        <p:spPr>
          <a:xfrm>
            <a:off x="9118170" y="967636"/>
            <a:ext cx="31593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Taiwan team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438BFC43-E05F-2AD8-C251-B8A8EF3DADF4}"/>
              </a:ext>
            </a:extLst>
          </p:cNvPr>
          <p:cNvSpPr/>
          <p:nvPr/>
        </p:nvSpPr>
        <p:spPr>
          <a:xfrm>
            <a:off x="467233" y="5360295"/>
            <a:ext cx="6266459" cy="1485815"/>
          </a:xfrm>
          <a:prstGeom prst="round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C87DA6BF-878E-E279-7DD3-E8172A9DC5A9}"/>
              </a:ext>
            </a:extLst>
          </p:cNvPr>
          <p:cNvCxnSpPr>
            <a:cxnSpLocks/>
          </p:cNvCxnSpPr>
          <p:nvPr/>
        </p:nvCxnSpPr>
        <p:spPr>
          <a:xfrm flipV="1">
            <a:off x="6298931" y="1634289"/>
            <a:ext cx="1161037" cy="33717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795EABAC-B49F-8E5B-D2A1-8F245DA73DED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585721" y="2061565"/>
            <a:ext cx="3266579" cy="42962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10A9F4BA-C7FD-9E40-0E11-D91E0AA153F5}"/>
              </a:ext>
            </a:extLst>
          </p:cNvPr>
          <p:cNvSpPr/>
          <p:nvPr/>
        </p:nvSpPr>
        <p:spPr>
          <a:xfrm>
            <a:off x="467233" y="5216782"/>
            <a:ext cx="63001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generations together</a:t>
            </a:r>
          </a:p>
          <a:p>
            <a:pPr algn="ctr"/>
            <a:r>
              <a:rPr lang="zh-TW" alt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四代同堂</a:t>
            </a:r>
            <a:endParaRPr lang="zh-TW" altLang="en-US" sz="4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30" y="1946933"/>
            <a:ext cx="3228520" cy="2666470"/>
          </a:xfrm>
          <a:prstGeom prst="rect">
            <a:avLst/>
          </a:prstGeom>
        </p:spPr>
      </p:pic>
      <p:sp>
        <p:nvSpPr>
          <p:cNvPr id="35" name="Oval 6"/>
          <p:cNvSpPr>
            <a:spLocks noChangeArrowheads="1"/>
          </p:cNvSpPr>
          <p:nvPr/>
        </p:nvSpPr>
        <p:spPr bwMode="auto">
          <a:xfrm>
            <a:off x="9004299" y="3078475"/>
            <a:ext cx="58783" cy="1001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10776854" y="2625631"/>
            <a:ext cx="58783" cy="1001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48" y="3710911"/>
            <a:ext cx="905527" cy="12340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87" y="3876991"/>
            <a:ext cx="1082752" cy="10478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99" y="159790"/>
            <a:ext cx="1340574" cy="1676308"/>
          </a:xfrm>
          <a:prstGeom prst="rect">
            <a:avLst/>
          </a:prstGeom>
        </p:spPr>
      </p:pic>
      <p:sp>
        <p:nvSpPr>
          <p:cNvPr id="41" name="橢圓 40">
            <a:extLst>
              <a:ext uri="{FF2B5EF4-FFF2-40B4-BE49-F238E27FC236}">
                <a16:creationId xmlns:a16="http://schemas.microsoft.com/office/drawing/2014/main" id="{7B44A69D-43B2-12EB-D0F2-E933E49CF5CD}"/>
              </a:ext>
            </a:extLst>
          </p:cNvPr>
          <p:cNvSpPr/>
          <p:nvPr/>
        </p:nvSpPr>
        <p:spPr>
          <a:xfrm>
            <a:off x="2184069" y="90134"/>
            <a:ext cx="1851633" cy="1829058"/>
          </a:xfrm>
          <a:prstGeom prst="ellipse">
            <a:avLst/>
          </a:prstGeom>
          <a:noFill/>
          <a:ln w="44450" cap="flat" cmpd="sng" algn="ctr">
            <a:solidFill>
              <a:schemeClr val="bg2">
                <a:lumMod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91B2FE6D-8E85-23B4-F9C5-18762B8AC688}"/>
              </a:ext>
            </a:extLst>
          </p:cNvPr>
          <p:cNvSpPr txBox="1"/>
          <p:nvPr/>
        </p:nvSpPr>
        <p:spPr>
          <a:xfrm>
            <a:off x="3107057" y="4883990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戴國釗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91B2FE6D-8E85-23B4-F9C5-18762B8AC688}"/>
              </a:ext>
            </a:extLst>
          </p:cNvPr>
          <p:cNvSpPr txBox="1"/>
          <p:nvPr/>
        </p:nvSpPr>
        <p:spPr>
          <a:xfrm>
            <a:off x="1700095" y="4902906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廖亦倫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FD3035F-DA2A-48B7-F120-B2219DA37E3A}"/>
              </a:ext>
            </a:extLst>
          </p:cNvPr>
          <p:cNvSpPr txBox="1"/>
          <p:nvPr/>
        </p:nvSpPr>
        <p:spPr>
          <a:xfrm>
            <a:off x="2475034" y="1876251"/>
            <a:ext cx="128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馬劍清</a:t>
            </a:r>
          </a:p>
        </p:txBody>
      </p: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C87DA6BF-878E-E279-7DD3-E8172A9DC5A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620654" y="2031084"/>
            <a:ext cx="1231646" cy="46011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C87DA6BF-878E-E279-7DD3-E8172A9DC5A9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3437524" y="2220743"/>
            <a:ext cx="277588" cy="14901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C87DA6BF-878E-E279-7DD3-E8172A9DC5A9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410263" y="2178470"/>
            <a:ext cx="917877" cy="169852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65A7087A-38CF-46BC-A972-0447785AD8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8690" y="2837287"/>
            <a:ext cx="1049365" cy="11834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99DA9B3-EB90-42BC-B207-6CFDFC290F51}"/>
              </a:ext>
            </a:extLst>
          </p:cNvPr>
          <p:cNvSpPr/>
          <p:nvPr/>
        </p:nvSpPr>
        <p:spPr>
          <a:xfrm>
            <a:off x="7447649" y="3994341"/>
            <a:ext cx="1596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倪蘇娜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b="1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Sonal</a:t>
            </a:r>
            <a:r>
              <a:rPr lang="en-US" altLang="zh-TW" b="1" dirty="0">
                <a:solidFill>
                  <a:srgbClr val="131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 err="1">
                <a:solidFill>
                  <a:srgbClr val="131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Nirwal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896238"/>
      </p:ext>
    </p:extLst>
  </p:cSld>
  <p:clrMapOvr>
    <a:masterClrMapping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2564736" y="1322290"/>
            <a:ext cx="1872000" cy="1550864"/>
            <a:chOff x="3655170" y="1304018"/>
            <a:chExt cx="1879997" cy="1550864"/>
          </a:xfrm>
        </p:grpSpPr>
        <p:sp>
          <p:nvSpPr>
            <p:cNvPr id="4" name="橢圓 16"/>
            <p:cNvSpPr>
              <a:spLocks noChangeAspect="1"/>
            </p:cNvSpPr>
            <p:nvPr/>
          </p:nvSpPr>
          <p:spPr>
            <a:xfrm>
              <a:off x="3655170" y="1304018"/>
              <a:ext cx="1855886" cy="1550864"/>
            </a:xfrm>
            <a:custGeom>
              <a:avLst/>
              <a:gdLst>
                <a:gd name="connsiteX0" fmla="*/ 0 w 2160240"/>
                <a:gd name="connsiteY0" fmla="*/ 1080120 h 2160240"/>
                <a:gd name="connsiteX1" fmla="*/ 1080120 w 2160240"/>
                <a:gd name="connsiteY1" fmla="*/ 0 h 2160240"/>
                <a:gd name="connsiteX2" fmla="*/ 2160240 w 2160240"/>
                <a:gd name="connsiteY2" fmla="*/ 1080120 h 2160240"/>
                <a:gd name="connsiteX3" fmla="*/ 1080120 w 2160240"/>
                <a:gd name="connsiteY3" fmla="*/ 2160240 h 2160240"/>
                <a:gd name="connsiteX4" fmla="*/ 0 w 2160240"/>
                <a:gd name="connsiteY4" fmla="*/ 1080120 h 2160240"/>
                <a:gd name="connsiteX0" fmla="*/ 3 w 2160243"/>
                <a:gd name="connsiteY0" fmla="*/ 679526 h 1759646"/>
                <a:gd name="connsiteX1" fmla="*/ 1088832 w 2160243"/>
                <a:gd name="connsiteY1" fmla="*/ 0 h 1759646"/>
                <a:gd name="connsiteX2" fmla="*/ 2160243 w 2160243"/>
                <a:gd name="connsiteY2" fmla="*/ 679526 h 1759646"/>
                <a:gd name="connsiteX3" fmla="*/ 1080123 w 2160243"/>
                <a:gd name="connsiteY3" fmla="*/ 1759646 h 1759646"/>
                <a:gd name="connsiteX4" fmla="*/ 3 w 2160243"/>
                <a:gd name="connsiteY4" fmla="*/ 679526 h 1759646"/>
                <a:gd name="connsiteX0" fmla="*/ 3 w 1855443"/>
                <a:gd name="connsiteY0" fmla="*/ 679728 h 1759865"/>
                <a:gd name="connsiteX1" fmla="*/ 1088832 w 1855443"/>
                <a:gd name="connsiteY1" fmla="*/ 202 h 1759865"/>
                <a:gd name="connsiteX2" fmla="*/ 1855443 w 1855443"/>
                <a:gd name="connsiteY2" fmla="*/ 653602 h 1759865"/>
                <a:gd name="connsiteX3" fmla="*/ 1080123 w 1855443"/>
                <a:gd name="connsiteY3" fmla="*/ 1759848 h 1759865"/>
                <a:gd name="connsiteX4" fmla="*/ 3 w 1855443"/>
                <a:gd name="connsiteY4" fmla="*/ 679728 h 1759865"/>
                <a:gd name="connsiteX0" fmla="*/ 446 w 1855886"/>
                <a:gd name="connsiteY0" fmla="*/ 679728 h 1550864"/>
                <a:gd name="connsiteX1" fmla="*/ 1089275 w 1855886"/>
                <a:gd name="connsiteY1" fmla="*/ 202 h 1550864"/>
                <a:gd name="connsiteX2" fmla="*/ 1855886 w 1855886"/>
                <a:gd name="connsiteY2" fmla="*/ 653602 h 1550864"/>
                <a:gd name="connsiteX3" fmla="*/ 967354 w 1855886"/>
                <a:gd name="connsiteY3" fmla="*/ 1550842 h 1550864"/>
                <a:gd name="connsiteX4" fmla="*/ 446 w 1855886"/>
                <a:gd name="connsiteY4" fmla="*/ 679728 h 15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886" h="1550864">
                  <a:moveTo>
                    <a:pt x="446" y="679728"/>
                  </a:moveTo>
                  <a:cubicBezTo>
                    <a:pt x="20766" y="421288"/>
                    <a:pt x="780035" y="4556"/>
                    <a:pt x="1089275" y="202"/>
                  </a:cubicBezTo>
                  <a:cubicBezTo>
                    <a:pt x="1398515" y="-4152"/>
                    <a:pt x="1855886" y="57068"/>
                    <a:pt x="1855886" y="653602"/>
                  </a:cubicBezTo>
                  <a:cubicBezTo>
                    <a:pt x="1855886" y="1250136"/>
                    <a:pt x="1276594" y="1546488"/>
                    <a:pt x="967354" y="1550842"/>
                  </a:cubicBezTo>
                  <a:cubicBezTo>
                    <a:pt x="658114" y="1555196"/>
                    <a:pt x="-19874" y="938168"/>
                    <a:pt x="446" y="679728"/>
                  </a:cubicBezTo>
                  <a:close/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3851920" y="1836112"/>
              <a:ext cx="1683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latin typeface="+mj-ea"/>
                  <a:ea typeface="+mj-ea"/>
                </a:rPr>
                <a:t>Engineering </a:t>
              </a:r>
            </a:p>
            <a:p>
              <a:pPr algn="ctr"/>
              <a:r>
                <a:rPr lang="en-US" altLang="zh-TW" sz="1400" b="1" dirty="0">
                  <a:latin typeface="+mj-ea"/>
                  <a:ea typeface="+mj-ea"/>
                </a:rPr>
                <a:t>problems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348608" y="3356992"/>
            <a:ext cx="2304256" cy="936104"/>
            <a:chOff x="-2511574" y="2035006"/>
            <a:chExt cx="2304256" cy="936104"/>
          </a:xfrm>
        </p:grpSpPr>
        <p:sp>
          <p:nvSpPr>
            <p:cNvPr id="7" name="向下箭號 6"/>
            <p:cNvSpPr/>
            <p:nvPr/>
          </p:nvSpPr>
          <p:spPr>
            <a:xfrm>
              <a:off x="-1452945" y="2035006"/>
              <a:ext cx="186998" cy="288032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-2511574" y="2324779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latin typeface="+mj-ea"/>
                  <a:ea typeface="+mj-ea"/>
                </a:rPr>
                <a:t>Existence</a:t>
              </a:r>
            </a:p>
            <a:p>
              <a:pPr algn="ctr"/>
              <a:r>
                <a:rPr lang="en-US" altLang="zh-TW" b="1" dirty="0">
                  <a:latin typeface="+mj-ea"/>
                  <a:ea typeface="+mj-ea"/>
                </a:rPr>
                <a:t>unique solution</a:t>
              </a: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2600636" y="29969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7030A0"/>
                </a:solidFill>
                <a:latin typeface="+mj-ea"/>
                <a:ea typeface="+mj-ea"/>
              </a:rPr>
              <a:t>PDE model</a:t>
            </a:r>
          </a:p>
        </p:txBody>
      </p: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4734316" y="4437112"/>
            <a:ext cx="31713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</a:t>
            </a:r>
            <a:r>
              <a:rPr kumimoji="0"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Degenerate scale</a:t>
            </a: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Degenerate boundary</a:t>
            </a: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Spurious eigenvalues</a:t>
            </a: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Fictitious frequency</a:t>
            </a:r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/>
          </p:nvPr>
        </p:nvGraphicFramePr>
        <p:xfrm>
          <a:off x="5372945" y="3538752"/>
          <a:ext cx="377666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92" name="Equation" r:id="rId3" imgW="2057400" imgH="317160" progId="Equation.DSMT4">
                  <p:embed/>
                </p:oleObj>
              </mc:Choice>
              <mc:Fallback>
                <p:oleObj name="Equation" r:id="rId3" imgW="2057400" imgH="31716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945" y="3538752"/>
                        <a:ext cx="3776663" cy="5762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99CC00"/>
                        </a:solidFill>
                        <a:prstDash val="lgDash"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群組 11"/>
          <p:cNvGrpSpPr/>
          <p:nvPr/>
        </p:nvGrpSpPr>
        <p:grpSpPr>
          <a:xfrm>
            <a:off x="7680683" y="4581129"/>
            <a:ext cx="1943202" cy="646331"/>
            <a:chOff x="6372200" y="5496131"/>
            <a:chExt cx="1943202" cy="646331"/>
          </a:xfrm>
        </p:grpSpPr>
        <p:sp>
          <p:nvSpPr>
            <p:cNvPr id="13" name="文字方塊 12"/>
            <p:cNvSpPr txBox="1"/>
            <p:nvPr/>
          </p:nvSpPr>
          <p:spPr>
            <a:xfrm>
              <a:off x="6732240" y="5496131"/>
              <a:ext cx="1583162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err="1">
                  <a:solidFill>
                    <a:srgbClr val="FF0000"/>
                  </a:solidFill>
                  <a:latin typeface="+mj-ea"/>
                  <a:ea typeface="+mj-ea"/>
                </a:rPr>
                <a:t>Nonunique</a:t>
              </a:r>
              <a:r>
                <a:rPr lang="en-US" altLang="zh-TW" b="1" dirty="0">
                  <a:solidFill>
                    <a:srgbClr val="FF0000"/>
                  </a:solidFill>
                  <a:latin typeface="+mj-ea"/>
                  <a:ea typeface="+mj-ea"/>
                </a:rPr>
                <a:t> solution</a:t>
              </a:r>
            </a:p>
          </p:txBody>
        </p:sp>
        <p:sp>
          <p:nvSpPr>
            <p:cNvPr id="14" name="向下箭號 13"/>
            <p:cNvSpPr/>
            <p:nvPr/>
          </p:nvSpPr>
          <p:spPr>
            <a:xfrm rot="16200000" flipH="1">
              <a:off x="6422717" y="5677021"/>
              <a:ext cx="186998" cy="28803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189844" y="4421939"/>
            <a:ext cx="2754029" cy="2184124"/>
            <a:chOff x="884843" y="4493947"/>
            <a:chExt cx="2754029" cy="2184124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5"/>
            <a:srcRect l="2825" t="18500" r="3659" b="17130"/>
            <a:stretch/>
          </p:blipFill>
          <p:spPr>
            <a:xfrm>
              <a:off x="974576" y="4493947"/>
              <a:ext cx="2301280" cy="1671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文字方塊 16"/>
            <p:cNvSpPr txBox="1"/>
            <p:nvPr/>
          </p:nvSpPr>
          <p:spPr>
            <a:xfrm>
              <a:off x="884843" y="6093296"/>
              <a:ext cx="275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FF0000"/>
                  </a:solidFill>
                  <a:latin typeface="+mj-ea"/>
                  <a:ea typeface="+mj-ea"/>
                </a:rPr>
                <a:t>引狼入室 </a:t>
              </a:r>
              <a:endParaRPr lang="en-US" altLang="zh-TW" sz="1600" b="1" dirty="0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r>
                <a:rPr lang="en-US" altLang="zh-TW" sz="1600" b="1" dirty="0">
                  <a:solidFill>
                    <a:srgbClr val="FF0000"/>
                  </a:solidFill>
                  <a:latin typeface="+mj-ea"/>
                  <a:ea typeface="+mj-ea"/>
                </a:rPr>
                <a:t>(set a fox to keep geese) </a:t>
              </a:r>
              <a:endParaRPr lang="zh-TW" altLang="en-US" sz="16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7516416" y="404665"/>
            <a:ext cx="2900065" cy="2796769"/>
            <a:chOff x="6280447" y="1146230"/>
            <a:chExt cx="2900065" cy="2796769"/>
          </a:xfrm>
        </p:grpSpPr>
        <p:grpSp>
          <p:nvGrpSpPr>
            <p:cNvPr id="19" name="群組 18"/>
            <p:cNvGrpSpPr/>
            <p:nvPr/>
          </p:nvGrpSpPr>
          <p:grpSpPr>
            <a:xfrm>
              <a:off x="6588224" y="1146230"/>
              <a:ext cx="2304256" cy="2796769"/>
              <a:chOff x="8412534" y="344200"/>
              <a:chExt cx="2304256" cy="2796769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6"/>
              <a:srcRect l="14461" r="14217"/>
              <a:stretch/>
            </p:blipFill>
            <p:spPr>
              <a:xfrm>
                <a:off x="9036496" y="617535"/>
                <a:ext cx="1056332" cy="14801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2" name="文字方塊 21"/>
              <p:cNvSpPr txBox="1"/>
              <p:nvPr/>
            </p:nvSpPr>
            <p:spPr>
              <a:xfrm>
                <a:off x="8412534" y="2097722"/>
                <a:ext cx="2304256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>
                    <a:solidFill>
                      <a:srgbClr val="0000FF"/>
                    </a:solidFill>
                    <a:latin typeface="+mj-ea"/>
                    <a:ea typeface="+mj-ea"/>
                  </a:rPr>
                  <a:t>Test function</a:t>
                </a:r>
              </a:p>
              <a:p>
                <a:pPr algn="ctr"/>
                <a:endParaRPr lang="en-US" altLang="zh-TW" sz="700" b="1" dirty="0">
                  <a:latin typeface="+mj-ea"/>
                  <a:ea typeface="+mj-ea"/>
                </a:endParaRPr>
              </a:p>
              <a:p>
                <a:pPr>
                  <a:buFontTx/>
                  <a:buAutoNum type="arabicParenBoth"/>
                </a:pPr>
                <a:r>
                  <a:rPr lang="en-US" altLang="zh-TW" sz="1600" b="1" dirty="0">
                    <a:latin typeface="+mj-ea"/>
                  </a:rPr>
                  <a:t> Fundamental sol. </a:t>
                </a:r>
              </a:p>
              <a:p>
                <a:pPr>
                  <a:buFontTx/>
                  <a:buAutoNum type="arabicParenBoth"/>
                </a:pPr>
                <a:r>
                  <a:rPr lang="en-US" altLang="zh-TW" sz="1600" b="1" dirty="0">
                    <a:latin typeface="+mj-ea"/>
                  </a:rPr>
                  <a:t> Green function</a:t>
                </a: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8412534" y="344200"/>
                <a:ext cx="2304256" cy="27967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0" name="文字方塊 19"/>
            <p:cNvSpPr txBox="1"/>
            <p:nvPr/>
          </p:nvSpPr>
          <p:spPr>
            <a:xfrm>
              <a:off x="6280447" y="1146231"/>
              <a:ext cx="2900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0000FF"/>
                  </a:solidFill>
                  <a:latin typeface="+mj-ea"/>
                  <a:ea typeface="+mj-ea"/>
                </a:rPr>
                <a:t>Match maker (ask for help)</a:t>
              </a:r>
              <a:endParaRPr lang="zh-TW" altLang="en-US" sz="1600" b="1" dirty="0">
                <a:solidFill>
                  <a:srgbClr val="0000FF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20" y="1281120"/>
            <a:ext cx="1872000" cy="15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5048804" y="299695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7030A0"/>
                </a:solidFill>
                <a:latin typeface="+mj-ea"/>
                <a:ea typeface="+mj-ea"/>
              </a:rPr>
              <a:t>      IE model</a:t>
            </a:r>
            <a:r>
              <a:rPr lang="en-US" altLang="zh-TW" sz="1600" b="1" dirty="0">
                <a:solidFill>
                  <a:srgbClr val="7030A0"/>
                </a:solidFill>
                <a:latin typeface="+mj-ea"/>
                <a:ea typeface="+mj-ea"/>
              </a:rPr>
              <a:t>(BEM)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3850398" y="2348881"/>
            <a:ext cx="2037715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PDE and IE are</a:t>
            </a:r>
          </a:p>
          <a:p>
            <a:pPr algn="ctr"/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not equivalent</a:t>
            </a: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4809300" y="5517232"/>
            <a:ext cx="2232248" cy="738664"/>
            <a:chOff x="3347864" y="5805264"/>
            <a:chExt cx="2232248" cy="738664"/>
          </a:xfrm>
        </p:grpSpPr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3707904" y="5805264"/>
              <a:ext cx="18722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9pPr>
            </a:lstStyle>
            <a:p>
              <a:pPr marL="0" indent="0" eaLnBrk="1" hangingPunct="1"/>
              <a:r>
                <a:rPr kumimoji="0" lang="en-US" altLang="zh-TW" sz="1400" dirty="0">
                  <a:solidFill>
                    <a:srgbClr val="FF0000"/>
                  </a:solidFill>
                  <a:latin typeface="+mj-ea"/>
                  <a:ea typeface="+mj-ea"/>
                </a:rPr>
                <a:t>Range deficiency</a:t>
              </a:r>
            </a:p>
            <a:p>
              <a:pPr marL="0" indent="0" eaLnBrk="1" hangingPunct="1"/>
              <a:r>
                <a:rPr kumimoji="0" lang="en-US" altLang="zh-TW" sz="1400" dirty="0">
                  <a:solidFill>
                    <a:srgbClr val="FF0000"/>
                  </a:solidFill>
                  <a:latin typeface="+mj-ea"/>
                  <a:ea typeface="+mj-ea"/>
                </a:rPr>
                <a:t>Rank deficiency</a:t>
              </a:r>
            </a:p>
            <a:p>
              <a:pPr marL="0" indent="0" eaLnBrk="1" hangingPunct="1"/>
              <a:r>
                <a:rPr kumimoji="0" lang="en-US" altLang="zh-TW" sz="1400" dirty="0">
                  <a:solidFill>
                    <a:srgbClr val="FF0000"/>
                  </a:solidFill>
                  <a:latin typeface="+mj-ea"/>
                  <a:ea typeface="+mj-ea"/>
                </a:rPr>
                <a:t>Singular matrix</a:t>
              </a:r>
            </a:p>
          </p:txBody>
        </p:sp>
        <p:sp>
          <p:nvSpPr>
            <p:cNvPr id="29" name="向右箭號 28"/>
            <p:cNvSpPr/>
            <p:nvPr/>
          </p:nvSpPr>
          <p:spPr>
            <a:xfrm>
              <a:off x="3347864" y="6021287"/>
              <a:ext cx="288032" cy="262771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橢圓 31"/>
          <p:cNvSpPr>
            <a:spLocks noChangeAspect="1"/>
          </p:cNvSpPr>
          <p:nvPr/>
        </p:nvSpPr>
        <p:spPr>
          <a:xfrm>
            <a:off x="5570442" y="3393096"/>
            <a:ext cx="900100" cy="900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cxnSp>
        <p:nvCxnSpPr>
          <p:cNvPr id="33" name="直線單箭頭接點 32"/>
          <p:cNvCxnSpPr/>
          <p:nvPr/>
        </p:nvCxnSpPr>
        <p:spPr>
          <a:xfrm flipH="1">
            <a:off x="6470542" y="3221176"/>
            <a:ext cx="1206658" cy="3518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標題 1"/>
          <p:cNvSpPr txBox="1">
            <a:spLocks/>
          </p:cNvSpPr>
          <p:nvPr/>
        </p:nvSpPr>
        <p:spPr>
          <a:xfrm>
            <a:off x="2335814" y="388640"/>
            <a:ext cx="4696290" cy="7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 </a:t>
            </a:r>
            <a:r>
              <a:rPr lang="en-US" altLang="zh-TW" sz="1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(Disadvantage: Failure)</a:t>
            </a:r>
          </a:p>
        </p:txBody>
      </p:sp>
      <p:grpSp>
        <p:nvGrpSpPr>
          <p:cNvPr id="37" name="群組 36"/>
          <p:cNvGrpSpPr/>
          <p:nvPr/>
        </p:nvGrpSpPr>
        <p:grpSpPr>
          <a:xfrm>
            <a:off x="9804480" y="2867522"/>
            <a:ext cx="612000" cy="612000"/>
            <a:chOff x="8287890" y="3069000"/>
            <a:chExt cx="612000" cy="612000"/>
          </a:xfrm>
        </p:grpSpPr>
        <p:sp>
          <p:nvSpPr>
            <p:cNvPr id="35" name="橢圓 34"/>
            <p:cNvSpPr/>
            <p:nvPr/>
          </p:nvSpPr>
          <p:spPr>
            <a:xfrm>
              <a:off x="8287890" y="3069000"/>
              <a:ext cx="612000" cy="61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  <p:graphicFrame>
          <p:nvGraphicFramePr>
            <p:cNvPr id="36" name="物件 35"/>
            <p:cNvGraphicFramePr>
              <a:graphicFrameLocks noChangeAspect="1"/>
            </p:cNvGraphicFramePr>
            <p:nvPr>
              <p:extLst/>
            </p:nvPr>
          </p:nvGraphicFramePr>
          <p:xfrm>
            <a:off x="8384970" y="3222945"/>
            <a:ext cx="442912" cy="276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3" name="Equation" r:id="rId8" imgW="241200" imgH="152280" progId="Equation.DSMT4">
                    <p:embed/>
                  </p:oleObj>
                </mc:Choice>
                <mc:Fallback>
                  <p:oleObj name="Equation" r:id="rId8" imgW="241200" imgH="152280" progId="Equation.DSMT4">
                    <p:embed/>
                    <p:pic>
                      <p:nvPicPr>
                        <p:cNvPr id="36" name="物件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4970" y="3222945"/>
                          <a:ext cx="442912" cy="276225"/>
                        </a:xfrm>
                        <a:prstGeom prst="rect">
                          <a:avLst/>
                        </a:prstGeom>
                        <a:noFill/>
                        <a:ln w="28575">
                          <a:noFill/>
                          <a:prstDash val="lgDash"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文字方塊 37"/>
          <p:cNvSpPr txBox="1"/>
          <p:nvPr/>
        </p:nvSpPr>
        <p:spPr>
          <a:xfrm>
            <a:off x="7179603" y="5670540"/>
            <a:ext cx="3236877" cy="338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00FF"/>
                </a:solidFill>
                <a:latin typeface="+mj-ea"/>
                <a:ea typeface="+mj-ea"/>
              </a:rPr>
              <a:t>Infinite solution (Not sufficient)</a:t>
            </a:r>
            <a:endParaRPr lang="zh-TW" altLang="en-US" sz="1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7176121" y="6052066"/>
            <a:ext cx="3240359" cy="338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00FF"/>
                </a:solidFill>
                <a:latin typeface="+mj-ea"/>
                <a:ea typeface="+mj-ea"/>
              </a:rPr>
              <a:t>No solution (Not necessary) </a:t>
            </a:r>
          </a:p>
        </p:txBody>
      </p:sp>
      <p:sp>
        <p:nvSpPr>
          <p:cNvPr id="30" name="矩形 29"/>
          <p:cNvSpPr/>
          <p:nvPr/>
        </p:nvSpPr>
        <p:spPr>
          <a:xfrm>
            <a:off x="7449584" y="5297726"/>
            <a:ext cx="2204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err="1">
                <a:solidFill>
                  <a:srgbClr val="008000"/>
                </a:solidFill>
                <a:latin typeface="+mj-ea"/>
                <a:ea typeface="+mj-ea"/>
              </a:rPr>
              <a:t>Fredholm</a:t>
            </a:r>
            <a:r>
              <a:rPr lang="en-US" altLang="zh-TW" sz="1400" b="1" dirty="0">
                <a:solidFill>
                  <a:srgbClr val="008000"/>
                </a:solidFill>
                <a:latin typeface="+mj-ea"/>
                <a:ea typeface="+mj-ea"/>
              </a:rPr>
              <a:t> alternative theorem</a:t>
            </a:r>
          </a:p>
        </p:txBody>
      </p:sp>
      <p:cxnSp>
        <p:nvCxnSpPr>
          <p:cNvPr id="40" name="直線單箭頭接點 39"/>
          <p:cNvCxnSpPr/>
          <p:nvPr/>
        </p:nvCxnSpPr>
        <p:spPr>
          <a:xfrm flipH="1">
            <a:off x="4385286" y="4229288"/>
            <a:ext cx="1206658" cy="3518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標題 1"/>
          <p:cNvSpPr txBox="1">
            <a:spLocks/>
          </p:cNvSpPr>
          <p:nvPr/>
        </p:nvSpPr>
        <p:spPr>
          <a:xfrm>
            <a:off x="1471718" y="-315416"/>
            <a:ext cx="11875166" cy="16348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(Hangzhou: paradise in the world)    </a:t>
            </a:r>
            <a:r>
              <a:rPr lang="en-US" altLang="zh-TW" sz="28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(U(</a:t>
            </a:r>
            <a:r>
              <a:rPr lang="en-US" altLang="zh-TW" sz="2800" b="1" dirty="0" err="1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x,s</a:t>
            </a:r>
            <a:r>
              <a:rPr lang="en-US" altLang="zh-TW" sz="28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):parasite in the BIEM/BEM)</a:t>
            </a:r>
          </a:p>
        </p:txBody>
      </p:sp>
    </p:spTree>
    <p:extLst>
      <p:ext uri="{BB962C8B-B14F-4D97-AF65-F5344CB8AC3E}">
        <p14:creationId xmlns:p14="http://schemas.microsoft.com/office/powerpoint/2010/main" val="28070035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32" grpId="0" animBg="1"/>
      <p:bldP spid="38" grpId="0" animBg="1"/>
      <p:bldP spid="39" grpId="0" animBg="1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圓角矩形 47"/>
          <p:cNvSpPr/>
          <p:nvPr/>
        </p:nvSpPr>
        <p:spPr>
          <a:xfrm>
            <a:off x="6873665" y="6028513"/>
            <a:ext cx="2600338" cy="746811"/>
          </a:xfrm>
          <a:prstGeom prst="roundRect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891">
            <a:off x="1868928" y="3044004"/>
            <a:ext cx="2469630" cy="2469630"/>
          </a:xfrm>
          <a:prstGeom prst="rect">
            <a:avLst/>
          </a:prstGeom>
        </p:spPr>
      </p:pic>
      <p:sp>
        <p:nvSpPr>
          <p:cNvPr id="3" name="矩形圖說文字 2"/>
          <p:cNvSpPr/>
          <p:nvPr/>
        </p:nvSpPr>
        <p:spPr>
          <a:xfrm rot="10800000">
            <a:off x="4416272" y="4369586"/>
            <a:ext cx="5008820" cy="1534082"/>
          </a:xfrm>
          <a:prstGeom prst="wedgeRectCallout">
            <a:avLst>
              <a:gd name="adj1" fmla="val 63908"/>
              <a:gd name="adj2" fmla="val 84897"/>
            </a:avLst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9982200" y="6229006"/>
            <a:ext cx="574541" cy="487736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sp>
        <p:nvSpPr>
          <p:cNvPr id="47" name="標題 1"/>
          <p:cNvSpPr>
            <a:spLocks noGrp="1"/>
          </p:cNvSpPr>
          <p:nvPr>
            <p:ph type="title"/>
          </p:nvPr>
        </p:nvSpPr>
        <p:spPr>
          <a:xfrm>
            <a:off x="-719173" y="326777"/>
            <a:ext cx="12764317" cy="603921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+mj-ea"/>
              </a:rPr>
              <a:t>Analytical derivation (dimensional  analysis)</a:t>
            </a:r>
            <a:br>
              <a:rPr lang="en-US" altLang="zh-TW" b="1" dirty="0">
                <a:solidFill>
                  <a:srgbClr val="FF0000"/>
                </a:solidFill>
                <a:latin typeface="+mj-ea"/>
              </a:rPr>
            </a:br>
            <a:r>
              <a:rPr lang="en-US" altLang="zh-TW" b="1" dirty="0">
                <a:solidFill>
                  <a:srgbClr val="FF0000"/>
                </a:solidFill>
                <a:latin typeface="+mj-ea"/>
              </a:rPr>
              <a:t>(Objectivity)</a:t>
            </a:r>
            <a:endParaRPr lang="zh-TW" altLang="en-US" b="1" dirty="0">
              <a:solidFill>
                <a:srgbClr val="FF0000"/>
              </a:solidFill>
              <a:latin typeface="+mj-ea"/>
            </a:endParaRPr>
          </a:p>
        </p:txBody>
      </p:sp>
      <p:graphicFrame>
        <p:nvGraphicFramePr>
          <p:cNvPr id="31" name="物件 30"/>
          <p:cNvGraphicFramePr>
            <a:graphicFrameLocks noChangeAspect="1"/>
          </p:cNvGraphicFramePr>
          <p:nvPr>
            <p:extLst/>
          </p:nvPr>
        </p:nvGraphicFramePr>
        <p:xfrm>
          <a:off x="5482270" y="2103794"/>
          <a:ext cx="1188418" cy="78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36" name="Equation" r:id="rId4" imgW="368280" imgH="253800" progId="Equation.DSMT4">
                  <p:embed/>
                </p:oleObj>
              </mc:Choice>
              <mc:Fallback>
                <p:oleObj name="Equation" r:id="rId4" imgW="368280" imgH="253800" progId="Equation.DSMT4">
                  <p:embed/>
                  <p:pic>
                    <p:nvPicPr>
                      <p:cNvPr id="31" name="物件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2270" y="2103794"/>
                        <a:ext cx="1188418" cy="7881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物件 32"/>
          <p:cNvGraphicFramePr>
            <a:graphicFrameLocks noChangeAspect="1"/>
          </p:cNvGraphicFramePr>
          <p:nvPr>
            <p:extLst/>
          </p:nvPr>
        </p:nvGraphicFramePr>
        <p:xfrm>
          <a:off x="8227354" y="2103795"/>
          <a:ext cx="738188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37" name="Equation" r:id="rId6" imgW="228600" imgH="215640" progId="Equation.DSMT4">
                  <p:embed/>
                </p:oleObj>
              </mc:Choice>
              <mc:Fallback>
                <p:oleObj name="Equation" r:id="rId6" imgW="228600" imgH="215640" progId="Equation.DSMT4">
                  <p:embed/>
                  <p:pic>
                    <p:nvPicPr>
                      <p:cNvPr id="33" name="物件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7354" y="2103795"/>
                        <a:ext cx="738188" cy="669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物件 33"/>
          <p:cNvGraphicFramePr>
            <a:graphicFrameLocks noChangeAspect="1"/>
          </p:cNvGraphicFramePr>
          <p:nvPr>
            <p:extLst/>
          </p:nvPr>
        </p:nvGraphicFramePr>
        <p:xfrm>
          <a:off x="5479841" y="3180125"/>
          <a:ext cx="13938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38" name="Equation" r:id="rId8" imgW="431640" imgH="253800" progId="Equation.DSMT4">
                  <p:embed/>
                </p:oleObj>
              </mc:Choice>
              <mc:Fallback>
                <p:oleObj name="Equation" r:id="rId8" imgW="431640" imgH="253800" progId="Equation.DSMT4">
                  <p:embed/>
                  <p:pic>
                    <p:nvPicPr>
                      <p:cNvPr id="34" name="物件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9841" y="3180125"/>
                        <a:ext cx="1393825" cy="7889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物件 34"/>
          <p:cNvGraphicFramePr>
            <a:graphicFrameLocks noChangeAspect="1"/>
          </p:cNvGraphicFramePr>
          <p:nvPr>
            <p:extLst/>
          </p:nvPr>
        </p:nvGraphicFramePr>
        <p:xfrm>
          <a:off x="8010526" y="3179764"/>
          <a:ext cx="1393825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39" name="Equation" r:id="rId10" imgW="431640" imgH="253800" progId="Equation.DSMT4">
                  <p:embed/>
                </p:oleObj>
              </mc:Choice>
              <mc:Fallback>
                <p:oleObj name="Equation" r:id="rId10" imgW="431640" imgH="253800" progId="Equation.DSMT4">
                  <p:embed/>
                  <p:pic>
                    <p:nvPicPr>
                      <p:cNvPr id="35" name="物件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0526" y="3179764"/>
                        <a:ext cx="1393825" cy="7889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物件 36"/>
          <p:cNvGraphicFramePr>
            <a:graphicFrameLocks noChangeAspect="1"/>
          </p:cNvGraphicFramePr>
          <p:nvPr>
            <p:extLst/>
          </p:nvPr>
        </p:nvGraphicFramePr>
        <p:xfrm>
          <a:off x="5067884" y="4401193"/>
          <a:ext cx="3611563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40" name="Equation" r:id="rId12" imgW="1511280" imgH="685800" progId="Equation.DSMT4">
                  <p:embed/>
                </p:oleObj>
              </mc:Choice>
              <mc:Fallback>
                <p:oleObj name="Equation" r:id="rId12" imgW="1511280" imgH="685800" progId="Equation.DSMT4">
                  <p:embed/>
                  <p:pic>
                    <p:nvPicPr>
                      <p:cNvPr id="37" name="物件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884" y="4401193"/>
                        <a:ext cx="3611563" cy="1574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9091" y="2311723"/>
            <a:ext cx="4792040" cy="45893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2000" y="1923212"/>
            <a:ext cx="5275680" cy="45893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115652" y="2347735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Rad</a:t>
            </a:r>
            <a:endParaRPr lang="zh-TW" altLang="en-US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3080560" y="1986170"/>
            <a:ext cx="100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Degrees</a:t>
            </a:r>
            <a:endParaRPr lang="zh-TW" altLang="en-US" dirty="0"/>
          </a:p>
        </p:txBody>
      </p:sp>
      <p:sp>
        <p:nvSpPr>
          <p:cNvPr id="49" name="矩形 48"/>
          <p:cNvSpPr/>
          <p:nvPr/>
        </p:nvSpPr>
        <p:spPr>
          <a:xfrm>
            <a:off x="6973887" y="6310060"/>
            <a:ext cx="2399894" cy="415498"/>
          </a:xfrm>
          <a:prstGeom prst="rect">
            <a:avLst/>
          </a:prstGeom>
          <a:ln w="19050">
            <a:solidFill>
              <a:schemeClr val="accent3"/>
            </a:solidFill>
            <a:prstDash val="dash"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altLang="zh-TW" sz="105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 and Wu(2007), Journal of the Mathematical Society of the Philippines</a:t>
            </a:r>
            <a:endParaRPr lang="en-US" altLang="zh-TW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6923802" y="5956188"/>
            <a:ext cx="178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Laplace equation</a:t>
            </a:r>
            <a:endParaRPr lang="zh-TW" altLang="en-US" dirty="0"/>
          </a:p>
        </p:txBody>
      </p:sp>
      <p:cxnSp>
        <p:nvCxnSpPr>
          <p:cNvPr id="14" name="直線接點 13"/>
          <p:cNvCxnSpPr/>
          <p:nvPr/>
        </p:nvCxnSpPr>
        <p:spPr>
          <a:xfrm>
            <a:off x="7651132" y="5648770"/>
            <a:ext cx="131441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V="1">
            <a:off x="7651131" y="5101840"/>
            <a:ext cx="1136794" cy="5469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物件 51"/>
          <p:cNvGraphicFramePr>
            <a:graphicFrameLocks noChangeAspect="1"/>
          </p:cNvGraphicFramePr>
          <p:nvPr>
            <p:extLst/>
          </p:nvPr>
        </p:nvGraphicFramePr>
        <p:xfrm>
          <a:off x="8117680" y="5347061"/>
          <a:ext cx="248036" cy="33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41" name="Equation" r:id="rId16" imgW="126720" imgH="177480" progId="Equation.DSMT4">
                  <p:embed/>
                </p:oleObj>
              </mc:Choice>
              <mc:Fallback>
                <p:oleObj name="Equation" r:id="rId16" imgW="126720" imgH="177480" progId="Equation.DSMT4">
                  <p:embed/>
                  <p:pic>
                    <p:nvPicPr>
                      <p:cNvPr id="52" name="物件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7680" y="5347061"/>
                        <a:ext cx="248036" cy="3345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線單箭頭接點 17"/>
          <p:cNvCxnSpPr/>
          <p:nvPr/>
        </p:nvCxnSpPr>
        <p:spPr>
          <a:xfrm flipV="1">
            <a:off x="7611802" y="4976997"/>
            <a:ext cx="1086675" cy="5906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弧形 18"/>
          <p:cNvSpPr/>
          <p:nvPr/>
        </p:nvSpPr>
        <p:spPr>
          <a:xfrm>
            <a:off x="8704050" y="5093757"/>
            <a:ext cx="216442" cy="1103540"/>
          </a:xfrm>
          <a:prstGeom prst="arc">
            <a:avLst>
              <a:gd name="adj1" fmla="val 16200000"/>
              <a:gd name="adj2" fmla="val 221717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/>
          <p:cNvSpPr txBox="1"/>
          <p:nvPr/>
        </p:nvSpPr>
        <p:spPr>
          <a:xfrm>
            <a:off x="7482461" y="492521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8864264" y="519063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6" name="物件 55"/>
          <p:cNvGraphicFramePr>
            <a:graphicFrameLocks noChangeAspect="1"/>
          </p:cNvGraphicFramePr>
          <p:nvPr>
            <p:extLst/>
          </p:nvPr>
        </p:nvGraphicFramePr>
        <p:xfrm>
          <a:off x="9371475" y="4854656"/>
          <a:ext cx="1019408" cy="72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42" name="Equation" r:id="rId18" imgW="533160" imgH="393480" progId="Equation.DSMT4">
                  <p:embed/>
                </p:oleObj>
              </mc:Choice>
              <mc:Fallback>
                <p:oleObj name="Equation" r:id="rId18" imgW="533160" imgH="393480" progId="Equation.DSMT4">
                  <p:embed/>
                  <p:pic>
                    <p:nvPicPr>
                      <p:cNvPr id="56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1475" y="4854656"/>
                        <a:ext cx="1019408" cy="72345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6060441" y="1494667"/>
            <a:ext cx="2482924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dimensionless argument</a:t>
            </a:r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6301099" y="1902256"/>
            <a:ext cx="68754" cy="268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V="1">
            <a:off x="6562095" y="1934674"/>
            <a:ext cx="191453" cy="1357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H="1" flipV="1">
            <a:off x="8812272" y="1934675"/>
            <a:ext cx="285391" cy="1357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H="1" flipV="1">
            <a:off x="8546055" y="1915786"/>
            <a:ext cx="50394" cy="27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17144"/>
      </p:ext>
    </p:extLst>
  </p:cSld>
  <p:clrMapOvr>
    <a:masterClrMapping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文字方塊 151"/>
          <p:cNvSpPr txBox="1">
            <a:spLocks noChangeArrowheads="1"/>
          </p:cNvSpPr>
          <p:nvPr/>
        </p:nvSpPr>
        <p:spPr bwMode="auto">
          <a:xfrm>
            <a:off x="6476204" y="1758486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Present approach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Null-field BIE+ Degenerate kernel</a:t>
            </a:r>
            <a:endParaRPr kumimoji="1" lang="zh-TW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7" name="物件 153"/>
          <p:cNvGraphicFramePr>
            <a:graphicFrameLocks noChangeAspect="1"/>
          </p:cNvGraphicFramePr>
          <p:nvPr>
            <p:extLst/>
          </p:nvPr>
        </p:nvGraphicFramePr>
        <p:xfrm>
          <a:off x="6515100" y="2301875"/>
          <a:ext cx="5664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96" name="Equation" r:id="rId4" imgW="5663880" imgH="583920" progId="Equation.DSMT4">
                  <p:embed/>
                </p:oleObj>
              </mc:Choice>
              <mc:Fallback>
                <p:oleObj name="Equation" r:id="rId4" imgW="5663880" imgH="583920" progId="Equation.DSMT4">
                  <p:embed/>
                  <p:pic>
                    <p:nvPicPr>
                      <p:cNvPr id="87" name="物件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2301875"/>
                        <a:ext cx="56642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物件 156"/>
          <p:cNvGraphicFramePr>
            <a:graphicFrameLocks noChangeAspect="1"/>
          </p:cNvGraphicFramePr>
          <p:nvPr>
            <p:extLst/>
          </p:nvPr>
        </p:nvGraphicFramePr>
        <p:xfrm>
          <a:off x="438150" y="2368550"/>
          <a:ext cx="50546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97" name="Equation" r:id="rId6" imgW="5054400" imgH="583920" progId="Equation.DSMT4">
                  <p:embed/>
                </p:oleObj>
              </mc:Choice>
              <mc:Fallback>
                <p:oleObj name="Equation" r:id="rId6" imgW="5054400" imgH="583920" progId="Equation.DSMT4">
                  <p:embed/>
                  <p:pic>
                    <p:nvPicPr>
                      <p:cNvPr id="88" name="物件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2368550"/>
                        <a:ext cx="50546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文字方塊 88"/>
          <p:cNvSpPr txBox="1"/>
          <p:nvPr/>
        </p:nvSpPr>
        <p:spPr bwMode="auto">
          <a:xfrm>
            <a:off x="6812056" y="3812023"/>
            <a:ext cx="5455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Eigenfunction expansion for unknown boundary densities</a:t>
            </a:r>
            <a:endParaRPr kumimoji="1" lang="zh-TW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0" name="物件 146"/>
          <p:cNvGraphicFramePr>
            <a:graphicFrameLocks noChangeAspect="1"/>
          </p:cNvGraphicFramePr>
          <p:nvPr>
            <p:extLst/>
          </p:nvPr>
        </p:nvGraphicFramePr>
        <p:xfrm>
          <a:off x="6661150" y="4124325"/>
          <a:ext cx="54213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98" name="Equation" r:id="rId8" imgW="5422680" imgH="495000" progId="Equation.DSMT4">
                  <p:embed/>
                </p:oleObj>
              </mc:Choice>
              <mc:Fallback>
                <p:oleObj name="Equation" r:id="rId8" imgW="5422680" imgH="495000" progId="Equation.DSMT4">
                  <p:embed/>
                  <p:pic>
                    <p:nvPicPr>
                      <p:cNvPr id="90" name="物件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0" y="4124325"/>
                        <a:ext cx="542131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物件 141"/>
          <p:cNvGraphicFramePr>
            <a:graphicFrameLocks noChangeAspect="1"/>
          </p:cNvGraphicFramePr>
          <p:nvPr>
            <p:extLst/>
          </p:nvPr>
        </p:nvGraphicFramePr>
        <p:xfrm>
          <a:off x="7653318" y="3437698"/>
          <a:ext cx="3225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99" name="Equation" r:id="rId10" imgW="3225600" imgH="279360" progId="Equation.DSMT4">
                  <p:embed/>
                </p:oleObj>
              </mc:Choice>
              <mc:Fallback>
                <p:oleObj name="Equation" r:id="rId10" imgW="3225600" imgH="279360" progId="Equation.DSMT4">
                  <p:embed/>
                  <p:pic>
                    <p:nvPicPr>
                      <p:cNvPr id="92" name="物件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3318" y="3437698"/>
                        <a:ext cx="32258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文字方塊 92"/>
          <p:cNvSpPr txBox="1"/>
          <p:nvPr/>
        </p:nvSpPr>
        <p:spPr bwMode="auto">
          <a:xfrm>
            <a:off x="837330" y="1743704"/>
            <a:ext cx="3858792" cy="61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39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TW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BIE</a:t>
            </a:r>
            <a:endParaRPr kumimoji="1" lang="zh-TW" alt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4" name="物件 156"/>
          <p:cNvGraphicFramePr>
            <a:graphicFrameLocks noChangeAspect="1"/>
          </p:cNvGraphicFramePr>
          <p:nvPr>
            <p:extLst/>
          </p:nvPr>
        </p:nvGraphicFramePr>
        <p:xfrm>
          <a:off x="387350" y="3011488"/>
          <a:ext cx="5232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0" name="Equation" r:id="rId12" imgW="5232240" imgH="583920" progId="Equation.DSMT4">
                  <p:embed/>
                </p:oleObj>
              </mc:Choice>
              <mc:Fallback>
                <p:oleObj name="Equation" r:id="rId12" imgW="5232240" imgH="583920" progId="Equation.DSMT4">
                  <p:embed/>
                  <p:pic>
                    <p:nvPicPr>
                      <p:cNvPr id="94" name="物件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50" y="3011488"/>
                        <a:ext cx="52324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矩形 94"/>
          <p:cNvSpPr/>
          <p:nvPr/>
        </p:nvSpPr>
        <p:spPr>
          <a:xfrm>
            <a:off x="1140985" y="3081003"/>
            <a:ext cx="628212" cy="3789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97" name="物件 156"/>
          <p:cNvGraphicFramePr>
            <a:graphicFrameLocks noChangeAspect="1"/>
          </p:cNvGraphicFramePr>
          <p:nvPr>
            <p:extLst/>
          </p:nvPr>
        </p:nvGraphicFramePr>
        <p:xfrm>
          <a:off x="6680200" y="2827338"/>
          <a:ext cx="51308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1" name="Equation" r:id="rId14" imgW="5130720" imgH="583920" progId="Equation.DSMT4">
                  <p:embed/>
                </p:oleObj>
              </mc:Choice>
              <mc:Fallback>
                <p:oleObj name="Equation" r:id="rId14" imgW="5130720" imgH="583920" progId="Equation.DSMT4">
                  <p:embed/>
                  <p:pic>
                    <p:nvPicPr>
                      <p:cNvPr id="97" name="物件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200" y="2827338"/>
                        <a:ext cx="51308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標題 1"/>
          <p:cNvSpPr txBox="1">
            <a:spLocks/>
          </p:cNvSpPr>
          <p:nvPr/>
        </p:nvSpPr>
        <p:spPr>
          <a:xfrm>
            <a:off x="341593" y="288914"/>
            <a:ext cx="10515600" cy="525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solidFill>
                  <a:schemeClr val="bg1"/>
                </a:solidFill>
                <a:latin typeface="Candara" panose="020E0502030303020204" pitchFamily="34" charset="0"/>
              </a:rPr>
              <a:t>Null-field BIE for the well-posed BVP</a:t>
            </a:r>
            <a:endParaRPr lang="zh-TW" altLang="en-US" sz="3600" dirty="0">
              <a:solidFill>
                <a:schemeClr val="bg1"/>
              </a:solidFill>
              <a:latin typeface="Candara" panose="020E050203030302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102" name="物件 156"/>
          <p:cNvGraphicFramePr>
            <a:graphicFrameLocks noChangeAspect="1"/>
          </p:cNvGraphicFramePr>
          <p:nvPr>
            <p:extLst/>
          </p:nvPr>
        </p:nvGraphicFramePr>
        <p:xfrm>
          <a:off x="702968" y="3584289"/>
          <a:ext cx="45212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2" name="Equation" r:id="rId16" imgW="4520880" imgH="583920" progId="Equation.DSMT4">
                  <p:embed/>
                </p:oleObj>
              </mc:Choice>
              <mc:Fallback>
                <p:oleObj name="Equation" r:id="rId16" imgW="4520880" imgH="583920" progId="Equation.DSMT4">
                  <p:embed/>
                  <p:pic>
                    <p:nvPicPr>
                      <p:cNvPr id="102" name="物件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68" y="3584289"/>
                        <a:ext cx="45212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文字方塊 103"/>
          <p:cNvSpPr txBox="1"/>
          <p:nvPr/>
        </p:nvSpPr>
        <p:spPr>
          <a:xfrm>
            <a:off x="4476750" y="4826068"/>
            <a:ext cx="370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 of using degenerate kernel:</a:t>
            </a:r>
            <a:endParaRPr lang="zh-TW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4214752" y="5138074"/>
            <a:ext cx="416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Avoiding calculating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the principal value</a:t>
            </a:r>
          </a:p>
          <a:p>
            <a:pPr marL="342900" indent="-342900">
              <a:buFontTx/>
              <a:buAutoNum type="arabicPeriod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Obtaining the analytical solution</a:t>
            </a:r>
          </a:p>
        </p:txBody>
      </p:sp>
      <p:pic>
        <p:nvPicPr>
          <p:cNvPr id="114" name="圖片 113"/>
          <p:cNvPicPr>
            <a:picLocks noChangeAspect="1"/>
          </p:cNvPicPr>
          <p:nvPr/>
        </p:nvPicPr>
        <p:blipFill rotWithShape="1">
          <a:blip r:embed="rId18"/>
          <a:srcRect l="44841" t="4437" r="1574" b="43356"/>
          <a:stretch/>
        </p:blipFill>
        <p:spPr>
          <a:xfrm>
            <a:off x="9106463" y="4766416"/>
            <a:ext cx="1275393" cy="1253148"/>
          </a:xfrm>
          <a:prstGeom prst="rect">
            <a:avLst/>
          </a:prstGeom>
        </p:spPr>
      </p:pic>
      <p:sp>
        <p:nvSpPr>
          <p:cNvPr id="115" name="文字方塊 114"/>
          <p:cNvSpPr txBox="1"/>
          <p:nvPr/>
        </p:nvSpPr>
        <p:spPr>
          <a:xfrm>
            <a:off x="505134" y="1743784"/>
            <a:ext cx="131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Free term</a:t>
            </a: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Jump term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文字方塊 117"/>
          <p:cNvSpPr txBox="1"/>
          <p:nvPr/>
        </p:nvSpPr>
        <p:spPr>
          <a:xfrm>
            <a:off x="9106463" y="5998982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Degenerate kernel</a:t>
            </a:r>
            <a:endParaRPr lang="zh-TW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161646" y="4917831"/>
            <a:ext cx="2476960" cy="901183"/>
            <a:chOff x="1204433" y="4613488"/>
            <a:chExt cx="2476960" cy="901183"/>
          </a:xfrm>
        </p:grpSpPr>
        <p:cxnSp>
          <p:nvCxnSpPr>
            <p:cNvPr id="119" name="直線接點 118"/>
            <p:cNvCxnSpPr/>
            <p:nvPr/>
          </p:nvCxnSpPr>
          <p:spPr>
            <a:xfrm>
              <a:off x="1493438" y="5189489"/>
              <a:ext cx="473826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弧形 119"/>
            <p:cNvSpPr/>
            <p:nvPr/>
          </p:nvSpPr>
          <p:spPr>
            <a:xfrm>
              <a:off x="1967264" y="4912528"/>
              <a:ext cx="565265" cy="602143"/>
            </a:xfrm>
            <a:prstGeom prst="arc">
              <a:avLst>
                <a:gd name="adj1" fmla="val 11045572"/>
                <a:gd name="adj2" fmla="val 21385432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1" name="直線接點 120"/>
            <p:cNvCxnSpPr/>
            <p:nvPr/>
          </p:nvCxnSpPr>
          <p:spPr>
            <a:xfrm>
              <a:off x="2532529" y="5189489"/>
              <a:ext cx="473826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橢圓 121"/>
            <p:cNvSpPr/>
            <p:nvPr/>
          </p:nvSpPr>
          <p:spPr>
            <a:xfrm>
              <a:off x="2184779" y="5122159"/>
              <a:ext cx="99753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3" name="文字方塊 122"/>
            <p:cNvSpPr txBox="1"/>
            <p:nvPr/>
          </p:nvSpPr>
          <p:spPr>
            <a:xfrm>
              <a:off x="2107992" y="5189489"/>
              <a:ext cx="2003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>
                  <a:latin typeface="Times New Roman" panose="02020603050405020304" pitchFamily="18" charset="0"/>
                </a:rPr>
                <a:t>x</a:t>
              </a:r>
              <a:endParaRPr lang="zh-TW" altLang="en-US" sz="120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橢圓 123"/>
            <p:cNvSpPr/>
            <p:nvPr/>
          </p:nvSpPr>
          <p:spPr>
            <a:xfrm>
              <a:off x="2000087" y="4956609"/>
              <a:ext cx="99753" cy="914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文字方塊 124"/>
            <p:cNvSpPr txBox="1"/>
            <p:nvPr/>
          </p:nvSpPr>
          <p:spPr>
            <a:xfrm>
              <a:off x="1760023" y="4818109"/>
              <a:ext cx="2003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latin typeface="Times New Roman" panose="02020603050405020304" pitchFamily="18" charset="0"/>
                </a:rPr>
                <a:t>s</a:t>
              </a:r>
              <a:endParaRPr lang="zh-TW" altLang="en-US" sz="12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文字方塊 125"/>
            <p:cNvSpPr txBox="1"/>
            <p:nvPr/>
          </p:nvSpPr>
          <p:spPr>
            <a:xfrm>
              <a:off x="1204433" y="4613488"/>
              <a:ext cx="2476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Closed-form fundamental solution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標題 1"/>
          <p:cNvSpPr txBox="1">
            <a:spLocks/>
          </p:cNvSpPr>
          <p:nvPr/>
        </p:nvSpPr>
        <p:spPr>
          <a:xfrm>
            <a:off x="1816150" y="227834"/>
            <a:ext cx="10515600" cy="525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Arial Black" panose="020B0A0402010202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Conventional BIE vs the null-field BIEM</a:t>
            </a:r>
            <a:endParaRPr lang="zh-TW" altLang="en-US" sz="3200" dirty="0">
              <a:latin typeface="Arial Black" panose="020B0A0402010202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4" name="物件 156"/>
          <p:cNvGraphicFramePr>
            <a:graphicFrameLocks noChangeAspect="1"/>
          </p:cNvGraphicFramePr>
          <p:nvPr>
            <p:extLst/>
          </p:nvPr>
        </p:nvGraphicFramePr>
        <p:xfrm>
          <a:off x="1018736" y="4385258"/>
          <a:ext cx="139700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3" name="Equation" r:id="rId19" imgW="1396800" imgH="304560" progId="Equation.DSMT4">
                  <p:embed/>
                </p:oleObj>
              </mc:Choice>
              <mc:Fallback>
                <p:oleObj name="Equation" r:id="rId19" imgW="1396800" imgH="304560" progId="Equation.DSMT4">
                  <p:embed/>
                  <p:pic>
                    <p:nvPicPr>
                      <p:cNvPr id="34" name="物件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736" y="4385258"/>
                        <a:ext cx="1397000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物件 156"/>
          <p:cNvGraphicFramePr>
            <a:graphicFrameLocks noChangeAspect="1"/>
          </p:cNvGraphicFramePr>
          <p:nvPr>
            <p:extLst/>
          </p:nvPr>
        </p:nvGraphicFramePr>
        <p:xfrm>
          <a:off x="2726655" y="4283978"/>
          <a:ext cx="14605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4" name="Equation" r:id="rId21" imgW="1460160" imgH="558720" progId="Equation.DSMT4">
                  <p:embed/>
                </p:oleObj>
              </mc:Choice>
              <mc:Fallback>
                <p:oleObj name="Equation" r:id="rId21" imgW="1460160" imgH="558720" progId="Equation.DSMT4">
                  <p:embed/>
                  <p:pic>
                    <p:nvPicPr>
                      <p:cNvPr id="35" name="物件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6655" y="4283978"/>
                        <a:ext cx="146050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橢圓 38"/>
          <p:cNvSpPr/>
          <p:nvPr/>
        </p:nvSpPr>
        <p:spPr>
          <a:xfrm>
            <a:off x="5026216" y="1079818"/>
            <a:ext cx="1469436" cy="14420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5334268" y="1514251"/>
            <a:ext cx="571499" cy="58437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1" name="物件 40"/>
          <p:cNvGraphicFramePr>
            <a:graphicFrameLocks noChangeAspect="1"/>
          </p:cNvGraphicFramePr>
          <p:nvPr>
            <p:extLst/>
          </p:nvPr>
        </p:nvGraphicFramePr>
        <p:xfrm>
          <a:off x="5778443" y="1995532"/>
          <a:ext cx="224424" cy="268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5" name="Equation" r:id="rId23" imgW="203040" imgH="241200" progId="Equation.DSMT4">
                  <p:embed/>
                </p:oleObj>
              </mc:Choice>
              <mc:Fallback>
                <p:oleObj name="Equation" r:id="rId23" imgW="203040" imgH="241200" progId="Equation.DSMT4">
                  <p:embed/>
                  <p:pic>
                    <p:nvPicPr>
                      <p:cNvPr id="41" name="物件 4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778443" y="1995532"/>
                        <a:ext cx="224424" cy="268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物件 41"/>
          <p:cNvGraphicFramePr>
            <a:graphicFrameLocks noChangeAspect="1"/>
          </p:cNvGraphicFramePr>
          <p:nvPr>
            <p:extLst/>
          </p:nvPr>
        </p:nvGraphicFramePr>
        <p:xfrm>
          <a:off x="6521564" y="1392332"/>
          <a:ext cx="243314" cy="291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6" name="Equation" r:id="rId25" imgW="203040" imgH="241200" progId="Equation.DSMT4">
                  <p:embed/>
                </p:oleObj>
              </mc:Choice>
              <mc:Fallback>
                <p:oleObj name="Equation" r:id="rId25" imgW="203040" imgH="241200" progId="Equation.DSMT4">
                  <p:embed/>
                  <p:pic>
                    <p:nvPicPr>
                      <p:cNvPr id="42" name="物件 4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521564" y="1392332"/>
                        <a:ext cx="243314" cy="291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428-08EC-4980-BBB2-C65B7185503D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58916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4" grpId="0"/>
      <p:bldP spid="10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350305" y="915654"/>
            <a:ext cx="11020926" cy="4745372"/>
          </a:xfrm>
          <a:noFill/>
          <a:ln/>
        </p:spPr>
        <p:txBody>
          <a:bodyPr>
            <a:norm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</a:rPr>
              <a:t>Parasite </a:t>
            </a:r>
            <a:r>
              <a:rPr lang="en-US" altLang="zh-TW" sz="6000" dirty="0">
                <a:solidFill>
                  <a:srgbClr val="FF3300"/>
                </a:solidFill>
              </a:rPr>
              <a:t>        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Degenerate boundary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Degenerate scale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Double degeneracy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3" name="文字方塊 2"/>
          <p:cNvSpPr txBox="1"/>
          <p:nvPr/>
        </p:nvSpPr>
        <p:spPr>
          <a:xfrm>
            <a:off x="4531718" y="215659"/>
            <a:ext cx="2658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Outline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2188277"/>
      </p:ext>
    </p:extLst>
  </p:cSld>
  <p:clrMapOvr>
    <a:masterClrMapping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78" y="904874"/>
            <a:ext cx="5283200" cy="2770110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2714" y="-191016"/>
            <a:ext cx="13138728" cy="14550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阿基里斯腱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BEM/BIEM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</a:t>
            </a:r>
            <a:r>
              <a:rPr lang="en-US" altLang="zh-TW" sz="3600" b="1" dirty="0">
                <a:solidFill>
                  <a:srgbClr val="FF0000"/>
                </a:solidFill>
                <a:effectLst/>
              </a:rPr>
              <a:t>Achilles tendon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10" y="666212"/>
            <a:ext cx="6925826" cy="472960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7271919" y="3876012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BIEM/BEM</a:t>
            </a: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the special geometry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02058" y="5226445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Double degeneracy : </a:t>
            </a: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degenerate scale and degenerate boundary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03543172"/>
      </p:ext>
    </p:extLst>
  </p:cSld>
  <p:clrMapOvr>
    <a:masterClrMapping/>
  </p:clrMapOvr>
  <p:transition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/>
          <p:cNvCxnSpPr/>
          <p:nvPr/>
        </p:nvCxnSpPr>
        <p:spPr>
          <a:xfrm>
            <a:off x="1524000" y="2276475"/>
            <a:ext cx="914400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1" name="物件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24635"/>
              </p:ext>
            </p:extLst>
          </p:nvPr>
        </p:nvGraphicFramePr>
        <p:xfrm>
          <a:off x="3984166" y="1268413"/>
          <a:ext cx="5889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59" name="Equation" r:id="rId4" imgW="393529" imgH="228501" progId="Equation.DSMT4">
                  <p:embed/>
                </p:oleObj>
              </mc:Choice>
              <mc:Fallback>
                <p:oleObj name="Equation" r:id="rId4" imgW="393529" imgH="228501" progId="Equation.DSMT4">
                  <p:embed/>
                  <p:pic>
                    <p:nvPicPr>
                      <p:cNvPr id="2051" name="物件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166" y="1268413"/>
                        <a:ext cx="5889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物件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80730"/>
              </p:ext>
            </p:extLst>
          </p:nvPr>
        </p:nvGraphicFramePr>
        <p:xfrm>
          <a:off x="3185653" y="1557338"/>
          <a:ext cx="24955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0" name="Equation" r:id="rId6" imgW="1663700" imgH="431800" progId="Equation.DSMT4">
                  <p:embed/>
                </p:oleObj>
              </mc:Choice>
              <mc:Fallback>
                <p:oleObj name="Equation" r:id="rId6" imgW="1663700" imgH="431800" progId="Equation.DSMT4">
                  <p:embed/>
                  <p:pic>
                    <p:nvPicPr>
                      <p:cNvPr id="2052" name="物件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5653" y="1557338"/>
                        <a:ext cx="24955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物件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963506"/>
              </p:ext>
            </p:extLst>
          </p:nvPr>
        </p:nvGraphicFramePr>
        <p:xfrm>
          <a:off x="3160253" y="3860800"/>
          <a:ext cx="24955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1" name="Equation" r:id="rId8" imgW="1663700" imgH="431800" progId="Equation.DSMT4">
                  <p:embed/>
                </p:oleObj>
              </mc:Choice>
              <mc:Fallback>
                <p:oleObj name="Equation" r:id="rId8" imgW="1663700" imgH="431800" progId="Equation.DSMT4">
                  <p:embed/>
                  <p:pic>
                    <p:nvPicPr>
                      <p:cNvPr id="2053" name="物件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253" y="3860800"/>
                        <a:ext cx="24955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物件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768604"/>
              </p:ext>
            </p:extLst>
          </p:nvPr>
        </p:nvGraphicFramePr>
        <p:xfrm>
          <a:off x="3782554" y="3517900"/>
          <a:ext cx="9302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2" name="Equation" r:id="rId9" imgW="622030" imgH="228501" progId="Equation.DSMT4">
                  <p:embed/>
                </p:oleObj>
              </mc:Choice>
              <mc:Fallback>
                <p:oleObj name="Equation" r:id="rId9" imgW="622030" imgH="228501" progId="Equation.DSMT4">
                  <p:embed/>
                  <p:pic>
                    <p:nvPicPr>
                      <p:cNvPr id="2054" name="物件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2554" y="3517900"/>
                        <a:ext cx="9302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物件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247016"/>
              </p:ext>
            </p:extLst>
          </p:nvPr>
        </p:nvGraphicFramePr>
        <p:xfrm>
          <a:off x="2938003" y="6294439"/>
          <a:ext cx="2895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3" name="Equation" r:id="rId11" imgW="4140200" imgH="558800" progId="Equation.DSMT4">
                  <p:embed/>
                </p:oleObj>
              </mc:Choice>
              <mc:Fallback>
                <p:oleObj name="Equation" r:id="rId11" imgW="4140200" imgH="558800" progId="Equation.DSMT4">
                  <p:embed/>
                  <p:pic>
                    <p:nvPicPr>
                      <p:cNvPr id="2055" name="物件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8003" y="6294439"/>
                        <a:ext cx="2895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物件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399102"/>
              </p:ext>
            </p:extLst>
          </p:nvPr>
        </p:nvGraphicFramePr>
        <p:xfrm>
          <a:off x="6554328" y="1230313"/>
          <a:ext cx="1689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4" name="Equation" r:id="rId13" imgW="1130300" imgH="228600" progId="Equation.DSMT4">
                  <p:embed/>
                </p:oleObj>
              </mc:Choice>
              <mc:Fallback>
                <p:oleObj name="Equation" r:id="rId13" imgW="1130300" imgH="228600" progId="Equation.DSMT4">
                  <p:embed/>
                  <p:pic>
                    <p:nvPicPr>
                      <p:cNvPr id="2056" name="物件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328" y="1230313"/>
                        <a:ext cx="1689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物件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328636"/>
              </p:ext>
            </p:extLst>
          </p:nvPr>
        </p:nvGraphicFramePr>
        <p:xfrm>
          <a:off x="9084804" y="3663950"/>
          <a:ext cx="27892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5" name="Equation" r:id="rId15" imgW="1866900" imgH="419100" progId="Equation.DSMT4">
                  <p:embed/>
                </p:oleObj>
              </mc:Choice>
              <mc:Fallback>
                <p:oleObj name="Equation" r:id="rId15" imgW="1866900" imgH="419100" progId="Equation.DSMT4">
                  <p:embed/>
                  <p:pic>
                    <p:nvPicPr>
                      <p:cNvPr id="2057" name="物件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4804" y="3663950"/>
                        <a:ext cx="27892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物件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215544"/>
              </p:ext>
            </p:extLst>
          </p:nvPr>
        </p:nvGraphicFramePr>
        <p:xfrm>
          <a:off x="9900779" y="1076325"/>
          <a:ext cx="12525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6" name="Equation" r:id="rId17" imgW="838200" imgH="419100" progId="Equation.DSMT4">
                  <p:embed/>
                </p:oleObj>
              </mc:Choice>
              <mc:Fallback>
                <p:oleObj name="Equation" r:id="rId17" imgW="838200" imgH="419100" progId="Equation.DSMT4">
                  <p:embed/>
                  <p:pic>
                    <p:nvPicPr>
                      <p:cNvPr id="2058" name="物件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0779" y="1076325"/>
                        <a:ext cx="12525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物件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483246"/>
              </p:ext>
            </p:extLst>
          </p:nvPr>
        </p:nvGraphicFramePr>
        <p:xfrm>
          <a:off x="9672179" y="1795463"/>
          <a:ext cx="16160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7" name="Equation" r:id="rId19" imgW="1079500" imgH="228600" progId="Equation.DSMT4">
                  <p:embed/>
                </p:oleObj>
              </mc:Choice>
              <mc:Fallback>
                <p:oleObj name="Equation" r:id="rId19" imgW="1079500" imgH="228600" progId="Equation.DSMT4">
                  <p:embed/>
                  <p:pic>
                    <p:nvPicPr>
                      <p:cNvPr id="2059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2179" y="1795463"/>
                        <a:ext cx="16160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物件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475912"/>
              </p:ext>
            </p:extLst>
          </p:nvPr>
        </p:nvGraphicFramePr>
        <p:xfrm>
          <a:off x="6113003" y="3748088"/>
          <a:ext cx="282416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68" name="Equation" r:id="rId21" imgW="1892300" imgH="419100" progId="Equation.DSMT4">
                  <p:embed/>
                </p:oleObj>
              </mc:Choice>
              <mc:Fallback>
                <p:oleObj name="Equation" r:id="rId21" imgW="1892300" imgH="419100" progId="Equation.DSMT4">
                  <p:embed/>
                  <p:pic>
                    <p:nvPicPr>
                      <p:cNvPr id="2060" name="物件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003" y="3748088"/>
                        <a:ext cx="2824162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1" name="群組 69"/>
          <p:cNvGrpSpPr>
            <a:grpSpLocks/>
          </p:cNvGrpSpPr>
          <p:nvPr/>
        </p:nvGrpSpPr>
        <p:grpSpPr bwMode="auto">
          <a:xfrm>
            <a:off x="3519028" y="76201"/>
            <a:ext cx="1441450" cy="1116013"/>
            <a:chOff x="754856" y="76149"/>
            <a:chExt cx="1440880" cy="1116061"/>
          </a:xfrm>
        </p:grpSpPr>
        <p:sp>
          <p:nvSpPr>
            <p:cNvPr id="12" name="橢圓 11"/>
            <p:cNvSpPr/>
            <p:nvPr/>
          </p:nvSpPr>
          <p:spPr>
            <a:xfrm>
              <a:off x="1062709" y="233319"/>
              <a:ext cx="844216" cy="89062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79" name="群組 65"/>
            <p:cNvGrpSpPr>
              <a:grpSpLocks/>
            </p:cNvGrpSpPr>
            <p:nvPr/>
          </p:nvGrpSpPr>
          <p:grpSpPr bwMode="auto">
            <a:xfrm>
              <a:off x="754856" y="76149"/>
              <a:ext cx="1440880" cy="1116061"/>
              <a:chOff x="754856" y="76149"/>
              <a:chExt cx="1440880" cy="1116061"/>
            </a:xfrm>
          </p:grpSpPr>
          <p:cxnSp>
            <p:nvCxnSpPr>
              <p:cNvPr id="60" name="直線單箭頭接點 59"/>
              <p:cNvCxnSpPr/>
              <p:nvPr/>
            </p:nvCxnSpPr>
            <p:spPr>
              <a:xfrm>
                <a:off x="754856" y="679425"/>
                <a:ext cx="14408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/>
              <p:cNvCxnSpPr/>
              <p:nvPr/>
            </p:nvCxnSpPr>
            <p:spPr>
              <a:xfrm flipV="1">
                <a:off x="900848" y="76149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直線單箭頭接點 63"/>
            <p:cNvCxnSpPr>
              <a:endCxn id="12" idx="7"/>
            </p:cNvCxnSpPr>
            <p:nvPr/>
          </p:nvCxnSpPr>
          <p:spPr>
            <a:xfrm flipV="1">
              <a:off x="1489577" y="365086"/>
              <a:ext cx="295158" cy="3095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81" name="物件 64"/>
            <p:cNvGraphicFramePr>
              <a:graphicFrameLocks noChangeAspect="1"/>
            </p:cNvGraphicFramePr>
            <p:nvPr/>
          </p:nvGraphicFramePr>
          <p:xfrm>
            <a:off x="1645196" y="476672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69" name="Equation" r:id="rId23" imgW="126835" imgH="139518" progId="Equation.DSMT4">
                    <p:embed/>
                  </p:oleObj>
                </mc:Choice>
                <mc:Fallback>
                  <p:oleObj name="Equation" r:id="rId23" imgW="126835" imgH="139518" progId="Equation.DSMT4">
                    <p:embed/>
                    <p:pic>
                      <p:nvPicPr>
                        <p:cNvPr id="2181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5196" y="476672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82" name="物件 64"/>
            <p:cNvGraphicFramePr>
              <a:graphicFrameLocks noChangeAspect="1"/>
            </p:cNvGraphicFramePr>
            <p:nvPr/>
          </p:nvGraphicFramePr>
          <p:xfrm>
            <a:off x="1845037" y="769122"/>
            <a:ext cx="247552" cy="3429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70" name="Equation" r:id="rId25" imgW="165028" imgH="228501" progId="Equation.DSMT4">
                    <p:embed/>
                  </p:oleObj>
                </mc:Choice>
                <mc:Fallback>
                  <p:oleObj name="Equation" r:id="rId25" imgW="165028" imgH="228501" progId="Equation.DSMT4">
                    <p:embed/>
                    <p:pic>
                      <p:nvPicPr>
                        <p:cNvPr id="2182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5037" y="769122"/>
                          <a:ext cx="247552" cy="3429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62" name="群組 95"/>
          <p:cNvGrpSpPr>
            <a:grpSpLocks/>
          </p:cNvGrpSpPr>
          <p:nvPr/>
        </p:nvGrpSpPr>
        <p:grpSpPr bwMode="auto">
          <a:xfrm>
            <a:off x="6714666" y="115888"/>
            <a:ext cx="1630363" cy="1116012"/>
            <a:chOff x="3923928" y="116632"/>
            <a:chExt cx="1630735" cy="1116061"/>
          </a:xfrm>
        </p:grpSpPr>
        <p:sp>
          <p:nvSpPr>
            <p:cNvPr id="13" name="橢圓 12"/>
            <p:cNvSpPr/>
            <p:nvPr/>
          </p:nvSpPr>
          <p:spPr>
            <a:xfrm>
              <a:off x="4068424" y="315078"/>
              <a:ext cx="1163903" cy="71917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62" name="群組 66"/>
            <p:cNvGrpSpPr>
              <a:grpSpLocks/>
            </p:cNvGrpSpPr>
            <p:nvPr/>
          </p:nvGrpSpPr>
          <p:grpSpPr bwMode="auto">
            <a:xfrm>
              <a:off x="3923928" y="116632"/>
              <a:ext cx="1440880" cy="1116061"/>
              <a:chOff x="754856" y="116632"/>
              <a:chExt cx="1440880" cy="1116061"/>
            </a:xfrm>
          </p:grpSpPr>
          <p:cxnSp>
            <p:nvCxnSpPr>
              <p:cNvPr id="68" name="直線單箭頭接點 67"/>
              <p:cNvCxnSpPr/>
              <p:nvPr/>
            </p:nvCxnSpPr>
            <p:spPr>
              <a:xfrm>
                <a:off x="754856" y="680219"/>
                <a:ext cx="144019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單箭頭接點 68"/>
              <p:cNvCxnSpPr/>
              <p:nvPr/>
            </p:nvCxnSpPr>
            <p:spPr>
              <a:xfrm flipV="1">
                <a:off x="1485273" y="116632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3" name="群組 93"/>
            <p:cNvGrpSpPr>
              <a:grpSpLocks/>
            </p:cNvGrpSpPr>
            <p:nvPr/>
          </p:nvGrpSpPr>
          <p:grpSpPr bwMode="auto">
            <a:xfrm>
              <a:off x="4283968" y="349796"/>
              <a:ext cx="864096" cy="374513"/>
              <a:chOff x="4283968" y="349796"/>
              <a:chExt cx="864096" cy="374513"/>
            </a:xfrm>
          </p:grpSpPr>
          <p:sp>
            <p:nvSpPr>
              <p:cNvPr id="74" name="橢圓 73"/>
              <p:cNvSpPr/>
              <p:nvPr/>
            </p:nvSpPr>
            <p:spPr>
              <a:xfrm>
                <a:off x="4322482" y="629416"/>
                <a:ext cx="90508" cy="904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75" name="橢圓 74"/>
              <p:cNvSpPr/>
              <p:nvPr/>
            </p:nvSpPr>
            <p:spPr>
              <a:xfrm>
                <a:off x="4914754" y="634179"/>
                <a:ext cx="88920" cy="9049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graphicFrame>
            <p:nvGraphicFramePr>
              <p:cNvPr id="2174" name="物件 77"/>
              <p:cNvGraphicFramePr>
                <a:graphicFrameLocks noChangeAspect="1"/>
              </p:cNvGraphicFramePr>
              <p:nvPr/>
            </p:nvGraphicFramePr>
            <p:xfrm>
              <a:off x="4283968" y="349796"/>
              <a:ext cx="2095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1" name="Equation" r:id="rId27" imgW="139700" imgH="228600" progId="Equation.DSMT4">
                      <p:embed/>
                    </p:oleObj>
                  </mc:Choice>
                  <mc:Fallback>
                    <p:oleObj name="Equation" r:id="rId27" imgW="139700" imgH="228600" progId="Equation.DSMT4">
                      <p:embed/>
                      <p:pic>
                        <p:nvPicPr>
                          <p:cNvPr id="2174" name="物件 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3968" y="349796"/>
                            <a:ext cx="2095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5" name="物件 79"/>
              <p:cNvGraphicFramePr>
                <a:graphicFrameLocks noChangeAspect="1"/>
              </p:cNvGraphicFramePr>
              <p:nvPr/>
            </p:nvGraphicFramePr>
            <p:xfrm>
              <a:off x="4919464" y="349796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2" name="Equation" r:id="rId29" imgW="152334" imgH="228501" progId="Equation.DSMT4">
                      <p:embed/>
                    </p:oleObj>
                  </mc:Choice>
                  <mc:Fallback>
                    <p:oleObj name="Equation" r:id="rId29" imgW="152334" imgH="228501" progId="Equation.DSMT4">
                      <p:embed/>
                      <p:pic>
                        <p:nvPicPr>
                          <p:cNvPr id="2175" name="物件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19464" y="349796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64" name="群組 92"/>
            <p:cNvGrpSpPr>
              <a:grpSpLocks/>
            </p:cNvGrpSpPr>
            <p:nvPr/>
          </p:nvGrpSpPr>
          <p:grpSpPr bwMode="auto">
            <a:xfrm>
              <a:off x="4067944" y="364580"/>
              <a:ext cx="586557" cy="670447"/>
              <a:chOff x="4067944" y="364580"/>
              <a:chExt cx="586557" cy="670447"/>
            </a:xfrm>
          </p:grpSpPr>
          <p:cxnSp>
            <p:nvCxnSpPr>
              <p:cNvPr id="82" name="直線接點 81"/>
              <p:cNvCxnSpPr/>
              <p:nvPr/>
            </p:nvCxnSpPr>
            <p:spPr>
              <a:xfrm>
                <a:off x="4068424" y="364293"/>
                <a:ext cx="0" cy="66995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單箭頭接點 86"/>
              <p:cNvCxnSpPr/>
              <p:nvPr/>
            </p:nvCxnSpPr>
            <p:spPr>
              <a:xfrm>
                <a:off x="4068424" y="835800"/>
                <a:ext cx="5859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71" name="物件 87"/>
              <p:cNvGraphicFramePr>
                <a:graphicFrameLocks noChangeAspect="1"/>
              </p:cNvGraphicFramePr>
              <p:nvPr/>
            </p:nvGraphicFramePr>
            <p:xfrm>
              <a:off x="4272490" y="815659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3" name="Equation" r:id="rId31" imgW="126835" imgH="139518" progId="Equation.DSMT4">
                      <p:embed/>
                    </p:oleObj>
                  </mc:Choice>
                  <mc:Fallback>
                    <p:oleObj name="Equation" r:id="rId31" imgW="126835" imgH="139518" progId="Equation.DSMT4">
                      <p:embed/>
                      <p:pic>
                        <p:nvPicPr>
                          <p:cNvPr id="2171" name="物件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2490" y="815659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65" name="群組 94"/>
            <p:cNvGrpSpPr>
              <a:grpSpLocks/>
            </p:cNvGrpSpPr>
            <p:nvPr/>
          </p:nvGrpSpPr>
          <p:grpSpPr bwMode="auto">
            <a:xfrm>
              <a:off x="4619254" y="289486"/>
              <a:ext cx="935409" cy="385179"/>
              <a:chOff x="4619254" y="289486"/>
              <a:chExt cx="935409" cy="385179"/>
            </a:xfrm>
          </p:grpSpPr>
          <p:cxnSp>
            <p:nvCxnSpPr>
              <p:cNvPr id="83" name="直線接點 82"/>
              <p:cNvCxnSpPr/>
              <p:nvPr/>
            </p:nvCxnSpPr>
            <p:spPr>
              <a:xfrm flipH="1" flipV="1">
                <a:off x="4619412" y="296027"/>
                <a:ext cx="744708" cy="476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67" name="物件 88"/>
              <p:cNvGraphicFramePr>
                <a:graphicFrameLocks noChangeAspect="1"/>
              </p:cNvGraphicFramePr>
              <p:nvPr/>
            </p:nvGraphicFramePr>
            <p:xfrm>
              <a:off x="5364163" y="336550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4" name="Equation" r:id="rId33" imgW="126725" imgH="177415" progId="Equation.DSMT4">
                      <p:embed/>
                    </p:oleObj>
                  </mc:Choice>
                  <mc:Fallback>
                    <p:oleObj name="Equation" r:id="rId33" imgW="126725" imgH="177415" progId="Equation.DSMT4">
                      <p:embed/>
                      <p:pic>
                        <p:nvPicPr>
                          <p:cNvPr id="2167" name="物件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64163" y="336550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90" name="直線單箭頭接點 89"/>
              <p:cNvCxnSpPr>
                <a:endCxn id="13" idx="6"/>
              </p:cNvCxnSpPr>
              <p:nvPr/>
            </p:nvCxnSpPr>
            <p:spPr>
              <a:xfrm>
                <a:off x="5232327" y="289677"/>
                <a:ext cx="0" cy="3857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群組 124"/>
          <p:cNvGrpSpPr>
            <a:grpSpLocks/>
          </p:cNvGrpSpPr>
          <p:nvPr/>
        </p:nvGrpSpPr>
        <p:grpSpPr bwMode="auto">
          <a:xfrm>
            <a:off x="10140490" y="2565400"/>
            <a:ext cx="863600" cy="863600"/>
            <a:chOff x="7374789" y="2565400"/>
            <a:chExt cx="863600" cy="863600"/>
          </a:xfrm>
        </p:grpSpPr>
        <p:sp>
          <p:nvSpPr>
            <p:cNvPr id="15" name="矩形 14"/>
            <p:cNvSpPr/>
            <p:nvPr/>
          </p:nvSpPr>
          <p:spPr>
            <a:xfrm>
              <a:off x="7374789" y="2565400"/>
              <a:ext cx="863600" cy="863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58" name="群組 106"/>
            <p:cNvGrpSpPr>
              <a:grpSpLocks/>
            </p:cNvGrpSpPr>
            <p:nvPr/>
          </p:nvGrpSpPr>
          <p:grpSpPr bwMode="auto">
            <a:xfrm>
              <a:off x="7374789" y="3068943"/>
              <a:ext cx="858949" cy="216041"/>
              <a:chOff x="7374789" y="3068943"/>
              <a:chExt cx="858949" cy="216041"/>
            </a:xfrm>
          </p:grpSpPr>
          <p:cxnSp>
            <p:nvCxnSpPr>
              <p:cNvPr id="104" name="直線單箭頭接點 103"/>
              <p:cNvCxnSpPr/>
              <p:nvPr/>
            </p:nvCxnSpPr>
            <p:spPr>
              <a:xfrm>
                <a:off x="7374789" y="3284538"/>
                <a:ext cx="8588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60" name="物件 105"/>
              <p:cNvGraphicFramePr>
                <a:graphicFrameLocks noChangeAspect="1"/>
              </p:cNvGraphicFramePr>
              <p:nvPr/>
            </p:nvGraphicFramePr>
            <p:xfrm>
              <a:off x="7699688" y="3068943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5" name="Equation" r:id="rId35" imgW="126835" imgH="139518" progId="Equation.DSMT4">
                      <p:embed/>
                    </p:oleObj>
                  </mc:Choice>
                  <mc:Fallback>
                    <p:oleObj name="Equation" r:id="rId35" imgW="126835" imgH="139518" progId="Equation.DSMT4">
                      <p:embed/>
                      <p:pic>
                        <p:nvPicPr>
                          <p:cNvPr id="2160" name="物件 1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99688" y="3068943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4" name="群組 115"/>
          <p:cNvGrpSpPr>
            <a:grpSpLocks/>
          </p:cNvGrpSpPr>
          <p:nvPr/>
        </p:nvGrpSpPr>
        <p:grpSpPr bwMode="auto">
          <a:xfrm>
            <a:off x="10045241" y="206376"/>
            <a:ext cx="923925" cy="796925"/>
            <a:chOff x="4211960" y="2488059"/>
            <a:chExt cx="923925" cy="796925"/>
          </a:xfrm>
        </p:grpSpPr>
        <p:sp>
          <p:nvSpPr>
            <p:cNvPr id="14" name="等腰三角形 13"/>
            <p:cNvSpPr/>
            <p:nvPr/>
          </p:nvSpPr>
          <p:spPr>
            <a:xfrm>
              <a:off x="4211960" y="2488059"/>
              <a:ext cx="923925" cy="796925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51" name="群組 114"/>
            <p:cNvGrpSpPr>
              <a:grpSpLocks/>
            </p:cNvGrpSpPr>
            <p:nvPr/>
          </p:nvGrpSpPr>
          <p:grpSpPr bwMode="auto">
            <a:xfrm>
              <a:off x="4215228" y="2991086"/>
              <a:ext cx="919053" cy="293898"/>
              <a:chOff x="4215228" y="2991086"/>
              <a:chExt cx="919053" cy="293898"/>
            </a:xfrm>
          </p:grpSpPr>
          <p:grpSp>
            <p:nvGrpSpPr>
              <p:cNvPr id="2152" name="群組 108"/>
              <p:cNvGrpSpPr>
                <a:grpSpLocks/>
              </p:cNvGrpSpPr>
              <p:nvPr/>
            </p:nvGrpSpPr>
            <p:grpSpPr bwMode="auto">
              <a:xfrm>
                <a:off x="4215228" y="3056620"/>
                <a:ext cx="919053" cy="228364"/>
                <a:chOff x="7379439" y="2348880"/>
                <a:chExt cx="919053" cy="228364"/>
              </a:xfrm>
            </p:grpSpPr>
            <p:cxnSp>
              <p:nvCxnSpPr>
                <p:cNvPr id="111" name="直線接點 110"/>
                <p:cNvCxnSpPr/>
                <p:nvPr/>
              </p:nvCxnSpPr>
              <p:spPr>
                <a:xfrm flipH="1" flipV="1">
                  <a:off x="7379346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接點 111"/>
                <p:cNvCxnSpPr/>
                <p:nvPr/>
              </p:nvCxnSpPr>
              <p:spPr>
                <a:xfrm flipH="1" flipV="1">
                  <a:off x="8298509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線單箭頭接點 112"/>
                <p:cNvCxnSpPr/>
                <p:nvPr/>
              </p:nvCxnSpPr>
              <p:spPr>
                <a:xfrm>
                  <a:off x="7379346" y="2456594"/>
                  <a:ext cx="91916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153" name="物件 109"/>
              <p:cNvGraphicFramePr>
                <a:graphicFrameLocks noChangeAspect="1"/>
              </p:cNvGraphicFramePr>
              <p:nvPr/>
            </p:nvGraphicFramePr>
            <p:xfrm>
              <a:off x="4572000" y="299108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6" name="Equation" r:id="rId37" imgW="126835" imgH="139518" progId="Equation.DSMT4">
                      <p:embed/>
                    </p:oleObj>
                  </mc:Choice>
                  <mc:Fallback>
                    <p:oleObj name="Equation" r:id="rId37" imgW="126835" imgH="139518" progId="Equation.DSMT4">
                      <p:embed/>
                      <p:pic>
                        <p:nvPicPr>
                          <p:cNvPr id="2153" name="物件 10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2000" y="299108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5" name="群組 123"/>
          <p:cNvGrpSpPr>
            <a:grpSpLocks/>
          </p:cNvGrpSpPr>
          <p:nvPr/>
        </p:nvGrpSpPr>
        <p:grpSpPr bwMode="auto">
          <a:xfrm>
            <a:off x="6976603" y="2492376"/>
            <a:ext cx="982662" cy="936625"/>
            <a:chOff x="7255727" y="296068"/>
            <a:chExt cx="982662" cy="936625"/>
          </a:xfrm>
        </p:grpSpPr>
        <p:sp>
          <p:nvSpPr>
            <p:cNvPr id="16" name="一般五邊形 15"/>
            <p:cNvSpPr/>
            <p:nvPr/>
          </p:nvSpPr>
          <p:spPr>
            <a:xfrm>
              <a:off x="7255727" y="296068"/>
              <a:ext cx="982662" cy="936625"/>
            </a:xfrm>
            <a:prstGeom prst="pentago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44" name="群組 116"/>
            <p:cNvGrpSpPr>
              <a:grpSpLocks/>
            </p:cNvGrpSpPr>
            <p:nvPr/>
          </p:nvGrpSpPr>
          <p:grpSpPr bwMode="auto">
            <a:xfrm>
              <a:off x="7455592" y="938795"/>
              <a:ext cx="600462" cy="293898"/>
              <a:chOff x="7379439" y="2283346"/>
              <a:chExt cx="600462" cy="293898"/>
            </a:xfrm>
          </p:grpSpPr>
          <p:grpSp>
            <p:nvGrpSpPr>
              <p:cNvPr id="2145" name="群組 117"/>
              <p:cNvGrpSpPr>
                <a:grpSpLocks/>
              </p:cNvGrpSpPr>
              <p:nvPr/>
            </p:nvGrpSpPr>
            <p:grpSpPr bwMode="auto">
              <a:xfrm>
                <a:off x="7379439" y="2348880"/>
                <a:ext cx="600462" cy="228364"/>
                <a:chOff x="7379439" y="2348880"/>
                <a:chExt cx="600462" cy="228364"/>
              </a:xfrm>
            </p:grpSpPr>
            <p:cxnSp>
              <p:nvCxnSpPr>
                <p:cNvPr id="120" name="直線接點 119"/>
                <p:cNvCxnSpPr/>
                <p:nvPr/>
              </p:nvCxnSpPr>
              <p:spPr>
                <a:xfrm flipH="1" flipV="1">
                  <a:off x="7379599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接點 120"/>
                <p:cNvCxnSpPr/>
                <p:nvPr/>
              </p:nvCxnSpPr>
              <p:spPr>
                <a:xfrm flipH="1" flipV="1">
                  <a:off x="7979674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線單箭頭接點 121"/>
                <p:cNvCxnSpPr/>
                <p:nvPr/>
              </p:nvCxnSpPr>
              <p:spPr>
                <a:xfrm>
                  <a:off x="7379599" y="2456594"/>
                  <a:ext cx="60007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146" name="物件 118"/>
              <p:cNvGraphicFramePr>
                <a:graphicFrameLocks noChangeAspect="1"/>
              </p:cNvGraphicFramePr>
              <p:nvPr/>
            </p:nvGraphicFramePr>
            <p:xfrm>
              <a:off x="7592191" y="228334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7" name="Equation" r:id="rId39" imgW="126835" imgH="139518" progId="Equation.DSMT4">
                      <p:embed/>
                    </p:oleObj>
                  </mc:Choice>
                  <mc:Fallback>
                    <p:oleObj name="Equation" r:id="rId39" imgW="126835" imgH="139518" progId="Equation.DSMT4">
                      <p:embed/>
                      <p:pic>
                        <p:nvPicPr>
                          <p:cNvPr id="2146" name="物件 1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92191" y="228334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6" name="群組 136"/>
          <p:cNvGrpSpPr>
            <a:grpSpLocks/>
          </p:cNvGrpSpPr>
          <p:nvPr/>
        </p:nvGrpSpPr>
        <p:grpSpPr bwMode="auto">
          <a:xfrm>
            <a:off x="3592054" y="2460625"/>
            <a:ext cx="1296987" cy="985838"/>
            <a:chOff x="827584" y="2460401"/>
            <a:chExt cx="1296144" cy="985838"/>
          </a:xfrm>
        </p:grpSpPr>
        <p:grpSp>
          <p:nvGrpSpPr>
            <p:cNvPr id="2130" name="群組 50"/>
            <p:cNvGrpSpPr>
              <a:grpSpLocks/>
            </p:cNvGrpSpPr>
            <p:nvPr/>
          </p:nvGrpSpPr>
          <p:grpSpPr bwMode="auto">
            <a:xfrm>
              <a:off x="827584" y="2460401"/>
              <a:ext cx="1235075" cy="985838"/>
              <a:chOff x="170885" y="4889551"/>
              <a:chExt cx="1235214" cy="985217"/>
            </a:xfrm>
          </p:grpSpPr>
          <p:grpSp>
            <p:nvGrpSpPr>
              <p:cNvPr id="2138" name="群組 11"/>
              <p:cNvGrpSpPr>
                <a:grpSpLocks/>
              </p:cNvGrpSpPr>
              <p:nvPr/>
            </p:nvGrpSpPr>
            <p:grpSpPr bwMode="auto">
              <a:xfrm>
                <a:off x="411071" y="4914269"/>
                <a:ext cx="844101" cy="890995"/>
                <a:chOff x="411071" y="5373216"/>
                <a:chExt cx="844101" cy="890995"/>
              </a:xfrm>
            </p:grpSpPr>
            <p:sp>
              <p:nvSpPr>
                <p:cNvPr id="21" name="橢圓 20"/>
                <p:cNvSpPr/>
                <p:nvPr/>
              </p:nvSpPr>
              <p:spPr>
                <a:xfrm>
                  <a:off x="410468" y="5373882"/>
                  <a:ext cx="856789" cy="890027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2" name="橢圓 21"/>
                <p:cNvSpPr/>
                <p:nvPr/>
              </p:nvSpPr>
              <p:spPr>
                <a:xfrm>
                  <a:off x="467588" y="5681662"/>
                  <a:ext cx="280837" cy="27446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19" name="直線接點 18"/>
              <p:cNvCxnSpPr/>
              <p:nvPr/>
            </p:nvCxnSpPr>
            <p:spPr>
              <a:xfrm flipH="1">
                <a:off x="350176" y="4889551"/>
                <a:ext cx="0" cy="98521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>
                <a:off x="170885" y="5355982"/>
                <a:ext cx="123599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31" name="群組 135"/>
            <p:cNvGrpSpPr>
              <a:grpSpLocks/>
            </p:cNvGrpSpPr>
            <p:nvPr/>
          </p:nvGrpSpPr>
          <p:grpSpPr bwMode="auto">
            <a:xfrm>
              <a:off x="1165501" y="2581051"/>
              <a:ext cx="958227" cy="703933"/>
              <a:chOff x="1165501" y="2581051"/>
              <a:chExt cx="958227" cy="703933"/>
            </a:xfrm>
          </p:grpSpPr>
          <p:cxnSp>
            <p:nvCxnSpPr>
              <p:cNvPr id="127" name="直線單箭頭接點 126"/>
              <p:cNvCxnSpPr>
                <a:endCxn id="22" idx="1"/>
              </p:cNvCxnSpPr>
              <p:nvPr/>
            </p:nvCxnSpPr>
            <p:spPr>
              <a:xfrm flipH="1" flipV="1">
                <a:off x="1165501" y="2833464"/>
                <a:ext cx="99948" cy="968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單箭頭接點 127"/>
              <p:cNvCxnSpPr>
                <a:endCxn id="21" idx="7"/>
              </p:cNvCxnSpPr>
              <p:nvPr/>
            </p:nvCxnSpPr>
            <p:spPr>
              <a:xfrm flipV="1">
                <a:off x="1489141" y="2615976"/>
                <a:ext cx="298256" cy="3143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34" name="物件 131"/>
              <p:cNvGraphicFramePr>
                <a:graphicFrameLocks noChangeAspect="1"/>
              </p:cNvGraphicFramePr>
              <p:nvPr/>
            </p:nvGraphicFramePr>
            <p:xfrm>
              <a:off x="1876078" y="2942084"/>
              <a:ext cx="2476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8" name="Equation" r:id="rId41" imgW="165028" imgH="228501" progId="Equation.DSMT4">
                      <p:embed/>
                    </p:oleObj>
                  </mc:Choice>
                  <mc:Fallback>
                    <p:oleObj name="Equation" r:id="rId41" imgW="165028" imgH="228501" progId="Equation.DSMT4">
                      <p:embed/>
                      <p:pic>
                        <p:nvPicPr>
                          <p:cNvPr id="2134" name="物件 1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76078" y="2942084"/>
                            <a:ext cx="2476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5" name="物件 132"/>
              <p:cNvGraphicFramePr>
                <a:graphicFrameLocks noChangeAspect="1"/>
              </p:cNvGraphicFramePr>
              <p:nvPr/>
            </p:nvGraphicFramePr>
            <p:xfrm>
              <a:off x="1331640" y="2924944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79" name="Equation" r:id="rId43" imgW="152334" imgH="228501" progId="Equation.DSMT4">
                      <p:embed/>
                    </p:oleObj>
                  </mc:Choice>
                  <mc:Fallback>
                    <p:oleObj name="Equation" r:id="rId43" imgW="152334" imgH="228501" progId="Equation.DSMT4">
                      <p:embed/>
                      <p:pic>
                        <p:nvPicPr>
                          <p:cNvPr id="2135" name="物件 1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31640" y="2924944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6" name="物件 133"/>
              <p:cNvGraphicFramePr>
                <a:graphicFrameLocks noChangeAspect="1"/>
              </p:cNvGraphicFramePr>
              <p:nvPr/>
            </p:nvGraphicFramePr>
            <p:xfrm>
              <a:off x="1666825" y="2703289"/>
              <a:ext cx="190376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80" name="Equation" r:id="rId45" imgW="126835" imgH="139518" progId="Equation.DSMT4">
                      <p:embed/>
                    </p:oleObj>
                  </mc:Choice>
                  <mc:Fallback>
                    <p:oleObj name="Equation" r:id="rId45" imgW="126835" imgH="139518" progId="Equation.DSMT4">
                      <p:embed/>
                      <p:pic>
                        <p:nvPicPr>
                          <p:cNvPr id="2136" name="物件 1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825" y="2703289"/>
                            <a:ext cx="190376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7" name="物件 134"/>
              <p:cNvGraphicFramePr>
                <a:graphicFrameLocks noChangeAspect="1"/>
              </p:cNvGraphicFramePr>
              <p:nvPr/>
            </p:nvGraphicFramePr>
            <p:xfrm>
              <a:off x="1206749" y="2581051"/>
              <a:ext cx="190376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81" name="Equation" r:id="rId47" imgW="126725" imgH="177415" progId="Equation.DSMT4">
                      <p:embed/>
                    </p:oleObj>
                  </mc:Choice>
                  <mc:Fallback>
                    <p:oleObj name="Equation" r:id="rId47" imgW="126725" imgH="177415" progId="Equation.DSMT4">
                      <p:embed/>
                      <p:pic>
                        <p:nvPicPr>
                          <p:cNvPr id="2137" name="物件 1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6749" y="2581051"/>
                            <a:ext cx="190376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067" name="物件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847986"/>
              </p:ext>
            </p:extLst>
          </p:nvPr>
        </p:nvGraphicFramePr>
        <p:xfrm>
          <a:off x="3022141" y="5491163"/>
          <a:ext cx="74136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82" name="Equation" r:id="rId49" imgW="723586" imgH="431613" progId="Equation.DSMT4">
                  <p:embed/>
                </p:oleObj>
              </mc:Choice>
              <mc:Fallback>
                <p:oleObj name="Equation" r:id="rId49" imgW="723586" imgH="431613" progId="Equation.DSMT4">
                  <p:embed/>
                  <p:pic>
                    <p:nvPicPr>
                      <p:cNvPr id="2067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2141" y="5491163"/>
                        <a:ext cx="741363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8" name="群組 154"/>
          <p:cNvGrpSpPr>
            <a:grpSpLocks/>
          </p:cNvGrpSpPr>
          <p:nvPr/>
        </p:nvGrpSpPr>
        <p:grpSpPr bwMode="auto">
          <a:xfrm>
            <a:off x="3449179" y="4605338"/>
            <a:ext cx="1584325" cy="1168400"/>
            <a:chOff x="684435" y="4604990"/>
            <a:chExt cx="1583309" cy="1168478"/>
          </a:xfrm>
        </p:grpSpPr>
        <p:grpSp>
          <p:nvGrpSpPr>
            <p:cNvPr id="2114" name="群組 49"/>
            <p:cNvGrpSpPr>
              <a:grpSpLocks/>
            </p:cNvGrpSpPr>
            <p:nvPr/>
          </p:nvGrpSpPr>
          <p:grpSpPr bwMode="auto">
            <a:xfrm>
              <a:off x="754856" y="4604990"/>
              <a:ext cx="1512888" cy="984250"/>
              <a:chOff x="70002" y="5838277"/>
              <a:chExt cx="1512168" cy="985217"/>
            </a:xfrm>
          </p:grpSpPr>
          <p:grpSp>
            <p:nvGrpSpPr>
              <p:cNvPr id="2124" name="群組 22"/>
              <p:cNvGrpSpPr>
                <a:grpSpLocks/>
              </p:cNvGrpSpPr>
              <p:nvPr/>
            </p:nvGrpSpPr>
            <p:grpSpPr bwMode="auto">
              <a:xfrm>
                <a:off x="239735" y="5971678"/>
                <a:ext cx="1197846" cy="805813"/>
                <a:chOff x="302345" y="5907173"/>
                <a:chExt cx="1197846" cy="805813"/>
              </a:xfrm>
            </p:grpSpPr>
            <p:sp>
              <p:nvSpPr>
                <p:cNvPr id="27" name="套索 12"/>
                <p:cNvSpPr/>
                <p:nvPr/>
              </p:nvSpPr>
              <p:spPr>
                <a:xfrm>
                  <a:off x="301669" y="5907262"/>
                  <a:ext cx="1198809" cy="805707"/>
                </a:xfrm>
                <a:custGeom>
                  <a:avLst/>
                  <a:gdLst>
                    <a:gd name="connsiteX0" fmla="*/ 812673 w 1034368"/>
                    <a:gd name="connsiteY0" fmla="*/ 655529 h 720080"/>
                    <a:gd name="connsiteX1" fmla="*/ 284737 w 1034368"/>
                    <a:gd name="connsiteY1" fmla="*/ 681666 h 720080"/>
                    <a:gd name="connsiteX2" fmla="*/ 98043 w 1034368"/>
                    <a:gd name="connsiteY2" fmla="*/ 149115 h 720080"/>
                    <a:gd name="connsiteX3" fmla="*/ 628512 w 1034368"/>
                    <a:gd name="connsiteY3" fmla="*/ 8440 h 720080"/>
                    <a:gd name="connsiteX4" fmla="*/ 1023043 w 1034368"/>
                    <a:gd name="connsiteY4" fmla="*/ 434973 h 720080"/>
                    <a:gd name="connsiteX5" fmla="*/ 812673 w 1034368"/>
                    <a:gd name="connsiteY5" fmla="*/ 655529 h 720080"/>
                    <a:gd name="connsiteX0" fmla="*/ 701950 w 923749"/>
                    <a:gd name="connsiteY0" fmla="*/ 653693 h 727003"/>
                    <a:gd name="connsiteX1" fmla="*/ 174014 w 923749"/>
                    <a:gd name="connsiteY1" fmla="*/ 679830 h 727003"/>
                    <a:gd name="connsiteX2" fmla="*/ 82211 w 923749"/>
                    <a:gd name="connsiteY2" fmla="*/ 173159 h 727003"/>
                    <a:gd name="connsiteX3" fmla="*/ 517789 w 923749"/>
                    <a:gd name="connsiteY3" fmla="*/ 6604 h 727003"/>
                    <a:gd name="connsiteX4" fmla="*/ 912320 w 923749"/>
                    <a:gd name="connsiteY4" fmla="*/ 433137 h 727003"/>
                    <a:gd name="connsiteX5" fmla="*/ 701950 w 923749"/>
                    <a:gd name="connsiteY5" fmla="*/ 653693 h 727003"/>
                    <a:gd name="connsiteX0" fmla="*/ 755528 w 925568"/>
                    <a:gd name="connsiteY0" fmla="*/ 696825 h 749647"/>
                    <a:gd name="connsiteX1" fmla="*/ 175833 w 925568"/>
                    <a:gd name="connsiteY1" fmla="*/ 679830 h 749647"/>
                    <a:gd name="connsiteX2" fmla="*/ 84030 w 925568"/>
                    <a:gd name="connsiteY2" fmla="*/ 173159 h 749647"/>
                    <a:gd name="connsiteX3" fmla="*/ 519608 w 925568"/>
                    <a:gd name="connsiteY3" fmla="*/ 6604 h 749647"/>
                    <a:gd name="connsiteX4" fmla="*/ 914139 w 925568"/>
                    <a:gd name="connsiteY4" fmla="*/ 433137 h 749647"/>
                    <a:gd name="connsiteX5" fmla="*/ 755528 w 925568"/>
                    <a:gd name="connsiteY5" fmla="*/ 696825 h 749647"/>
                    <a:gd name="connsiteX0" fmla="*/ 755528 w 1034068"/>
                    <a:gd name="connsiteY0" fmla="*/ 696825 h 749647"/>
                    <a:gd name="connsiteX1" fmla="*/ 175833 w 1034068"/>
                    <a:gd name="connsiteY1" fmla="*/ 679830 h 749647"/>
                    <a:gd name="connsiteX2" fmla="*/ 84030 w 1034068"/>
                    <a:gd name="connsiteY2" fmla="*/ 173159 h 749647"/>
                    <a:gd name="connsiteX3" fmla="*/ 519608 w 1034068"/>
                    <a:gd name="connsiteY3" fmla="*/ 6604 h 749647"/>
                    <a:gd name="connsiteX4" fmla="*/ 1026282 w 1034068"/>
                    <a:gd name="connsiteY4" fmla="*/ 407258 h 749647"/>
                    <a:gd name="connsiteX5" fmla="*/ 755528 w 1034068"/>
                    <a:gd name="connsiteY5" fmla="*/ 696825 h 749647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408397 h 751792"/>
                    <a:gd name="connsiteX5" fmla="*/ 819215 w 1097755"/>
                    <a:gd name="connsiteY5" fmla="*/ 697964 h 751792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511914 h 751792"/>
                    <a:gd name="connsiteX5" fmla="*/ 819215 w 1097755"/>
                    <a:gd name="connsiteY5" fmla="*/ 697964 h 751792"/>
                    <a:gd name="connsiteX0" fmla="*/ 819215 w 1140023"/>
                    <a:gd name="connsiteY0" fmla="*/ 697964 h 751792"/>
                    <a:gd name="connsiteX1" fmla="*/ 239520 w 1140023"/>
                    <a:gd name="connsiteY1" fmla="*/ 680969 h 751792"/>
                    <a:gd name="connsiteX2" fmla="*/ 70080 w 1140023"/>
                    <a:gd name="connsiteY2" fmla="*/ 157045 h 751792"/>
                    <a:gd name="connsiteX3" fmla="*/ 583295 w 1140023"/>
                    <a:gd name="connsiteY3" fmla="*/ 7743 h 751792"/>
                    <a:gd name="connsiteX4" fmla="*/ 1133101 w 1140023"/>
                    <a:gd name="connsiteY4" fmla="*/ 356638 h 751792"/>
                    <a:gd name="connsiteX5" fmla="*/ 819215 w 1140023"/>
                    <a:gd name="connsiteY5" fmla="*/ 697964 h 751792"/>
                    <a:gd name="connsiteX0" fmla="*/ 819215 w 1133489"/>
                    <a:gd name="connsiteY0" fmla="*/ 697964 h 751792"/>
                    <a:gd name="connsiteX1" fmla="*/ 239520 w 1133489"/>
                    <a:gd name="connsiteY1" fmla="*/ 680969 h 751792"/>
                    <a:gd name="connsiteX2" fmla="*/ 70080 w 1133489"/>
                    <a:gd name="connsiteY2" fmla="*/ 157045 h 751792"/>
                    <a:gd name="connsiteX3" fmla="*/ 583295 w 1133489"/>
                    <a:gd name="connsiteY3" fmla="*/ 7743 h 751792"/>
                    <a:gd name="connsiteX4" fmla="*/ 877309 w 1133489"/>
                    <a:gd name="connsiteY4" fmla="*/ 97140 h 751792"/>
                    <a:gd name="connsiteX5" fmla="*/ 1133101 w 1133489"/>
                    <a:gd name="connsiteY5" fmla="*/ 356638 h 751792"/>
                    <a:gd name="connsiteX6" fmla="*/ 819215 w 1133489"/>
                    <a:gd name="connsiteY6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980826 w 1133101"/>
                    <a:gd name="connsiteY6" fmla="*/ 528460 h 751792"/>
                    <a:gd name="connsiteX7" fmla="*/ 819215 w 1133101"/>
                    <a:gd name="connsiteY7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1006705 w 1133101"/>
                    <a:gd name="connsiteY6" fmla="*/ 588845 h 751792"/>
                    <a:gd name="connsiteX7" fmla="*/ 819215 w 1133101"/>
                    <a:gd name="connsiteY7" fmla="*/ 697964 h 751792"/>
                    <a:gd name="connsiteX0" fmla="*/ 819215 w 1141727"/>
                    <a:gd name="connsiteY0" fmla="*/ 697964 h 751792"/>
                    <a:gd name="connsiteX1" fmla="*/ 239520 w 1141727"/>
                    <a:gd name="connsiteY1" fmla="*/ 680969 h 751792"/>
                    <a:gd name="connsiteX2" fmla="*/ 70080 w 1141727"/>
                    <a:gd name="connsiteY2" fmla="*/ 157045 h 751792"/>
                    <a:gd name="connsiteX3" fmla="*/ 583295 w 1141727"/>
                    <a:gd name="connsiteY3" fmla="*/ 7743 h 751792"/>
                    <a:gd name="connsiteX4" fmla="*/ 877309 w 1141727"/>
                    <a:gd name="connsiteY4" fmla="*/ 97140 h 751792"/>
                    <a:gd name="connsiteX5" fmla="*/ 1141727 w 1141727"/>
                    <a:gd name="connsiteY5" fmla="*/ 313506 h 751792"/>
                    <a:gd name="connsiteX6" fmla="*/ 1006705 w 1141727"/>
                    <a:gd name="connsiteY6" fmla="*/ 588845 h 751792"/>
                    <a:gd name="connsiteX7" fmla="*/ 819215 w 1141727"/>
                    <a:gd name="connsiteY7" fmla="*/ 697964 h 751792"/>
                    <a:gd name="connsiteX0" fmla="*/ 819215 w 1089968"/>
                    <a:gd name="connsiteY0" fmla="*/ 697964 h 751792"/>
                    <a:gd name="connsiteX1" fmla="*/ 239520 w 1089968"/>
                    <a:gd name="connsiteY1" fmla="*/ 680969 h 751792"/>
                    <a:gd name="connsiteX2" fmla="*/ 70080 w 1089968"/>
                    <a:gd name="connsiteY2" fmla="*/ 157045 h 751792"/>
                    <a:gd name="connsiteX3" fmla="*/ 583295 w 1089968"/>
                    <a:gd name="connsiteY3" fmla="*/ 7743 h 751792"/>
                    <a:gd name="connsiteX4" fmla="*/ 877309 w 1089968"/>
                    <a:gd name="connsiteY4" fmla="*/ 97140 h 751792"/>
                    <a:gd name="connsiteX5" fmla="*/ 1089968 w 1089968"/>
                    <a:gd name="connsiteY5" fmla="*/ 330759 h 751792"/>
                    <a:gd name="connsiteX6" fmla="*/ 1006705 w 1089968"/>
                    <a:gd name="connsiteY6" fmla="*/ 588845 h 751792"/>
                    <a:gd name="connsiteX7" fmla="*/ 819215 w 1089968"/>
                    <a:gd name="connsiteY7" fmla="*/ 697964 h 751792"/>
                    <a:gd name="connsiteX0" fmla="*/ 803840 w 1074593"/>
                    <a:gd name="connsiteY0" fmla="*/ 697964 h 751792"/>
                    <a:gd name="connsiteX1" fmla="*/ 224145 w 1074593"/>
                    <a:gd name="connsiteY1" fmla="*/ 680969 h 751792"/>
                    <a:gd name="connsiteX2" fmla="*/ 33799 w 1074593"/>
                    <a:gd name="connsiteY2" fmla="*/ 476702 h 751792"/>
                    <a:gd name="connsiteX3" fmla="*/ 54705 w 1074593"/>
                    <a:gd name="connsiteY3" fmla="*/ 157045 h 751792"/>
                    <a:gd name="connsiteX4" fmla="*/ 567920 w 1074593"/>
                    <a:gd name="connsiteY4" fmla="*/ 7743 h 751792"/>
                    <a:gd name="connsiteX5" fmla="*/ 861934 w 1074593"/>
                    <a:gd name="connsiteY5" fmla="*/ 97140 h 751792"/>
                    <a:gd name="connsiteX6" fmla="*/ 1074593 w 1074593"/>
                    <a:gd name="connsiteY6" fmla="*/ 330759 h 751792"/>
                    <a:gd name="connsiteX7" fmla="*/ 991330 w 1074593"/>
                    <a:gd name="connsiteY7" fmla="*/ 588845 h 751792"/>
                    <a:gd name="connsiteX8" fmla="*/ 803840 w 1074593"/>
                    <a:gd name="connsiteY8" fmla="*/ 697964 h 751792"/>
                    <a:gd name="connsiteX0" fmla="*/ 818765 w 1089518"/>
                    <a:gd name="connsiteY0" fmla="*/ 695880 h 733429"/>
                    <a:gd name="connsiteX1" fmla="*/ 239070 w 1089518"/>
                    <a:gd name="connsiteY1" fmla="*/ 678885 h 733429"/>
                    <a:gd name="connsiteX2" fmla="*/ 22844 w 1089518"/>
                    <a:gd name="connsiteY2" fmla="*/ 474618 h 733429"/>
                    <a:gd name="connsiteX3" fmla="*/ 69630 w 1089518"/>
                    <a:gd name="connsiteY3" fmla="*/ 154961 h 733429"/>
                    <a:gd name="connsiteX4" fmla="*/ 582845 w 1089518"/>
                    <a:gd name="connsiteY4" fmla="*/ 5659 h 733429"/>
                    <a:gd name="connsiteX5" fmla="*/ 876859 w 1089518"/>
                    <a:gd name="connsiteY5" fmla="*/ 95056 h 733429"/>
                    <a:gd name="connsiteX6" fmla="*/ 1089518 w 1089518"/>
                    <a:gd name="connsiteY6" fmla="*/ 328675 h 733429"/>
                    <a:gd name="connsiteX7" fmla="*/ 1006255 w 1089518"/>
                    <a:gd name="connsiteY7" fmla="*/ 586761 h 733429"/>
                    <a:gd name="connsiteX8" fmla="*/ 818765 w 1089518"/>
                    <a:gd name="connsiteY8" fmla="*/ 695880 h 7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9518" h="733429">
                      <a:moveTo>
                        <a:pt x="818765" y="695880"/>
                      </a:moveTo>
                      <a:cubicBezTo>
                        <a:pt x="663005" y="771366"/>
                        <a:pt x="371723" y="715762"/>
                        <a:pt x="239070" y="678885"/>
                      </a:cubicBezTo>
                      <a:cubicBezTo>
                        <a:pt x="106417" y="642008"/>
                        <a:pt x="51084" y="561939"/>
                        <a:pt x="22844" y="474618"/>
                      </a:cubicBezTo>
                      <a:cubicBezTo>
                        <a:pt x="-5396" y="387297"/>
                        <a:pt x="-23703" y="233121"/>
                        <a:pt x="69630" y="154961"/>
                      </a:cubicBezTo>
                      <a:cubicBezTo>
                        <a:pt x="162963" y="76801"/>
                        <a:pt x="381552" y="-25229"/>
                        <a:pt x="582845" y="5659"/>
                      </a:cubicBezTo>
                      <a:cubicBezTo>
                        <a:pt x="717383" y="-4325"/>
                        <a:pt x="785225" y="36907"/>
                        <a:pt x="876859" y="95056"/>
                      </a:cubicBezTo>
                      <a:cubicBezTo>
                        <a:pt x="968493" y="153205"/>
                        <a:pt x="1072265" y="256788"/>
                        <a:pt x="1089518" y="328675"/>
                      </a:cubicBezTo>
                      <a:lnTo>
                        <a:pt x="1006255" y="586761"/>
                      </a:lnTo>
                      <a:lnTo>
                        <a:pt x="818765" y="69588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8" name="橢圓 27"/>
                <p:cNvSpPr/>
                <p:nvPr/>
              </p:nvSpPr>
              <p:spPr>
                <a:xfrm>
                  <a:off x="396812" y="6097962"/>
                  <a:ext cx="420218" cy="422718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9" name="橢圓 28"/>
                <p:cNvSpPr/>
                <p:nvPr/>
              </p:nvSpPr>
              <p:spPr>
                <a:xfrm>
                  <a:off x="970845" y="6159939"/>
                  <a:ext cx="288602" cy="28764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25" name="直線接點 24"/>
              <p:cNvCxnSpPr/>
              <p:nvPr/>
            </p:nvCxnSpPr>
            <p:spPr>
              <a:xfrm flipH="1">
                <a:off x="841635" y="5838277"/>
                <a:ext cx="0" cy="98528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>
                <a:off x="69387" y="6381772"/>
                <a:ext cx="1512783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9" name="直線單箭頭接點 138"/>
            <p:cNvCxnSpPr/>
            <p:nvPr/>
          </p:nvCxnSpPr>
          <p:spPr>
            <a:xfrm flipV="1">
              <a:off x="1737859" y="5033644"/>
              <a:ext cx="101535" cy="1111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單箭頭接點 139"/>
            <p:cNvCxnSpPr>
              <a:endCxn id="28" idx="1"/>
            </p:cNvCxnSpPr>
            <p:nvPr/>
          </p:nvCxnSpPr>
          <p:spPr>
            <a:xfrm flipH="1" flipV="1">
              <a:off x="1081055" y="4990778"/>
              <a:ext cx="139610" cy="14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17" name="物件 141"/>
            <p:cNvGraphicFramePr>
              <a:graphicFrameLocks noChangeAspect="1"/>
            </p:cNvGraphicFramePr>
            <p:nvPr/>
          </p:nvGraphicFramePr>
          <p:xfrm>
            <a:off x="1839901" y="4901768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83" name="Equation" r:id="rId51" imgW="126835" imgH="139518" progId="Equation.DSMT4">
                    <p:embed/>
                  </p:oleObj>
                </mc:Choice>
                <mc:Fallback>
                  <p:oleObj name="Equation" r:id="rId51" imgW="126835" imgH="139518" progId="Equation.DSMT4">
                    <p:embed/>
                    <p:pic>
                      <p:nvPicPr>
                        <p:cNvPr id="2117" name="物件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01" y="4901768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8" name="物件 142"/>
            <p:cNvGraphicFramePr>
              <a:graphicFrameLocks noChangeAspect="1"/>
            </p:cNvGraphicFramePr>
            <p:nvPr/>
          </p:nvGraphicFramePr>
          <p:xfrm>
            <a:off x="1187963" y="4803427"/>
            <a:ext cx="24739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84" name="Equation" r:id="rId53" imgW="164814" imgH="177492" progId="Equation.DSMT4">
                    <p:embed/>
                  </p:oleObj>
                </mc:Choice>
                <mc:Fallback>
                  <p:oleObj name="Equation" r:id="rId53" imgW="164814" imgH="177492" progId="Equation.DSMT4">
                    <p:embed/>
                    <p:pic>
                      <p:nvPicPr>
                        <p:cNvPr id="2118" name="物件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963" y="4803427"/>
                          <a:ext cx="247390" cy="266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9" name="物件 143"/>
            <p:cNvGraphicFramePr>
              <a:graphicFrameLocks noChangeAspect="1"/>
            </p:cNvGraphicFramePr>
            <p:nvPr/>
          </p:nvGraphicFramePr>
          <p:xfrm>
            <a:off x="1835696" y="5157192"/>
            <a:ext cx="24765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85" name="Equation" r:id="rId55" imgW="165028" imgH="228501" progId="Equation.DSMT4">
                    <p:embed/>
                  </p:oleObj>
                </mc:Choice>
                <mc:Fallback>
                  <p:oleObj name="Equation" r:id="rId55" imgW="165028" imgH="228501" progId="Equation.DSMT4">
                    <p:embed/>
                    <p:pic>
                      <p:nvPicPr>
                        <p:cNvPr id="2119" name="物件 1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5696" y="5157192"/>
                          <a:ext cx="24765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20" name="物件 144"/>
            <p:cNvGraphicFramePr>
              <a:graphicFrameLocks noChangeAspect="1"/>
            </p:cNvGraphicFramePr>
            <p:nvPr/>
          </p:nvGraphicFramePr>
          <p:xfrm>
            <a:off x="684435" y="5228852"/>
            <a:ext cx="551871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86" name="Equation" r:id="rId57" imgW="368300" imgH="228600" progId="Equation.DSMT4">
                    <p:embed/>
                  </p:oleObj>
                </mc:Choice>
                <mc:Fallback>
                  <p:oleObj name="Equation" r:id="rId57" imgW="368300" imgH="228600" progId="Equation.DSMT4">
                    <p:embed/>
                    <p:pic>
                      <p:nvPicPr>
                        <p:cNvPr id="2120" name="物件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4435" y="5228852"/>
                          <a:ext cx="551871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8" name="直線接點 147"/>
            <p:cNvCxnSpPr/>
            <p:nvPr/>
          </p:nvCxnSpPr>
          <p:spPr>
            <a:xfrm>
              <a:off x="1748964" y="5136838"/>
              <a:ext cx="0" cy="45246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單箭頭接點 150"/>
            <p:cNvCxnSpPr/>
            <p:nvPr/>
          </p:nvCxnSpPr>
          <p:spPr>
            <a:xfrm>
              <a:off x="1526856" y="5373391"/>
              <a:ext cx="22210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23" name="物件 151"/>
            <p:cNvGraphicFramePr>
              <a:graphicFrameLocks noChangeAspect="1"/>
            </p:cNvGraphicFramePr>
            <p:nvPr/>
          </p:nvGraphicFramePr>
          <p:xfrm>
            <a:off x="1552531" y="5430568"/>
            <a:ext cx="2667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87" name="Equation" r:id="rId59" imgW="177646" imgH="228402" progId="Equation.DSMT4">
                    <p:embed/>
                  </p:oleObj>
                </mc:Choice>
                <mc:Fallback>
                  <p:oleObj name="Equation" r:id="rId59" imgW="177646" imgH="228402" progId="Equation.DSMT4">
                    <p:embed/>
                    <p:pic>
                      <p:nvPicPr>
                        <p:cNvPr id="2123" name="物件 1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31" y="5430568"/>
                          <a:ext cx="2667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69" name="物件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406745"/>
              </p:ext>
            </p:extLst>
          </p:nvPr>
        </p:nvGraphicFramePr>
        <p:xfrm>
          <a:off x="4600115" y="4581525"/>
          <a:ext cx="7429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88" name="Equation" r:id="rId61" imgW="495085" imgH="228501" progId="Equation.DSMT4">
                  <p:embed/>
                </p:oleObj>
              </mc:Choice>
              <mc:Fallback>
                <p:oleObj name="Equation" r:id="rId61" imgW="495085" imgH="228501" progId="Equation.DSMT4">
                  <p:embed/>
                  <p:pic>
                    <p:nvPicPr>
                      <p:cNvPr id="2069" name="物件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115" y="4581525"/>
                        <a:ext cx="7429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0" name="物件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006"/>
              </p:ext>
            </p:extLst>
          </p:nvPr>
        </p:nvGraphicFramePr>
        <p:xfrm>
          <a:off x="4673140" y="5507038"/>
          <a:ext cx="909638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89" name="Equation" r:id="rId63" imgW="888614" imgH="431613" progId="Equation.DSMT4">
                  <p:embed/>
                </p:oleObj>
              </mc:Choice>
              <mc:Fallback>
                <p:oleObj name="Equation" r:id="rId63" imgW="888614" imgH="431613" progId="Equation.DSMT4">
                  <p:embed/>
                  <p:pic>
                    <p:nvPicPr>
                      <p:cNvPr id="2070" name="物件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140" y="5507038"/>
                        <a:ext cx="909638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71" name="群組 8"/>
          <p:cNvGrpSpPr>
            <a:grpSpLocks/>
          </p:cNvGrpSpPr>
          <p:nvPr/>
        </p:nvGrpSpPr>
        <p:grpSpPr bwMode="auto">
          <a:xfrm>
            <a:off x="6689265" y="4581525"/>
            <a:ext cx="1512888" cy="984250"/>
            <a:chOff x="3924300" y="4581130"/>
            <a:chExt cx="1512888" cy="984648"/>
          </a:xfrm>
        </p:grpSpPr>
        <p:grpSp>
          <p:nvGrpSpPr>
            <p:cNvPr id="2106" name="群組 49"/>
            <p:cNvGrpSpPr>
              <a:grpSpLocks/>
            </p:cNvGrpSpPr>
            <p:nvPr/>
          </p:nvGrpSpPr>
          <p:grpSpPr bwMode="auto">
            <a:xfrm>
              <a:off x="3924300" y="4581130"/>
              <a:ext cx="1512888" cy="984648"/>
              <a:chOff x="70002" y="5837879"/>
              <a:chExt cx="1512168" cy="985615"/>
            </a:xfrm>
          </p:grpSpPr>
          <p:grpSp>
            <p:nvGrpSpPr>
              <p:cNvPr id="2108" name="群組 22"/>
              <p:cNvGrpSpPr>
                <a:grpSpLocks/>
              </p:cNvGrpSpPr>
              <p:nvPr/>
            </p:nvGrpSpPr>
            <p:grpSpPr bwMode="auto">
              <a:xfrm>
                <a:off x="323881" y="6007978"/>
                <a:ext cx="1088507" cy="732851"/>
                <a:chOff x="386491" y="5943473"/>
                <a:chExt cx="1088507" cy="732851"/>
              </a:xfrm>
            </p:grpSpPr>
            <p:sp>
              <p:nvSpPr>
                <p:cNvPr id="41" name="套索 12"/>
                <p:cNvSpPr/>
                <p:nvPr/>
              </p:nvSpPr>
              <p:spPr>
                <a:xfrm>
                  <a:off x="386491" y="5943473"/>
                  <a:ext cx="1088507" cy="732852"/>
                </a:xfrm>
                <a:custGeom>
                  <a:avLst/>
                  <a:gdLst>
                    <a:gd name="connsiteX0" fmla="*/ 812673 w 1034368"/>
                    <a:gd name="connsiteY0" fmla="*/ 655529 h 720080"/>
                    <a:gd name="connsiteX1" fmla="*/ 284737 w 1034368"/>
                    <a:gd name="connsiteY1" fmla="*/ 681666 h 720080"/>
                    <a:gd name="connsiteX2" fmla="*/ 98043 w 1034368"/>
                    <a:gd name="connsiteY2" fmla="*/ 149115 h 720080"/>
                    <a:gd name="connsiteX3" fmla="*/ 628512 w 1034368"/>
                    <a:gd name="connsiteY3" fmla="*/ 8440 h 720080"/>
                    <a:gd name="connsiteX4" fmla="*/ 1023043 w 1034368"/>
                    <a:gd name="connsiteY4" fmla="*/ 434973 h 720080"/>
                    <a:gd name="connsiteX5" fmla="*/ 812673 w 1034368"/>
                    <a:gd name="connsiteY5" fmla="*/ 655529 h 720080"/>
                    <a:gd name="connsiteX0" fmla="*/ 701950 w 923749"/>
                    <a:gd name="connsiteY0" fmla="*/ 653693 h 727003"/>
                    <a:gd name="connsiteX1" fmla="*/ 174014 w 923749"/>
                    <a:gd name="connsiteY1" fmla="*/ 679830 h 727003"/>
                    <a:gd name="connsiteX2" fmla="*/ 82211 w 923749"/>
                    <a:gd name="connsiteY2" fmla="*/ 173159 h 727003"/>
                    <a:gd name="connsiteX3" fmla="*/ 517789 w 923749"/>
                    <a:gd name="connsiteY3" fmla="*/ 6604 h 727003"/>
                    <a:gd name="connsiteX4" fmla="*/ 912320 w 923749"/>
                    <a:gd name="connsiteY4" fmla="*/ 433137 h 727003"/>
                    <a:gd name="connsiteX5" fmla="*/ 701950 w 923749"/>
                    <a:gd name="connsiteY5" fmla="*/ 653693 h 727003"/>
                    <a:gd name="connsiteX0" fmla="*/ 755528 w 925568"/>
                    <a:gd name="connsiteY0" fmla="*/ 696825 h 749647"/>
                    <a:gd name="connsiteX1" fmla="*/ 175833 w 925568"/>
                    <a:gd name="connsiteY1" fmla="*/ 679830 h 749647"/>
                    <a:gd name="connsiteX2" fmla="*/ 84030 w 925568"/>
                    <a:gd name="connsiteY2" fmla="*/ 173159 h 749647"/>
                    <a:gd name="connsiteX3" fmla="*/ 519608 w 925568"/>
                    <a:gd name="connsiteY3" fmla="*/ 6604 h 749647"/>
                    <a:gd name="connsiteX4" fmla="*/ 914139 w 925568"/>
                    <a:gd name="connsiteY4" fmla="*/ 433137 h 749647"/>
                    <a:gd name="connsiteX5" fmla="*/ 755528 w 925568"/>
                    <a:gd name="connsiteY5" fmla="*/ 696825 h 749647"/>
                    <a:gd name="connsiteX0" fmla="*/ 755528 w 1034068"/>
                    <a:gd name="connsiteY0" fmla="*/ 696825 h 749647"/>
                    <a:gd name="connsiteX1" fmla="*/ 175833 w 1034068"/>
                    <a:gd name="connsiteY1" fmla="*/ 679830 h 749647"/>
                    <a:gd name="connsiteX2" fmla="*/ 84030 w 1034068"/>
                    <a:gd name="connsiteY2" fmla="*/ 173159 h 749647"/>
                    <a:gd name="connsiteX3" fmla="*/ 519608 w 1034068"/>
                    <a:gd name="connsiteY3" fmla="*/ 6604 h 749647"/>
                    <a:gd name="connsiteX4" fmla="*/ 1026282 w 1034068"/>
                    <a:gd name="connsiteY4" fmla="*/ 407258 h 749647"/>
                    <a:gd name="connsiteX5" fmla="*/ 755528 w 1034068"/>
                    <a:gd name="connsiteY5" fmla="*/ 696825 h 749647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408397 h 751792"/>
                    <a:gd name="connsiteX5" fmla="*/ 819215 w 1097755"/>
                    <a:gd name="connsiteY5" fmla="*/ 697964 h 751792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511914 h 751792"/>
                    <a:gd name="connsiteX5" fmla="*/ 819215 w 1097755"/>
                    <a:gd name="connsiteY5" fmla="*/ 697964 h 751792"/>
                    <a:gd name="connsiteX0" fmla="*/ 819215 w 1140023"/>
                    <a:gd name="connsiteY0" fmla="*/ 697964 h 751792"/>
                    <a:gd name="connsiteX1" fmla="*/ 239520 w 1140023"/>
                    <a:gd name="connsiteY1" fmla="*/ 680969 h 751792"/>
                    <a:gd name="connsiteX2" fmla="*/ 70080 w 1140023"/>
                    <a:gd name="connsiteY2" fmla="*/ 157045 h 751792"/>
                    <a:gd name="connsiteX3" fmla="*/ 583295 w 1140023"/>
                    <a:gd name="connsiteY3" fmla="*/ 7743 h 751792"/>
                    <a:gd name="connsiteX4" fmla="*/ 1133101 w 1140023"/>
                    <a:gd name="connsiteY4" fmla="*/ 356638 h 751792"/>
                    <a:gd name="connsiteX5" fmla="*/ 819215 w 1140023"/>
                    <a:gd name="connsiteY5" fmla="*/ 697964 h 751792"/>
                    <a:gd name="connsiteX0" fmla="*/ 819215 w 1133489"/>
                    <a:gd name="connsiteY0" fmla="*/ 697964 h 751792"/>
                    <a:gd name="connsiteX1" fmla="*/ 239520 w 1133489"/>
                    <a:gd name="connsiteY1" fmla="*/ 680969 h 751792"/>
                    <a:gd name="connsiteX2" fmla="*/ 70080 w 1133489"/>
                    <a:gd name="connsiteY2" fmla="*/ 157045 h 751792"/>
                    <a:gd name="connsiteX3" fmla="*/ 583295 w 1133489"/>
                    <a:gd name="connsiteY3" fmla="*/ 7743 h 751792"/>
                    <a:gd name="connsiteX4" fmla="*/ 877309 w 1133489"/>
                    <a:gd name="connsiteY4" fmla="*/ 97140 h 751792"/>
                    <a:gd name="connsiteX5" fmla="*/ 1133101 w 1133489"/>
                    <a:gd name="connsiteY5" fmla="*/ 356638 h 751792"/>
                    <a:gd name="connsiteX6" fmla="*/ 819215 w 1133489"/>
                    <a:gd name="connsiteY6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980826 w 1133101"/>
                    <a:gd name="connsiteY6" fmla="*/ 528460 h 751792"/>
                    <a:gd name="connsiteX7" fmla="*/ 819215 w 1133101"/>
                    <a:gd name="connsiteY7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1006705 w 1133101"/>
                    <a:gd name="connsiteY6" fmla="*/ 588845 h 751792"/>
                    <a:gd name="connsiteX7" fmla="*/ 819215 w 1133101"/>
                    <a:gd name="connsiteY7" fmla="*/ 697964 h 751792"/>
                    <a:gd name="connsiteX0" fmla="*/ 819215 w 1141727"/>
                    <a:gd name="connsiteY0" fmla="*/ 697964 h 751792"/>
                    <a:gd name="connsiteX1" fmla="*/ 239520 w 1141727"/>
                    <a:gd name="connsiteY1" fmla="*/ 680969 h 751792"/>
                    <a:gd name="connsiteX2" fmla="*/ 70080 w 1141727"/>
                    <a:gd name="connsiteY2" fmla="*/ 157045 h 751792"/>
                    <a:gd name="connsiteX3" fmla="*/ 583295 w 1141727"/>
                    <a:gd name="connsiteY3" fmla="*/ 7743 h 751792"/>
                    <a:gd name="connsiteX4" fmla="*/ 877309 w 1141727"/>
                    <a:gd name="connsiteY4" fmla="*/ 97140 h 751792"/>
                    <a:gd name="connsiteX5" fmla="*/ 1141727 w 1141727"/>
                    <a:gd name="connsiteY5" fmla="*/ 313506 h 751792"/>
                    <a:gd name="connsiteX6" fmla="*/ 1006705 w 1141727"/>
                    <a:gd name="connsiteY6" fmla="*/ 588845 h 751792"/>
                    <a:gd name="connsiteX7" fmla="*/ 819215 w 1141727"/>
                    <a:gd name="connsiteY7" fmla="*/ 697964 h 751792"/>
                    <a:gd name="connsiteX0" fmla="*/ 819215 w 1089968"/>
                    <a:gd name="connsiteY0" fmla="*/ 697964 h 751792"/>
                    <a:gd name="connsiteX1" fmla="*/ 239520 w 1089968"/>
                    <a:gd name="connsiteY1" fmla="*/ 680969 h 751792"/>
                    <a:gd name="connsiteX2" fmla="*/ 70080 w 1089968"/>
                    <a:gd name="connsiteY2" fmla="*/ 157045 h 751792"/>
                    <a:gd name="connsiteX3" fmla="*/ 583295 w 1089968"/>
                    <a:gd name="connsiteY3" fmla="*/ 7743 h 751792"/>
                    <a:gd name="connsiteX4" fmla="*/ 877309 w 1089968"/>
                    <a:gd name="connsiteY4" fmla="*/ 97140 h 751792"/>
                    <a:gd name="connsiteX5" fmla="*/ 1089968 w 1089968"/>
                    <a:gd name="connsiteY5" fmla="*/ 330759 h 751792"/>
                    <a:gd name="connsiteX6" fmla="*/ 1006705 w 1089968"/>
                    <a:gd name="connsiteY6" fmla="*/ 588845 h 751792"/>
                    <a:gd name="connsiteX7" fmla="*/ 819215 w 1089968"/>
                    <a:gd name="connsiteY7" fmla="*/ 697964 h 751792"/>
                    <a:gd name="connsiteX0" fmla="*/ 803840 w 1074593"/>
                    <a:gd name="connsiteY0" fmla="*/ 697964 h 751792"/>
                    <a:gd name="connsiteX1" fmla="*/ 224145 w 1074593"/>
                    <a:gd name="connsiteY1" fmla="*/ 680969 h 751792"/>
                    <a:gd name="connsiteX2" fmla="*/ 33799 w 1074593"/>
                    <a:gd name="connsiteY2" fmla="*/ 476702 h 751792"/>
                    <a:gd name="connsiteX3" fmla="*/ 54705 w 1074593"/>
                    <a:gd name="connsiteY3" fmla="*/ 157045 h 751792"/>
                    <a:gd name="connsiteX4" fmla="*/ 567920 w 1074593"/>
                    <a:gd name="connsiteY4" fmla="*/ 7743 h 751792"/>
                    <a:gd name="connsiteX5" fmla="*/ 861934 w 1074593"/>
                    <a:gd name="connsiteY5" fmla="*/ 97140 h 751792"/>
                    <a:gd name="connsiteX6" fmla="*/ 1074593 w 1074593"/>
                    <a:gd name="connsiteY6" fmla="*/ 330759 h 751792"/>
                    <a:gd name="connsiteX7" fmla="*/ 991330 w 1074593"/>
                    <a:gd name="connsiteY7" fmla="*/ 588845 h 751792"/>
                    <a:gd name="connsiteX8" fmla="*/ 803840 w 1074593"/>
                    <a:gd name="connsiteY8" fmla="*/ 697964 h 751792"/>
                    <a:gd name="connsiteX0" fmla="*/ 818765 w 1089518"/>
                    <a:gd name="connsiteY0" fmla="*/ 695880 h 733429"/>
                    <a:gd name="connsiteX1" fmla="*/ 239070 w 1089518"/>
                    <a:gd name="connsiteY1" fmla="*/ 678885 h 733429"/>
                    <a:gd name="connsiteX2" fmla="*/ 22844 w 1089518"/>
                    <a:gd name="connsiteY2" fmla="*/ 474618 h 733429"/>
                    <a:gd name="connsiteX3" fmla="*/ 69630 w 1089518"/>
                    <a:gd name="connsiteY3" fmla="*/ 154961 h 733429"/>
                    <a:gd name="connsiteX4" fmla="*/ 582845 w 1089518"/>
                    <a:gd name="connsiteY4" fmla="*/ 5659 h 733429"/>
                    <a:gd name="connsiteX5" fmla="*/ 876859 w 1089518"/>
                    <a:gd name="connsiteY5" fmla="*/ 95056 h 733429"/>
                    <a:gd name="connsiteX6" fmla="*/ 1089518 w 1089518"/>
                    <a:gd name="connsiteY6" fmla="*/ 328675 h 733429"/>
                    <a:gd name="connsiteX7" fmla="*/ 1006255 w 1089518"/>
                    <a:gd name="connsiteY7" fmla="*/ 586761 h 733429"/>
                    <a:gd name="connsiteX8" fmla="*/ 818765 w 1089518"/>
                    <a:gd name="connsiteY8" fmla="*/ 695880 h 7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9518" h="733429">
                      <a:moveTo>
                        <a:pt x="818765" y="695880"/>
                      </a:moveTo>
                      <a:cubicBezTo>
                        <a:pt x="663005" y="771366"/>
                        <a:pt x="371723" y="715762"/>
                        <a:pt x="239070" y="678885"/>
                      </a:cubicBezTo>
                      <a:cubicBezTo>
                        <a:pt x="106417" y="642008"/>
                        <a:pt x="51084" y="561939"/>
                        <a:pt x="22844" y="474618"/>
                      </a:cubicBezTo>
                      <a:cubicBezTo>
                        <a:pt x="-5396" y="387297"/>
                        <a:pt x="-23703" y="233121"/>
                        <a:pt x="69630" y="154961"/>
                      </a:cubicBezTo>
                      <a:cubicBezTo>
                        <a:pt x="162963" y="76801"/>
                        <a:pt x="381552" y="-25229"/>
                        <a:pt x="582845" y="5659"/>
                      </a:cubicBezTo>
                      <a:cubicBezTo>
                        <a:pt x="717383" y="-4325"/>
                        <a:pt x="785225" y="36907"/>
                        <a:pt x="876859" y="95056"/>
                      </a:cubicBezTo>
                      <a:cubicBezTo>
                        <a:pt x="968493" y="153205"/>
                        <a:pt x="1072265" y="256788"/>
                        <a:pt x="1089518" y="328675"/>
                      </a:cubicBezTo>
                      <a:lnTo>
                        <a:pt x="1006255" y="586761"/>
                      </a:lnTo>
                      <a:lnTo>
                        <a:pt x="818765" y="69588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42" name="橢圓 41"/>
                <p:cNvSpPr/>
                <p:nvPr/>
              </p:nvSpPr>
              <p:spPr>
                <a:xfrm>
                  <a:off x="494390" y="6102443"/>
                  <a:ext cx="393513" cy="39265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924398" y="6135826"/>
                  <a:ext cx="323696" cy="32588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39" name="直線接點 38"/>
              <p:cNvCxnSpPr/>
              <p:nvPr/>
            </p:nvCxnSpPr>
            <p:spPr>
              <a:xfrm flipH="1">
                <a:off x="841160" y="5837879"/>
                <a:ext cx="0" cy="98561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>
                <a:off x="70002" y="638155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107" name="物件 175"/>
            <p:cNvGraphicFramePr>
              <a:graphicFrameLocks noChangeAspect="1"/>
            </p:cNvGraphicFramePr>
            <p:nvPr/>
          </p:nvGraphicFramePr>
          <p:xfrm>
            <a:off x="4276725" y="4819349"/>
            <a:ext cx="342900" cy="208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90" name="Equation" r:id="rId65" imgW="228600" imgH="139700" progId="Equation.DSMT4">
                    <p:embed/>
                  </p:oleObj>
                </mc:Choice>
                <mc:Fallback>
                  <p:oleObj name="Equation" r:id="rId65" imgW="228600" imgH="139700" progId="Equation.DSMT4">
                    <p:embed/>
                    <p:pic>
                      <p:nvPicPr>
                        <p:cNvPr id="2107" name="物件 1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6725" y="4819349"/>
                          <a:ext cx="342900" cy="2080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72" name="物件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65710"/>
              </p:ext>
            </p:extLst>
          </p:nvPr>
        </p:nvGraphicFramePr>
        <p:xfrm>
          <a:off x="6424154" y="5876925"/>
          <a:ext cx="21478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1" name="Equation" r:id="rId67" imgW="1435100" imgH="431800" progId="Equation.DSMT4">
                  <p:embed/>
                </p:oleObj>
              </mc:Choice>
              <mc:Fallback>
                <p:oleObj name="Equation" r:id="rId67" imgW="1435100" imgH="431800" progId="Equation.DSMT4">
                  <p:embed/>
                  <p:pic>
                    <p:nvPicPr>
                      <p:cNvPr id="2072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4154" y="5876925"/>
                        <a:ext cx="214788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73" name="群組 23"/>
          <p:cNvGrpSpPr>
            <a:grpSpLocks/>
          </p:cNvGrpSpPr>
          <p:nvPr/>
        </p:nvGrpSpPr>
        <p:grpSpPr bwMode="auto">
          <a:xfrm>
            <a:off x="9784890" y="4652964"/>
            <a:ext cx="1512888" cy="1152525"/>
            <a:chOff x="7019925" y="4652963"/>
            <a:chExt cx="1512888" cy="1152525"/>
          </a:xfrm>
        </p:grpSpPr>
        <p:grpSp>
          <p:nvGrpSpPr>
            <p:cNvPr id="2094" name="群組 22"/>
            <p:cNvGrpSpPr>
              <a:grpSpLocks/>
            </p:cNvGrpSpPr>
            <p:nvPr/>
          </p:nvGrpSpPr>
          <p:grpSpPr bwMode="auto">
            <a:xfrm>
              <a:off x="7019925" y="4652963"/>
              <a:ext cx="1512888" cy="984250"/>
              <a:chOff x="7019925" y="4652963"/>
              <a:chExt cx="1512888" cy="984250"/>
            </a:xfrm>
          </p:grpSpPr>
          <p:sp>
            <p:nvSpPr>
              <p:cNvPr id="34" name="套索 12"/>
              <p:cNvSpPr/>
              <p:nvPr/>
            </p:nvSpPr>
            <p:spPr bwMode="auto">
              <a:xfrm>
                <a:off x="7273925" y="4822825"/>
                <a:ext cx="1089025" cy="731838"/>
              </a:xfrm>
              <a:custGeom>
                <a:avLst/>
                <a:gdLst>
                  <a:gd name="connsiteX0" fmla="*/ 812673 w 1034368"/>
                  <a:gd name="connsiteY0" fmla="*/ 655529 h 720080"/>
                  <a:gd name="connsiteX1" fmla="*/ 284737 w 1034368"/>
                  <a:gd name="connsiteY1" fmla="*/ 681666 h 720080"/>
                  <a:gd name="connsiteX2" fmla="*/ 98043 w 1034368"/>
                  <a:gd name="connsiteY2" fmla="*/ 149115 h 720080"/>
                  <a:gd name="connsiteX3" fmla="*/ 628512 w 1034368"/>
                  <a:gd name="connsiteY3" fmla="*/ 8440 h 720080"/>
                  <a:gd name="connsiteX4" fmla="*/ 1023043 w 1034368"/>
                  <a:gd name="connsiteY4" fmla="*/ 434973 h 720080"/>
                  <a:gd name="connsiteX5" fmla="*/ 812673 w 1034368"/>
                  <a:gd name="connsiteY5" fmla="*/ 655529 h 720080"/>
                  <a:gd name="connsiteX0" fmla="*/ 701950 w 923749"/>
                  <a:gd name="connsiteY0" fmla="*/ 653693 h 727003"/>
                  <a:gd name="connsiteX1" fmla="*/ 174014 w 923749"/>
                  <a:gd name="connsiteY1" fmla="*/ 679830 h 727003"/>
                  <a:gd name="connsiteX2" fmla="*/ 82211 w 923749"/>
                  <a:gd name="connsiteY2" fmla="*/ 173159 h 727003"/>
                  <a:gd name="connsiteX3" fmla="*/ 517789 w 923749"/>
                  <a:gd name="connsiteY3" fmla="*/ 6604 h 727003"/>
                  <a:gd name="connsiteX4" fmla="*/ 912320 w 923749"/>
                  <a:gd name="connsiteY4" fmla="*/ 433137 h 727003"/>
                  <a:gd name="connsiteX5" fmla="*/ 701950 w 923749"/>
                  <a:gd name="connsiteY5" fmla="*/ 653693 h 727003"/>
                  <a:gd name="connsiteX0" fmla="*/ 755528 w 925568"/>
                  <a:gd name="connsiteY0" fmla="*/ 696825 h 749647"/>
                  <a:gd name="connsiteX1" fmla="*/ 175833 w 925568"/>
                  <a:gd name="connsiteY1" fmla="*/ 679830 h 749647"/>
                  <a:gd name="connsiteX2" fmla="*/ 84030 w 925568"/>
                  <a:gd name="connsiteY2" fmla="*/ 173159 h 749647"/>
                  <a:gd name="connsiteX3" fmla="*/ 519608 w 925568"/>
                  <a:gd name="connsiteY3" fmla="*/ 6604 h 749647"/>
                  <a:gd name="connsiteX4" fmla="*/ 914139 w 925568"/>
                  <a:gd name="connsiteY4" fmla="*/ 433137 h 749647"/>
                  <a:gd name="connsiteX5" fmla="*/ 755528 w 925568"/>
                  <a:gd name="connsiteY5" fmla="*/ 696825 h 749647"/>
                  <a:gd name="connsiteX0" fmla="*/ 755528 w 1034068"/>
                  <a:gd name="connsiteY0" fmla="*/ 696825 h 749647"/>
                  <a:gd name="connsiteX1" fmla="*/ 175833 w 1034068"/>
                  <a:gd name="connsiteY1" fmla="*/ 679830 h 749647"/>
                  <a:gd name="connsiteX2" fmla="*/ 84030 w 1034068"/>
                  <a:gd name="connsiteY2" fmla="*/ 173159 h 749647"/>
                  <a:gd name="connsiteX3" fmla="*/ 519608 w 1034068"/>
                  <a:gd name="connsiteY3" fmla="*/ 6604 h 749647"/>
                  <a:gd name="connsiteX4" fmla="*/ 1026282 w 1034068"/>
                  <a:gd name="connsiteY4" fmla="*/ 407258 h 749647"/>
                  <a:gd name="connsiteX5" fmla="*/ 755528 w 1034068"/>
                  <a:gd name="connsiteY5" fmla="*/ 696825 h 749647"/>
                  <a:gd name="connsiteX0" fmla="*/ 819215 w 1097755"/>
                  <a:gd name="connsiteY0" fmla="*/ 697964 h 751792"/>
                  <a:gd name="connsiteX1" fmla="*/ 239520 w 1097755"/>
                  <a:gd name="connsiteY1" fmla="*/ 680969 h 751792"/>
                  <a:gd name="connsiteX2" fmla="*/ 70080 w 1097755"/>
                  <a:gd name="connsiteY2" fmla="*/ 157045 h 751792"/>
                  <a:gd name="connsiteX3" fmla="*/ 583295 w 1097755"/>
                  <a:gd name="connsiteY3" fmla="*/ 7743 h 751792"/>
                  <a:gd name="connsiteX4" fmla="*/ 1089969 w 1097755"/>
                  <a:gd name="connsiteY4" fmla="*/ 408397 h 751792"/>
                  <a:gd name="connsiteX5" fmla="*/ 819215 w 1097755"/>
                  <a:gd name="connsiteY5" fmla="*/ 697964 h 751792"/>
                  <a:gd name="connsiteX0" fmla="*/ 819215 w 1097755"/>
                  <a:gd name="connsiteY0" fmla="*/ 697964 h 751792"/>
                  <a:gd name="connsiteX1" fmla="*/ 239520 w 1097755"/>
                  <a:gd name="connsiteY1" fmla="*/ 680969 h 751792"/>
                  <a:gd name="connsiteX2" fmla="*/ 70080 w 1097755"/>
                  <a:gd name="connsiteY2" fmla="*/ 157045 h 751792"/>
                  <a:gd name="connsiteX3" fmla="*/ 583295 w 1097755"/>
                  <a:gd name="connsiteY3" fmla="*/ 7743 h 751792"/>
                  <a:gd name="connsiteX4" fmla="*/ 1089969 w 1097755"/>
                  <a:gd name="connsiteY4" fmla="*/ 511914 h 751792"/>
                  <a:gd name="connsiteX5" fmla="*/ 819215 w 1097755"/>
                  <a:gd name="connsiteY5" fmla="*/ 697964 h 751792"/>
                  <a:gd name="connsiteX0" fmla="*/ 819215 w 1140023"/>
                  <a:gd name="connsiteY0" fmla="*/ 697964 h 751792"/>
                  <a:gd name="connsiteX1" fmla="*/ 239520 w 1140023"/>
                  <a:gd name="connsiteY1" fmla="*/ 680969 h 751792"/>
                  <a:gd name="connsiteX2" fmla="*/ 70080 w 1140023"/>
                  <a:gd name="connsiteY2" fmla="*/ 157045 h 751792"/>
                  <a:gd name="connsiteX3" fmla="*/ 583295 w 1140023"/>
                  <a:gd name="connsiteY3" fmla="*/ 7743 h 751792"/>
                  <a:gd name="connsiteX4" fmla="*/ 1133101 w 1140023"/>
                  <a:gd name="connsiteY4" fmla="*/ 356638 h 751792"/>
                  <a:gd name="connsiteX5" fmla="*/ 819215 w 1140023"/>
                  <a:gd name="connsiteY5" fmla="*/ 697964 h 751792"/>
                  <a:gd name="connsiteX0" fmla="*/ 819215 w 1133489"/>
                  <a:gd name="connsiteY0" fmla="*/ 697964 h 751792"/>
                  <a:gd name="connsiteX1" fmla="*/ 239520 w 1133489"/>
                  <a:gd name="connsiteY1" fmla="*/ 680969 h 751792"/>
                  <a:gd name="connsiteX2" fmla="*/ 70080 w 1133489"/>
                  <a:gd name="connsiteY2" fmla="*/ 157045 h 751792"/>
                  <a:gd name="connsiteX3" fmla="*/ 583295 w 1133489"/>
                  <a:gd name="connsiteY3" fmla="*/ 7743 h 751792"/>
                  <a:gd name="connsiteX4" fmla="*/ 877309 w 1133489"/>
                  <a:gd name="connsiteY4" fmla="*/ 97140 h 751792"/>
                  <a:gd name="connsiteX5" fmla="*/ 1133101 w 1133489"/>
                  <a:gd name="connsiteY5" fmla="*/ 356638 h 751792"/>
                  <a:gd name="connsiteX6" fmla="*/ 819215 w 1133489"/>
                  <a:gd name="connsiteY6" fmla="*/ 697964 h 751792"/>
                  <a:gd name="connsiteX0" fmla="*/ 819215 w 1133101"/>
                  <a:gd name="connsiteY0" fmla="*/ 697964 h 751792"/>
                  <a:gd name="connsiteX1" fmla="*/ 239520 w 1133101"/>
                  <a:gd name="connsiteY1" fmla="*/ 680969 h 751792"/>
                  <a:gd name="connsiteX2" fmla="*/ 70080 w 1133101"/>
                  <a:gd name="connsiteY2" fmla="*/ 157045 h 751792"/>
                  <a:gd name="connsiteX3" fmla="*/ 583295 w 1133101"/>
                  <a:gd name="connsiteY3" fmla="*/ 7743 h 751792"/>
                  <a:gd name="connsiteX4" fmla="*/ 877309 w 1133101"/>
                  <a:gd name="connsiteY4" fmla="*/ 97140 h 751792"/>
                  <a:gd name="connsiteX5" fmla="*/ 1133101 w 1133101"/>
                  <a:gd name="connsiteY5" fmla="*/ 356638 h 751792"/>
                  <a:gd name="connsiteX6" fmla="*/ 980826 w 1133101"/>
                  <a:gd name="connsiteY6" fmla="*/ 528460 h 751792"/>
                  <a:gd name="connsiteX7" fmla="*/ 819215 w 1133101"/>
                  <a:gd name="connsiteY7" fmla="*/ 697964 h 751792"/>
                  <a:gd name="connsiteX0" fmla="*/ 819215 w 1133101"/>
                  <a:gd name="connsiteY0" fmla="*/ 697964 h 751792"/>
                  <a:gd name="connsiteX1" fmla="*/ 239520 w 1133101"/>
                  <a:gd name="connsiteY1" fmla="*/ 680969 h 751792"/>
                  <a:gd name="connsiteX2" fmla="*/ 70080 w 1133101"/>
                  <a:gd name="connsiteY2" fmla="*/ 157045 h 751792"/>
                  <a:gd name="connsiteX3" fmla="*/ 583295 w 1133101"/>
                  <a:gd name="connsiteY3" fmla="*/ 7743 h 751792"/>
                  <a:gd name="connsiteX4" fmla="*/ 877309 w 1133101"/>
                  <a:gd name="connsiteY4" fmla="*/ 97140 h 751792"/>
                  <a:gd name="connsiteX5" fmla="*/ 1133101 w 1133101"/>
                  <a:gd name="connsiteY5" fmla="*/ 356638 h 751792"/>
                  <a:gd name="connsiteX6" fmla="*/ 1006705 w 1133101"/>
                  <a:gd name="connsiteY6" fmla="*/ 588845 h 751792"/>
                  <a:gd name="connsiteX7" fmla="*/ 819215 w 1133101"/>
                  <a:gd name="connsiteY7" fmla="*/ 697964 h 751792"/>
                  <a:gd name="connsiteX0" fmla="*/ 819215 w 1141727"/>
                  <a:gd name="connsiteY0" fmla="*/ 697964 h 751792"/>
                  <a:gd name="connsiteX1" fmla="*/ 239520 w 1141727"/>
                  <a:gd name="connsiteY1" fmla="*/ 680969 h 751792"/>
                  <a:gd name="connsiteX2" fmla="*/ 70080 w 1141727"/>
                  <a:gd name="connsiteY2" fmla="*/ 157045 h 751792"/>
                  <a:gd name="connsiteX3" fmla="*/ 583295 w 1141727"/>
                  <a:gd name="connsiteY3" fmla="*/ 7743 h 751792"/>
                  <a:gd name="connsiteX4" fmla="*/ 877309 w 1141727"/>
                  <a:gd name="connsiteY4" fmla="*/ 97140 h 751792"/>
                  <a:gd name="connsiteX5" fmla="*/ 1141727 w 1141727"/>
                  <a:gd name="connsiteY5" fmla="*/ 313506 h 751792"/>
                  <a:gd name="connsiteX6" fmla="*/ 1006705 w 1141727"/>
                  <a:gd name="connsiteY6" fmla="*/ 588845 h 751792"/>
                  <a:gd name="connsiteX7" fmla="*/ 819215 w 1141727"/>
                  <a:gd name="connsiteY7" fmla="*/ 697964 h 751792"/>
                  <a:gd name="connsiteX0" fmla="*/ 819215 w 1089968"/>
                  <a:gd name="connsiteY0" fmla="*/ 697964 h 751792"/>
                  <a:gd name="connsiteX1" fmla="*/ 239520 w 1089968"/>
                  <a:gd name="connsiteY1" fmla="*/ 680969 h 751792"/>
                  <a:gd name="connsiteX2" fmla="*/ 70080 w 1089968"/>
                  <a:gd name="connsiteY2" fmla="*/ 157045 h 751792"/>
                  <a:gd name="connsiteX3" fmla="*/ 583295 w 1089968"/>
                  <a:gd name="connsiteY3" fmla="*/ 7743 h 751792"/>
                  <a:gd name="connsiteX4" fmla="*/ 877309 w 1089968"/>
                  <a:gd name="connsiteY4" fmla="*/ 97140 h 751792"/>
                  <a:gd name="connsiteX5" fmla="*/ 1089968 w 1089968"/>
                  <a:gd name="connsiteY5" fmla="*/ 330759 h 751792"/>
                  <a:gd name="connsiteX6" fmla="*/ 1006705 w 1089968"/>
                  <a:gd name="connsiteY6" fmla="*/ 588845 h 751792"/>
                  <a:gd name="connsiteX7" fmla="*/ 819215 w 1089968"/>
                  <a:gd name="connsiteY7" fmla="*/ 697964 h 751792"/>
                  <a:gd name="connsiteX0" fmla="*/ 803840 w 1074593"/>
                  <a:gd name="connsiteY0" fmla="*/ 697964 h 751792"/>
                  <a:gd name="connsiteX1" fmla="*/ 224145 w 1074593"/>
                  <a:gd name="connsiteY1" fmla="*/ 680969 h 751792"/>
                  <a:gd name="connsiteX2" fmla="*/ 33799 w 1074593"/>
                  <a:gd name="connsiteY2" fmla="*/ 476702 h 751792"/>
                  <a:gd name="connsiteX3" fmla="*/ 54705 w 1074593"/>
                  <a:gd name="connsiteY3" fmla="*/ 157045 h 751792"/>
                  <a:gd name="connsiteX4" fmla="*/ 567920 w 1074593"/>
                  <a:gd name="connsiteY4" fmla="*/ 7743 h 751792"/>
                  <a:gd name="connsiteX5" fmla="*/ 861934 w 1074593"/>
                  <a:gd name="connsiteY5" fmla="*/ 97140 h 751792"/>
                  <a:gd name="connsiteX6" fmla="*/ 1074593 w 1074593"/>
                  <a:gd name="connsiteY6" fmla="*/ 330759 h 751792"/>
                  <a:gd name="connsiteX7" fmla="*/ 991330 w 1074593"/>
                  <a:gd name="connsiteY7" fmla="*/ 588845 h 751792"/>
                  <a:gd name="connsiteX8" fmla="*/ 803840 w 1074593"/>
                  <a:gd name="connsiteY8" fmla="*/ 697964 h 751792"/>
                  <a:gd name="connsiteX0" fmla="*/ 818765 w 1089518"/>
                  <a:gd name="connsiteY0" fmla="*/ 695880 h 733429"/>
                  <a:gd name="connsiteX1" fmla="*/ 239070 w 1089518"/>
                  <a:gd name="connsiteY1" fmla="*/ 678885 h 733429"/>
                  <a:gd name="connsiteX2" fmla="*/ 22844 w 1089518"/>
                  <a:gd name="connsiteY2" fmla="*/ 474618 h 733429"/>
                  <a:gd name="connsiteX3" fmla="*/ 69630 w 1089518"/>
                  <a:gd name="connsiteY3" fmla="*/ 154961 h 733429"/>
                  <a:gd name="connsiteX4" fmla="*/ 582845 w 1089518"/>
                  <a:gd name="connsiteY4" fmla="*/ 5659 h 733429"/>
                  <a:gd name="connsiteX5" fmla="*/ 876859 w 1089518"/>
                  <a:gd name="connsiteY5" fmla="*/ 95056 h 733429"/>
                  <a:gd name="connsiteX6" fmla="*/ 1089518 w 1089518"/>
                  <a:gd name="connsiteY6" fmla="*/ 328675 h 733429"/>
                  <a:gd name="connsiteX7" fmla="*/ 1006255 w 1089518"/>
                  <a:gd name="connsiteY7" fmla="*/ 586761 h 733429"/>
                  <a:gd name="connsiteX8" fmla="*/ 818765 w 1089518"/>
                  <a:gd name="connsiteY8" fmla="*/ 695880 h 7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9518" h="733429">
                    <a:moveTo>
                      <a:pt x="818765" y="695880"/>
                    </a:moveTo>
                    <a:cubicBezTo>
                      <a:pt x="663005" y="771366"/>
                      <a:pt x="371723" y="715762"/>
                      <a:pt x="239070" y="678885"/>
                    </a:cubicBezTo>
                    <a:cubicBezTo>
                      <a:pt x="106417" y="642008"/>
                      <a:pt x="51084" y="561939"/>
                      <a:pt x="22844" y="474618"/>
                    </a:cubicBezTo>
                    <a:cubicBezTo>
                      <a:pt x="-5396" y="387297"/>
                      <a:pt x="-23703" y="233121"/>
                      <a:pt x="69630" y="154961"/>
                    </a:cubicBezTo>
                    <a:cubicBezTo>
                      <a:pt x="162963" y="76801"/>
                      <a:pt x="381552" y="-25229"/>
                      <a:pt x="582845" y="5659"/>
                    </a:cubicBezTo>
                    <a:cubicBezTo>
                      <a:pt x="717383" y="-4325"/>
                      <a:pt x="785225" y="36907"/>
                      <a:pt x="876859" y="95056"/>
                    </a:cubicBezTo>
                    <a:cubicBezTo>
                      <a:pt x="968493" y="153205"/>
                      <a:pt x="1072265" y="256788"/>
                      <a:pt x="1089518" y="328675"/>
                    </a:cubicBezTo>
                    <a:lnTo>
                      <a:pt x="1006255" y="586761"/>
                    </a:lnTo>
                    <a:lnTo>
                      <a:pt x="818765" y="69588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32" name="直線接點 31"/>
              <p:cNvCxnSpPr/>
              <p:nvPr/>
            </p:nvCxnSpPr>
            <p:spPr bwMode="auto">
              <a:xfrm flipH="1">
                <a:off x="7791450" y="4652963"/>
                <a:ext cx="0" cy="98425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 bwMode="auto">
              <a:xfrm>
                <a:off x="7456488" y="5175250"/>
                <a:ext cx="228600" cy="381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4" name="矩形 153"/>
              <p:cNvSpPr/>
              <p:nvPr/>
            </p:nvSpPr>
            <p:spPr bwMode="auto">
              <a:xfrm>
                <a:off x="7900988" y="5173663"/>
                <a:ext cx="228600" cy="3016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33" name="直線接點 32"/>
              <p:cNvCxnSpPr/>
              <p:nvPr/>
            </p:nvCxnSpPr>
            <p:spPr bwMode="auto">
              <a:xfrm>
                <a:off x="7019925" y="5195888"/>
                <a:ext cx="151288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5" name="群組 128"/>
            <p:cNvGrpSpPr>
              <a:grpSpLocks/>
            </p:cNvGrpSpPr>
            <p:nvPr/>
          </p:nvGrpSpPr>
          <p:grpSpPr bwMode="auto">
            <a:xfrm>
              <a:off x="7791450" y="4864100"/>
              <a:ext cx="365125" cy="941388"/>
              <a:chOff x="4673774" y="3917802"/>
              <a:chExt cx="365125" cy="941388"/>
            </a:xfrm>
          </p:grpSpPr>
          <p:cxnSp>
            <p:nvCxnSpPr>
              <p:cNvPr id="131" name="直線接點 130"/>
              <p:cNvCxnSpPr/>
              <p:nvPr/>
            </p:nvCxnSpPr>
            <p:spPr>
              <a:xfrm>
                <a:off x="4894437" y="4209902"/>
                <a:ext cx="0" cy="3952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單箭頭接點 133"/>
              <p:cNvCxnSpPr/>
              <p:nvPr/>
            </p:nvCxnSpPr>
            <p:spPr>
              <a:xfrm>
                <a:off x="4783312" y="4190852"/>
                <a:ext cx="23653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098" name="物件 175"/>
              <p:cNvGraphicFramePr>
                <a:graphicFrameLocks noChangeAspect="1"/>
              </p:cNvGraphicFramePr>
              <p:nvPr/>
            </p:nvGraphicFramePr>
            <p:xfrm>
              <a:off x="4848399" y="3917802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92" name="Equation" r:id="rId69" imgW="126720" imgH="139680" progId="Equation.DSMT4">
                      <p:embed/>
                    </p:oleObj>
                  </mc:Choice>
                  <mc:Fallback>
                    <p:oleObj name="Equation" r:id="rId69" imgW="126720" imgH="139680" progId="Equation.DSMT4">
                      <p:embed/>
                      <p:pic>
                        <p:nvPicPr>
                          <p:cNvPr id="2098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8399" y="3917802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7" name="直線單箭頭接點 136"/>
              <p:cNvCxnSpPr/>
              <p:nvPr/>
            </p:nvCxnSpPr>
            <p:spPr>
              <a:xfrm>
                <a:off x="4673774" y="4498827"/>
                <a:ext cx="23495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00" name="物件 175"/>
              <p:cNvGraphicFramePr>
                <a:graphicFrameLocks noChangeAspect="1"/>
              </p:cNvGraphicFramePr>
              <p:nvPr/>
            </p:nvGraphicFramePr>
            <p:xfrm>
              <a:off x="4694684" y="4592490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93" name="Equation" r:id="rId71" imgW="126725" imgH="177415" progId="Equation.DSMT4">
                      <p:embed/>
                    </p:oleObj>
                  </mc:Choice>
                  <mc:Fallback>
                    <p:oleObj name="Equation" r:id="rId71" imgW="126725" imgH="177415" progId="Equation.DSMT4">
                      <p:embed/>
                      <p:pic>
                        <p:nvPicPr>
                          <p:cNvPr id="2100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4684" y="4592490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074" name="物件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80474"/>
              </p:ext>
            </p:extLst>
          </p:nvPr>
        </p:nvGraphicFramePr>
        <p:xfrm>
          <a:off x="11150141" y="96838"/>
          <a:ext cx="58896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4" name="Equation" r:id="rId73" imgW="393359" imgH="177646" progId="Equation.DSMT4">
                  <p:embed/>
                </p:oleObj>
              </mc:Choice>
              <mc:Fallback>
                <p:oleObj name="Equation" r:id="rId73" imgW="393359" imgH="177646" progId="Equation.DSMT4">
                  <p:embed/>
                  <p:pic>
                    <p:nvPicPr>
                      <p:cNvPr id="2074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0141" y="96838"/>
                        <a:ext cx="588963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5" name="物件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254008"/>
              </p:ext>
            </p:extLst>
          </p:nvPr>
        </p:nvGraphicFramePr>
        <p:xfrm>
          <a:off x="6100303" y="2435225"/>
          <a:ext cx="58896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5" name="Equation" r:id="rId75" imgW="393359" imgH="177646" progId="Equation.DSMT4">
                  <p:embed/>
                </p:oleObj>
              </mc:Choice>
              <mc:Fallback>
                <p:oleObj name="Equation" r:id="rId75" imgW="393359" imgH="177646" progId="Equation.DSMT4">
                  <p:embed/>
                  <p:pic>
                    <p:nvPicPr>
                      <p:cNvPr id="2075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303" y="2435225"/>
                        <a:ext cx="58896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6" name="物件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705604"/>
              </p:ext>
            </p:extLst>
          </p:nvPr>
        </p:nvGraphicFramePr>
        <p:xfrm>
          <a:off x="11153316" y="2432050"/>
          <a:ext cx="60801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6" name="Equation" r:id="rId77" imgW="405872" imgH="177569" progId="Equation.DSMT4">
                  <p:embed/>
                </p:oleObj>
              </mc:Choice>
              <mc:Fallback>
                <p:oleObj name="Equation" r:id="rId77" imgW="405872" imgH="177569" progId="Equation.DSMT4">
                  <p:embed/>
                  <p:pic>
                    <p:nvPicPr>
                      <p:cNvPr id="2076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3316" y="2432050"/>
                        <a:ext cx="608013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0" name="直線接點 149"/>
          <p:cNvCxnSpPr/>
          <p:nvPr/>
        </p:nvCxnSpPr>
        <p:spPr>
          <a:xfrm>
            <a:off x="1527175" y="4508500"/>
            <a:ext cx="914400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接點 151"/>
          <p:cNvCxnSpPr/>
          <p:nvPr/>
        </p:nvCxnSpPr>
        <p:spPr>
          <a:xfrm>
            <a:off x="5968540" y="-19050"/>
            <a:ext cx="0" cy="6884988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接點 152"/>
          <p:cNvCxnSpPr/>
          <p:nvPr/>
        </p:nvCxnSpPr>
        <p:spPr>
          <a:xfrm>
            <a:off x="9065753" y="-14288"/>
            <a:ext cx="0" cy="6886576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0" name="物件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633607"/>
              </p:ext>
            </p:extLst>
          </p:nvPr>
        </p:nvGraphicFramePr>
        <p:xfrm>
          <a:off x="8219615" y="2349500"/>
          <a:ext cx="15938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7" name="Equation" r:id="rId79" imgW="1066800" imgH="419100" progId="Equation.DSMT4">
                  <p:embed/>
                </p:oleObj>
              </mc:Choice>
              <mc:Fallback>
                <p:oleObj name="Equation" r:id="rId79" imgW="1066800" imgH="419100" progId="Equation.DSMT4">
                  <p:embed/>
                  <p:pic>
                    <p:nvPicPr>
                      <p:cNvPr id="2080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9615" y="2349500"/>
                        <a:ext cx="15938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1" name="直線接點 140"/>
          <p:cNvCxnSpPr/>
          <p:nvPr/>
        </p:nvCxnSpPr>
        <p:spPr bwMode="auto">
          <a:xfrm>
            <a:off x="3998453" y="5124450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/>
          <p:nvPr/>
        </p:nvCxnSpPr>
        <p:spPr bwMode="auto">
          <a:xfrm>
            <a:off x="4001629" y="5373688"/>
            <a:ext cx="26828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3" name="物件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599751"/>
              </p:ext>
            </p:extLst>
          </p:nvPr>
        </p:nvGraphicFramePr>
        <p:xfrm>
          <a:off x="4033378" y="5421313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8" name="Equation" r:id="rId81" imgW="177646" imgH="228402" progId="Equation.DSMT4">
                  <p:embed/>
                </p:oleObj>
              </mc:Choice>
              <mc:Fallback>
                <p:oleObj name="Equation" r:id="rId81" imgW="177646" imgH="228402" progId="Equation.DSMT4">
                  <p:embed/>
                  <p:pic>
                    <p:nvPicPr>
                      <p:cNvPr id="2083" name="物件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378" y="5421313"/>
                        <a:ext cx="266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4" name="物件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005102"/>
              </p:ext>
            </p:extLst>
          </p:nvPr>
        </p:nvGraphicFramePr>
        <p:xfrm>
          <a:off x="4673141" y="5876926"/>
          <a:ext cx="101441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99" name="Equation" r:id="rId83" imgW="990170" imgH="431613" progId="Equation.DSMT4">
                  <p:embed/>
                </p:oleObj>
              </mc:Choice>
              <mc:Fallback>
                <p:oleObj name="Equation" r:id="rId83" imgW="990170" imgH="431613" progId="Equation.DSMT4">
                  <p:embed/>
                  <p:pic>
                    <p:nvPicPr>
                      <p:cNvPr id="2084" name="物件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141" y="5876926"/>
                        <a:ext cx="1014413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5" name="物件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278467"/>
              </p:ext>
            </p:extLst>
          </p:nvPr>
        </p:nvGraphicFramePr>
        <p:xfrm>
          <a:off x="3399965" y="6007101"/>
          <a:ext cx="115888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00" name="Equation" r:id="rId85" imgW="114102" imgH="177492" progId="Equation.DSMT4">
                  <p:embed/>
                </p:oleObj>
              </mc:Choice>
              <mc:Fallback>
                <p:oleObj name="Equation" r:id="rId85" imgW="114102" imgH="177492" progId="Equation.DSMT4">
                  <p:embed/>
                  <p:pic>
                    <p:nvPicPr>
                      <p:cNvPr id="2085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9965" y="6007101"/>
                        <a:ext cx="115888" cy="18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6" name="直線單箭頭接點 145"/>
          <p:cNvCxnSpPr/>
          <p:nvPr/>
        </p:nvCxnSpPr>
        <p:spPr bwMode="auto">
          <a:xfrm flipV="1">
            <a:off x="7681453" y="4979988"/>
            <a:ext cx="101600" cy="133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/>
          <p:cNvCxnSpPr/>
          <p:nvPr/>
        </p:nvCxnSpPr>
        <p:spPr bwMode="auto">
          <a:xfrm flipH="1" flipV="1">
            <a:off x="7140115" y="4976814"/>
            <a:ext cx="101600" cy="1349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8" name="物件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199595"/>
              </p:ext>
            </p:extLst>
          </p:nvPr>
        </p:nvGraphicFramePr>
        <p:xfrm>
          <a:off x="7590965" y="4821238"/>
          <a:ext cx="1905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01" name="Equation" r:id="rId87" imgW="126835" imgH="139518" progId="Equation.DSMT4">
                  <p:embed/>
                </p:oleObj>
              </mc:Choice>
              <mc:Fallback>
                <p:oleObj name="Equation" r:id="rId87" imgW="126835" imgH="139518" progId="Equation.DSMT4">
                  <p:embed/>
                  <p:pic>
                    <p:nvPicPr>
                      <p:cNvPr id="2088" name="物件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0965" y="4821238"/>
                        <a:ext cx="190500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直線接點 154"/>
          <p:cNvCxnSpPr/>
          <p:nvPr/>
        </p:nvCxnSpPr>
        <p:spPr bwMode="auto">
          <a:xfrm>
            <a:off x="7643353" y="5013325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/>
          <p:cNvCxnSpPr/>
          <p:nvPr/>
        </p:nvCxnSpPr>
        <p:spPr bwMode="auto">
          <a:xfrm>
            <a:off x="7270290" y="5365750"/>
            <a:ext cx="3937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接點 158"/>
          <p:cNvCxnSpPr/>
          <p:nvPr/>
        </p:nvCxnSpPr>
        <p:spPr bwMode="auto">
          <a:xfrm>
            <a:off x="7259178" y="5010150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92" name="物件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259730"/>
              </p:ext>
            </p:extLst>
          </p:nvPr>
        </p:nvGraphicFramePr>
        <p:xfrm>
          <a:off x="7121065" y="5424488"/>
          <a:ext cx="8191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02" name="Equation" r:id="rId89" imgW="545626" imgH="253780" progId="Equation.DSMT4">
                  <p:embed/>
                </p:oleObj>
              </mc:Choice>
              <mc:Fallback>
                <p:oleObj name="Equation" r:id="rId89" imgW="545626" imgH="253780" progId="Equation.DSMT4">
                  <p:embed/>
                  <p:pic>
                    <p:nvPicPr>
                      <p:cNvPr id="2092" name="物件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065" y="5424488"/>
                        <a:ext cx="8191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3" name="物件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651116"/>
              </p:ext>
            </p:extLst>
          </p:nvPr>
        </p:nvGraphicFramePr>
        <p:xfrm>
          <a:off x="9930941" y="6038850"/>
          <a:ext cx="12922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03" name="Equation" r:id="rId91" imgW="863225" imgH="253890" progId="Equation.DSMT4">
                  <p:embed/>
                </p:oleObj>
              </mc:Choice>
              <mc:Fallback>
                <p:oleObj name="Equation" r:id="rId91" imgW="863225" imgH="253890" progId="Equation.DSMT4">
                  <p:embed/>
                  <p:pic>
                    <p:nvPicPr>
                      <p:cNvPr id="2093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0941" y="6038850"/>
                        <a:ext cx="12922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標題 1"/>
          <p:cNvSpPr txBox="1">
            <a:spLocks/>
          </p:cNvSpPr>
          <p:nvPr/>
        </p:nvSpPr>
        <p:spPr>
          <a:xfrm>
            <a:off x="-88257" y="1649569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阿基里斯腱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</a:t>
            </a: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</a:t>
            </a: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a critical size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b="1" dirty="0">
                <a:solidFill>
                  <a:srgbClr val="FF0000"/>
                </a:solidFill>
                <a:effectLst/>
              </a:rPr>
              <a:t>Achilles </a:t>
            </a:r>
          </a:p>
          <a:p>
            <a:pPr algn="l"/>
            <a:r>
              <a:rPr lang="en-US" altLang="zh-TW" b="1" dirty="0">
                <a:solidFill>
                  <a:srgbClr val="FF0000"/>
                </a:solidFill>
                <a:effectLst/>
              </a:rPr>
              <a:t>tendon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65492042"/>
      </p:ext>
    </p:extLst>
  </p:cSld>
  <p:clrMapOvr>
    <a:masterClrMapping/>
  </p:clrMapOvr>
  <p:transition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16045" y="2603406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0000"/>
                </a:solidFill>
              </a:rPr>
              <a:t>Outline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 Paradise Parasite  Paradox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Degenerate boundary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Degenerate scale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kernel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Double degeneracy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b="1" dirty="0"/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588988654"/>
      </p:ext>
    </p:extLst>
  </p:cSld>
  <p:clrMapOvr>
    <a:masterClrMapping/>
  </p:clrMapOvr>
  <p:transition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16045" y="3618475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0000"/>
                </a:solidFill>
              </a:rPr>
              <a:t>Degenerate kernel can explain 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the rank deficiency</a:t>
            </a:r>
            <a:br>
              <a:rPr lang="en-US" altLang="zh-TW" sz="60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boundary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scale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Spurious </a:t>
            </a:r>
            <a:r>
              <a:rPr lang="en-US" altLang="zh-TW" sz="6000" dirty="0" err="1">
                <a:solidFill>
                  <a:schemeClr val="tx1"/>
                </a:solidFill>
              </a:rPr>
              <a:t>euigenvalue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Fictitious frequency</a:t>
            </a:r>
            <a:br>
              <a:rPr lang="en-US" altLang="zh-TW" sz="6000" dirty="0">
                <a:solidFill>
                  <a:schemeClr val="tx1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Double degeneracy</a:t>
            </a:r>
            <a:br>
              <a:rPr lang="en-US" altLang="zh-TW" sz="6000" dirty="0">
                <a:solidFill>
                  <a:schemeClr val="tx1"/>
                </a:solidFill>
              </a:rPr>
            </a:br>
            <a:br>
              <a:rPr lang="en-US" altLang="zh-TW" sz="6000" dirty="0">
                <a:solidFill>
                  <a:schemeClr val="tx1"/>
                </a:solidFill>
              </a:rPr>
            </a:br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4020342871"/>
      </p:ext>
    </p:extLst>
  </p:cSld>
  <p:clrMapOvr>
    <a:masterClrMapping/>
  </p:clrMapOvr>
  <p:transition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38</a:t>
            </a:fld>
            <a:endParaRPr lang="zh-TW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138553" y="-11214"/>
            <a:ext cx="12364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Double-degeneracy (BIEM/BEM)</a:t>
            </a:r>
          </a:p>
        </p:txBody>
      </p:sp>
      <p:graphicFrame>
        <p:nvGraphicFramePr>
          <p:cNvPr id="52" name="表格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747482"/>
              </p:ext>
            </p:extLst>
          </p:nvPr>
        </p:nvGraphicFramePr>
        <p:xfrm>
          <a:off x="427839" y="761988"/>
          <a:ext cx="11600875" cy="4385134"/>
        </p:xfrm>
        <a:graphic>
          <a:graphicData uri="http://schemas.openxmlformats.org/drawingml/2006/table">
            <a:tbl>
              <a:tblPr firstRow="1" firstCol="1" bandRow="1"/>
              <a:tblGrid>
                <a:gridCol w="2390464">
                  <a:extLst>
                    <a:ext uri="{9D8B030D-6E8A-4147-A177-3AD203B41FA5}">
                      <a16:colId xmlns:a16="http://schemas.microsoft.com/office/drawing/2014/main" val="4264644971"/>
                    </a:ext>
                  </a:extLst>
                </a:gridCol>
                <a:gridCol w="2326368">
                  <a:extLst>
                    <a:ext uri="{9D8B030D-6E8A-4147-A177-3AD203B41FA5}">
                      <a16:colId xmlns:a16="http://schemas.microsoft.com/office/drawing/2014/main" val="3465137718"/>
                    </a:ext>
                  </a:extLst>
                </a:gridCol>
                <a:gridCol w="2255495">
                  <a:extLst>
                    <a:ext uri="{9D8B030D-6E8A-4147-A177-3AD203B41FA5}">
                      <a16:colId xmlns:a16="http://schemas.microsoft.com/office/drawing/2014/main" val="3645186238"/>
                    </a:ext>
                  </a:extLst>
                </a:gridCol>
                <a:gridCol w="2405742">
                  <a:extLst>
                    <a:ext uri="{9D8B030D-6E8A-4147-A177-3AD203B41FA5}">
                      <a16:colId xmlns:a16="http://schemas.microsoft.com/office/drawing/2014/main" val="207066845"/>
                    </a:ext>
                  </a:extLst>
                </a:gridCol>
                <a:gridCol w="2222806">
                  <a:extLst>
                    <a:ext uri="{9D8B030D-6E8A-4147-A177-3AD203B41FA5}">
                      <a16:colId xmlns:a16="http://schemas.microsoft.com/office/drawing/2014/main" val="1462031834"/>
                    </a:ext>
                  </a:extLst>
                </a:gridCol>
              </a:tblGrid>
              <a:tr h="101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 and exterior)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 or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517645"/>
                  </a:ext>
                </a:extLst>
              </a:tr>
              <a:tr h="874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­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V: same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660434"/>
                  </a:ext>
                </a:extLst>
              </a:tr>
              <a:tr h="822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V: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d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ifferent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boundary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055966"/>
                  </a:ext>
                </a:extLst>
              </a:tr>
              <a:tr h="879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V: different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boundary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155022"/>
                  </a:ext>
                </a:extLst>
              </a:tr>
              <a:tr h="794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or 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V: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same boundary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V: different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boundary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V: different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boundary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495505"/>
                  </a:ext>
                </a:extLst>
              </a:tr>
            </a:tbl>
          </a:graphicData>
        </a:graphic>
      </p:graphicFrame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523807" y="5621775"/>
            <a:ext cx="5536479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Ｏ：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possible appearance; </a:t>
            </a: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Ｘ：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impossible appearance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523807" y="661410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標題 1"/>
          <p:cNvSpPr txBox="1">
            <a:spLocks/>
          </p:cNvSpPr>
          <p:nvPr/>
        </p:nvSpPr>
        <p:spPr>
          <a:xfrm>
            <a:off x="5553572" y="4917646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        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Double degeneracy : </a:t>
            </a:r>
          </a:p>
          <a:p>
            <a:pPr algn="l"/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degenerate scale and degenerate boundary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2910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4796" y="-66300"/>
            <a:ext cx="10880436" cy="866516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Double degeneracy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59294"/>
              </p:ext>
            </p:extLst>
          </p:nvPr>
        </p:nvGraphicFramePr>
        <p:xfrm>
          <a:off x="915323" y="848176"/>
          <a:ext cx="10265296" cy="60269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6324">
                  <a:extLst>
                    <a:ext uri="{9D8B030D-6E8A-4147-A177-3AD203B41FA5}">
                      <a16:colId xmlns:a16="http://schemas.microsoft.com/office/drawing/2014/main" val="986389930"/>
                    </a:ext>
                  </a:extLst>
                </a:gridCol>
                <a:gridCol w="2566324">
                  <a:extLst>
                    <a:ext uri="{9D8B030D-6E8A-4147-A177-3AD203B41FA5}">
                      <a16:colId xmlns:a16="http://schemas.microsoft.com/office/drawing/2014/main" val="3125207530"/>
                    </a:ext>
                  </a:extLst>
                </a:gridCol>
                <a:gridCol w="2566324">
                  <a:extLst>
                    <a:ext uri="{9D8B030D-6E8A-4147-A177-3AD203B41FA5}">
                      <a16:colId xmlns:a16="http://schemas.microsoft.com/office/drawing/2014/main" val="3299672842"/>
                    </a:ext>
                  </a:extLst>
                </a:gridCol>
                <a:gridCol w="2566324">
                  <a:extLst>
                    <a:ext uri="{9D8B030D-6E8A-4147-A177-3AD203B41FA5}">
                      <a16:colId xmlns:a16="http://schemas.microsoft.com/office/drawing/2014/main" val="1617926171"/>
                    </a:ext>
                  </a:extLst>
                </a:gridCol>
              </a:tblGrid>
              <a:tr h="552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Rigid</a:t>
                      </a:r>
                      <a:r>
                        <a:rPr lang="en-US" altLang="zh-TW" sz="18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line inclusion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(SIF) 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V: same boundary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Steady</a:t>
                      </a:r>
                      <a:r>
                        <a:rPr lang="en-US" altLang="zh-TW" sz="18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state heat conduction 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(CSF) 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V: different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boundary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Circular membrane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V: different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boundary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Water wave problem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V: different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boundary</a:t>
                      </a:r>
                      <a:endParaRPr lang="en-US" altLang="zh-TW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51745"/>
                  </a:ext>
                </a:extLst>
              </a:tr>
              <a:tr h="169881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endParaRPr lang="en-US" altLang="zh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</a:t>
                      </a:r>
                      <a:endParaRPr lang="zh-TW" altLang="en-US" dirty="0"/>
                    </a:p>
                    <a:p>
                      <a:pPr algn="ctr"/>
                      <a:r>
                        <a:rPr lang="zh-TW" altLang="en-US" dirty="0"/>
                        <a:t>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432253"/>
                  </a:ext>
                </a:extLst>
              </a:tr>
              <a:tr h="2462591"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J.T. Chen, J.H. Kao, Y.L. Huang and S.K. Kao, 2021, Study on the stress intensity factor and the double-degeneracy mechanism in the BEM/BIEM for anti-plane shear problems, Theoretical and Applied Fracture Mechanics, 112, 102830. </a:t>
                      </a:r>
                    </a:p>
                    <a:p>
                      <a:pPr marL="228600" indent="-228600" algn="just">
                        <a:buAutoNum type="arabicPeriod"/>
                      </a:pPr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J.T. Chen, J.H. Kao, S.K. Kao, Y.T. Lee and S.R. </a:t>
                      </a:r>
                      <a:r>
                        <a:rPr lang="en-US" altLang="zh-TW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Kuo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2022, Study on the double-degeneracy mechanism of BEM/BIEM for a plane elasticity problem with line segments, Engineering Analysis with Boundary Elements, 136, 290-302.</a:t>
                      </a:r>
                    </a:p>
                    <a:p>
                      <a:pPr algn="just"/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J.T. Chen, J.H. Kao, S.K. Kao, and T.A. Wu, 2023, Are the direct and indirect BEM/BIEMs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equivalent ?, Engineering Analysis </a:t>
                      </a:r>
                      <a:r>
                        <a:rPr lang="en-US" altLang="zh-TW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with Boundary Elements, Vol.157, pp.441-461.</a:t>
                      </a:r>
                      <a:endParaRPr lang="zh-TW" altLang="zh-TW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altLang="zh-TW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W. Lee, H. W. Yang and J. T. Chen, 2023, Steady state heat conduction in exchanger tubes by using the </a:t>
                      </a:r>
                      <a:r>
                        <a:rPr lang="en-US" altLang="zh-TW" sz="10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meshfree</a:t>
                      </a:r>
                      <a:r>
                        <a:rPr lang="en-US" altLang="zh-TW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boundary integral equation method: conduction shape factor and degenerate scale, ASME Journal of Heat and Mass Transfer, Vol. 145 / 111901-1.. </a:t>
                      </a:r>
                    </a:p>
                    <a:p>
                      <a:pPr algn="just"/>
                      <a:r>
                        <a:rPr lang="en-US" altLang="zh-TW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J.W. Lee, H.W. Yang and J.T. Chen, 2023, Steady state heat conduction in exchanger tubes by using the </a:t>
                      </a:r>
                      <a:r>
                        <a:rPr lang="en-US" altLang="zh-TW" sz="10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meshfree</a:t>
                      </a:r>
                      <a:r>
                        <a:rPr lang="en-US" altLang="zh-TW" sz="10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boundary integral equation method: conduction shape factor and degenerate scale, ASME Journal of Heat Transfer, Accepted.</a:t>
                      </a:r>
                    </a:p>
                    <a:p>
                      <a:pPr algn="just"/>
                      <a:endParaRPr lang="en-US" altLang="zh-TW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altLang="zh-TW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zh-TW" altLang="en-US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J.W. Lee, 2010,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Null-field boundary integral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equations approach for solving Helmholtz problems of free vibration and water wave containing circular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elliptical boundaries, Master thesis, National Taiwan Ocean University, Taiwan.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J.W. Lee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J.T. Chen,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2019,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Null-field boundary integral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equation approach for solving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water wave scattering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containing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circular, an elliptical cylinders and a thin breakwater, 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屆全國計算流體力學學術研討會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基隆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J.W. Lee, 2010,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Null-field boundary integral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equations approach for solving Helmholtz problems of free vibration and water wave containing circular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elliptical boundaries, Master thesis, National Taiwan Ocean University, Taiwan.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961228"/>
                  </a:ext>
                </a:extLst>
              </a:tr>
            </a:tbl>
          </a:graphicData>
        </a:graphic>
      </p:graphicFrame>
      <p:grpSp>
        <p:nvGrpSpPr>
          <p:cNvPr id="6" name="群組 5"/>
          <p:cNvGrpSpPr>
            <a:grpSpLocks noChangeAspect="1"/>
          </p:cNvGrpSpPr>
          <p:nvPr/>
        </p:nvGrpSpPr>
        <p:grpSpPr>
          <a:xfrm>
            <a:off x="3624432" y="2076611"/>
            <a:ext cx="2435633" cy="1535328"/>
            <a:chOff x="7498082" y="1837087"/>
            <a:chExt cx="3571412" cy="2251280"/>
          </a:xfrm>
        </p:grpSpPr>
        <p:sp>
          <p:nvSpPr>
            <p:cNvPr id="23" name="橢圓 22"/>
            <p:cNvSpPr>
              <a:spLocks noChangeAspect="1"/>
            </p:cNvSpPr>
            <p:nvPr/>
          </p:nvSpPr>
          <p:spPr>
            <a:xfrm>
              <a:off x="7498082" y="1837087"/>
              <a:ext cx="2244436" cy="224532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0" name="直線接點 19"/>
            <p:cNvCxnSpPr/>
            <p:nvPr/>
          </p:nvCxnSpPr>
          <p:spPr>
            <a:xfrm>
              <a:off x="8088284" y="2951006"/>
              <a:ext cx="1147156" cy="83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/>
            <p:cNvSpPr txBox="1"/>
            <p:nvPr/>
          </p:nvSpPr>
          <p:spPr>
            <a:xfrm>
              <a:off x="8089609" y="2309428"/>
              <a:ext cx="1445094" cy="67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/>
                <a:t>Degenerate </a:t>
              </a:r>
            </a:p>
            <a:p>
              <a:r>
                <a:rPr lang="en-US" altLang="zh-TW" sz="1200" dirty="0"/>
                <a:t>boundary</a:t>
              </a:r>
              <a:endParaRPr lang="zh-TW" altLang="en-US" sz="12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9271799" y="3704763"/>
              <a:ext cx="1797695" cy="3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/>
                <a:t>Degenerate scale</a:t>
              </a:r>
              <a:endParaRPr lang="zh-TW" altLang="en-US" sz="1100" dirty="0"/>
            </a:p>
          </p:txBody>
        </p:sp>
      </p:grp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1017917" y="2182568"/>
            <a:ext cx="2357226" cy="1287436"/>
            <a:chOff x="1377162" y="1900710"/>
            <a:chExt cx="4120079" cy="2250246"/>
          </a:xfrm>
        </p:grpSpPr>
        <p:sp>
          <p:nvSpPr>
            <p:cNvPr id="31" name="手繪多邊形 30"/>
            <p:cNvSpPr/>
            <p:nvPr/>
          </p:nvSpPr>
          <p:spPr>
            <a:xfrm>
              <a:off x="1377162" y="1900710"/>
              <a:ext cx="4120079" cy="2250246"/>
            </a:xfrm>
            <a:custGeom>
              <a:avLst/>
              <a:gdLst>
                <a:gd name="connsiteX0" fmla="*/ 206520 w 4120079"/>
                <a:gd name="connsiteY0" fmla="*/ 857754 h 2250246"/>
                <a:gd name="connsiteX1" fmla="*/ 846600 w 4120079"/>
                <a:gd name="connsiteY1" fmla="*/ 134547 h 2250246"/>
                <a:gd name="connsiteX2" fmla="*/ 2268076 w 4120079"/>
                <a:gd name="connsiteY2" fmla="*/ 84671 h 2250246"/>
                <a:gd name="connsiteX3" fmla="*/ 3847495 w 4120079"/>
                <a:gd name="connsiteY3" fmla="*/ 101296 h 2250246"/>
                <a:gd name="connsiteX4" fmla="*/ 4013749 w 4120079"/>
                <a:gd name="connsiteY4" fmla="*/ 1373143 h 2250246"/>
                <a:gd name="connsiteX5" fmla="*/ 2725276 w 4120079"/>
                <a:gd name="connsiteY5" fmla="*/ 2054787 h 2250246"/>
                <a:gd name="connsiteX6" fmla="*/ 896476 w 4120079"/>
                <a:gd name="connsiteY6" fmla="*/ 2196103 h 2250246"/>
                <a:gd name="connsiteX7" fmla="*/ 40266 w 4120079"/>
                <a:gd name="connsiteY7" fmla="*/ 1256765 h 2250246"/>
                <a:gd name="connsiteX8" fmla="*/ 206520 w 4120079"/>
                <a:gd name="connsiteY8" fmla="*/ 857754 h 225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0079" h="2250246">
                  <a:moveTo>
                    <a:pt x="206520" y="857754"/>
                  </a:moveTo>
                  <a:cubicBezTo>
                    <a:pt x="340909" y="670718"/>
                    <a:pt x="503008" y="263394"/>
                    <a:pt x="846600" y="134547"/>
                  </a:cubicBezTo>
                  <a:cubicBezTo>
                    <a:pt x="1190192" y="5700"/>
                    <a:pt x="2268076" y="84671"/>
                    <a:pt x="2268076" y="84671"/>
                  </a:cubicBezTo>
                  <a:cubicBezTo>
                    <a:pt x="2768225" y="79129"/>
                    <a:pt x="3556550" y="-113449"/>
                    <a:pt x="3847495" y="101296"/>
                  </a:cubicBezTo>
                  <a:cubicBezTo>
                    <a:pt x="4138440" y="316041"/>
                    <a:pt x="4200785" y="1047561"/>
                    <a:pt x="4013749" y="1373143"/>
                  </a:cubicBezTo>
                  <a:cubicBezTo>
                    <a:pt x="3826713" y="1698725"/>
                    <a:pt x="3244822" y="1917627"/>
                    <a:pt x="2725276" y="2054787"/>
                  </a:cubicBezTo>
                  <a:cubicBezTo>
                    <a:pt x="2205731" y="2191947"/>
                    <a:pt x="1343978" y="2329107"/>
                    <a:pt x="896476" y="2196103"/>
                  </a:cubicBezTo>
                  <a:cubicBezTo>
                    <a:pt x="448974" y="2063099"/>
                    <a:pt x="152488" y="1485365"/>
                    <a:pt x="40266" y="1256765"/>
                  </a:cubicBezTo>
                  <a:cubicBezTo>
                    <a:pt x="-71956" y="1028165"/>
                    <a:pt x="72131" y="1044790"/>
                    <a:pt x="206520" y="85775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2660073" y="2951006"/>
              <a:ext cx="1413163" cy="671944"/>
              <a:chOff x="2660073" y="2951006"/>
              <a:chExt cx="1413163" cy="671944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2660073" y="2951006"/>
                <a:ext cx="14131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群組 28"/>
              <p:cNvGrpSpPr/>
              <p:nvPr/>
            </p:nvGrpSpPr>
            <p:grpSpPr>
              <a:xfrm>
                <a:off x="2660073" y="3025833"/>
                <a:ext cx="1407663" cy="597117"/>
                <a:chOff x="2660073" y="3025833"/>
                <a:chExt cx="1407663" cy="597117"/>
              </a:xfrm>
            </p:grpSpPr>
            <p:grpSp>
              <p:nvGrpSpPr>
                <p:cNvPr id="28" name="群組 27"/>
                <p:cNvGrpSpPr/>
                <p:nvPr/>
              </p:nvGrpSpPr>
              <p:grpSpPr>
                <a:xfrm>
                  <a:off x="2660073" y="3025833"/>
                  <a:ext cx="1407663" cy="243835"/>
                  <a:chOff x="2660073" y="3025833"/>
                  <a:chExt cx="1407663" cy="243835"/>
                </a:xfrm>
              </p:grpSpPr>
              <p:cxnSp>
                <p:nvCxnSpPr>
                  <p:cNvPr id="10" name="直線接點 9"/>
                  <p:cNvCxnSpPr/>
                  <p:nvPr/>
                </p:nvCxnSpPr>
                <p:spPr>
                  <a:xfrm>
                    <a:off x="2660073" y="3025833"/>
                    <a:ext cx="0" cy="2410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接點 20"/>
                  <p:cNvCxnSpPr/>
                  <p:nvPr/>
                </p:nvCxnSpPr>
                <p:spPr>
                  <a:xfrm>
                    <a:off x="4067736" y="3028599"/>
                    <a:ext cx="0" cy="2410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線單箭頭接點 12"/>
                  <p:cNvCxnSpPr/>
                  <p:nvPr/>
                </p:nvCxnSpPr>
                <p:spPr>
                  <a:xfrm>
                    <a:off x="2660073" y="3146367"/>
                    <a:ext cx="1407663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文字方塊 13"/>
                <p:cNvSpPr txBox="1"/>
                <p:nvPr/>
              </p:nvSpPr>
              <p:spPr>
                <a:xfrm>
                  <a:off x="3041540" y="3085001"/>
                  <a:ext cx="961582" cy="5379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400" dirty="0"/>
                    <a:t>2</a:t>
                  </a:r>
                  <a:r>
                    <a:rPr lang="en-US" altLang="zh-TW" sz="1400" i="1" dirty="0"/>
                    <a:t>a</a:t>
                  </a:r>
                  <a:r>
                    <a:rPr lang="en-US" altLang="zh-TW" sz="1400" dirty="0"/>
                    <a:t>=4</a:t>
                  </a:r>
                  <a:endParaRPr lang="zh-TW" altLang="en-US" sz="1400" dirty="0"/>
                </a:p>
              </p:txBody>
            </p:sp>
          </p:grpSp>
        </p:grpSp>
        <p:sp>
          <p:nvSpPr>
            <p:cNvPr id="22" name="文字方塊 21"/>
            <p:cNvSpPr txBox="1"/>
            <p:nvPr/>
          </p:nvSpPr>
          <p:spPr>
            <a:xfrm>
              <a:off x="2484057" y="2309427"/>
              <a:ext cx="2536830" cy="6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/>
                <a:t>Degenerate boundary + degenerate scale</a:t>
              </a:r>
              <a:endParaRPr lang="zh-TW" altLang="en-US" sz="1000" dirty="0"/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"/>
          <a:stretch/>
        </p:blipFill>
        <p:spPr>
          <a:xfrm>
            <a:off x="8587167" y="1882762"/>
            <a:ext cx="2479189" cy="128758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"/>
          <a:stretch/>
        </p:blipFill>
        <p:spPr>
          <a:xfrm>
            <a:off x="6060065" y="2122098"/>
            <a:ext cx="2525995" cy="123550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20" y="3247702"/>
            <a:ext cx="1257017" cy="127164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37" y="3251360"/>
            <a:ext cx="1242386" cy="1264332"/>
          </a:xfrm>
          <a:prstGeom prst="rect">
            <a:avLst/>
          </a:prstGeom>
        </p:spPr>
      </p:pic>
      <p:pic>
        <p:nvPicPr>
          <p:cNvPr id="126978" name="Picture 2" descr="NHT-part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01" y="5149306"/>
            <a:ext cx="1122595" cy="157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3" descr="tafm-face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31" y="5455043"/>
            <a:ext cx="1100662" cy="143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11" y="5095660"/>
            <a:ext cx="1175051" cy="151581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12" y="5454528"/>
            <a:ext cx="1145153" cy="15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34120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30385" y="-268096"/>
            <a:ext cx="12670174" cy="1106994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Previous visit (2010) Chen J T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197096" y="6601378"/>
            <a:ext cx="3091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</a:rPr>
              <a:t>Filename: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</a:rPr>
              <a:t>與印度結緣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</a:rPr>
              <a:t>.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</a:rPr>
              <a:t>ppt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</a:rPr>
              <a:t> Made by HJ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78" y="3380763"/>
            <a:ext cx="4637222" cy="347723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68" y="992910"/>
            <a:ext cx="5117284" cy="383796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319"/>
            <a:ext cx="5086568" cy="27128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91" y="766936"/>
            <a:ext cx="3417564" cy="25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2654"/>
      </p:ext>
    </p:extLst>
  </p:cSld>
  <p:clrMapOvr>
    <a:masterClrMapping/>
  </p:clrMapOvr>
  <p:transition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48830" y="1116922"/>
            <a:ext cx="10286666" cy="38118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  <a:t>Rank of matrix in the ordinary scale, the degenerate scale, the degenerate boundary and double degeneracy</a:t>
            </a:r>
            <a:b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</a:br>
            <a:b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47F1E-A783-48C6-A344-B53D551E57BA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  <p:sp>
        <p:nvSpPr>
          <p:cNvPr id="5" name="文字方塊 4"/>
          <p:cNvSpPr txBox="1"/>
          <p:nvPr/>
        </p:nvSpPr>
        <p:spPr>
          <a:xfrm>
            <a:off x="2772011" y="6008503"/>
            <a:ext cx="703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Paradise, parasite and paradox in the dual BEM (U, T , L and M matrices)  </a:t>
            </a:r>
            <a:endParaRPr lang="zh-TW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264386"/>
              </p:ext>
            </p:extLst>
          </p:nvPr>
        </p:nvGraphicFramePr>
        <p:xfrm>
          <a:off x="600529" y="2938648"/>
          <a:ext cx="10725832" cy="3503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0855">
                  <a:extLst>
                    <a:ext uri="{9D8B030D-6E8A-4147-A177-3AD203B41FA5}">
                      <a16:colId xmlns:a16="http://schemas.microsoft.com/office/drawing/2014/main" val="352790761"/>
                    </a:ext>
                  </a:extLst>
                </a:gridCol>
                <a:gridCol w="2044532">
                  <a:extLst>
                    <a:ext uri="{9D8B030D-6E8A-4147-A177-3AD203B41FA5}">
                      <a16:colId xmlns:a16="http://schemas.microsoft.com/office/drawing/2014/main" val="1462754771"/>
                    </a:ext>
                  </a:extLst>
                </a:gridCol>
                <a:gridCol w="2780445">
                  <a:extLst>
                    <a:ext uri="{9D8B030D-6E8A-4147-A177-3AD203B41FA5}">
                      <a16:colId xmlns:a16="http://schemas.microsoft.com/office/drawing/2014/main" val="3805965860"/>
                    </a:ext>
                  </a:extLst>
                </a:gridCol>
              </a:tblGrid>
              <a:tr h="1066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 </a:t>
                      </a:r>
                      <a:endParaRPr lang="zh-TW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Number of nonzero singular values </a:t>
                      </a:r>
                      <a:endParaRPr lang="zh-TW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 </a:t>
                      </a:r>
                      <a:endParaRPr lang="zh-TW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Number of zero singular values </a:t>
                      </a:r>
                      <a:endParaRPr lang="zh-TW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 </a:t>
                      </a:r>
                      <a:endParaRPr lang="zh-TW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49796"/>
                  </a:ext>
                </a:extLst>
              </a:tr>
              <a:tr h="5546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0:             Ordinary scale (without any degeneracy)</a:t>
                      </a:r>
                      <a:endParaRPr lang="zh-TW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TW" sz="32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</a:t>
                      </a:r>
                      <a:endParaRPr lang="zh-TW" sz="32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1940288"/>
                  </a:ext>
                </a:extLst>
              </a:tr>
              <a:tr h="5546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1:  Degenerate boundary (without a degenerate scale)</a:t>
                      </a:r>
                      <a:endParaRPr lang="zh-TW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0868099"/>
                  </a:ext>
                </a:extLst>
              </a:tr>
              <a:tr h="117549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2:   Double degeneracy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(with a degenerate boundary  and a degenerate scale)</a:t>
                      </a:r>
                      <a:endParaRPr lang="zh-TW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N-1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N+1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1171314"/>
                  </a:ext>
                </a:extLst>
              </a:tr>
            </a:tbl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8234779" y="1235032"/>
            <a:ext cx="3837726" cy="1752477"/>
            <a:chOff x="-1457568" y="1522034"/>
            <a:chExt cx="3837726" cy="1752477"/>
          </a:xfrm>
        </p:grpSpPr>
        <p:sp>
          <p:nvSpPr>
            <p:cNvPr id="8" name="矩形 7"/>
            <p:cNvSpPr/>
            <p:nvPr/>
          </p:nvSpPr>
          <p:spPr>
            <a:xfrm>
              <a:off x="-1338704" y="2127133"/>
              <a:ext cx="3600000" cy="111698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10" name="直線單箭頭接點 9"/>
            <p:cNvCxnSpPr/>
            <p:nvPr/>
          </p:nvCxnSpPr>
          <p:spPr>
            <a:xfrm>
              <a:off x="-1326266" y="2887353"/>
              <a:ext cx="3599999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1" name="矩形 10"/>
            <p:cNvSpPr/>
            <p:nvPr/>
          </p:nvSpPr>
          <p:spPr>
            <a:xfrm>
              <a:off x="97328" y="281284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</a:t>
              </a:r>
              <a:r>
                <a:rPr lang="en-US" altLang="zh-TW" i="1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</a:t>
              </a:r>
              <a:endParaRPr lang="zh-TW" altLang="en-US" i="1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1709342" y="2233100"/>
              <a:ext cx="494045" cy="553998"/>
              <a:chOff x="2492506" y="3660729"/>
              <a:chExt cx="494045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矩形 47"/>
                  <p:cNvSpPr/>
                  <p:nvPr/>
                </p:nvSpPr>
                <p:spPr>
                  <a:xfrm>
                    <a:off x="2492506" y="3660729"/>
                    <a:ext cx="494045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TW" sz="3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kumimoji="0" lang="zh-TW" alt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65" name="矩形 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2506" y="3660729"/>
                    <a:ext cx="494045" cy="553998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橢圓 48"/>
              <p:cNvSpPr/>
              <p:nvPr/>
            </p:nvSpPr>
            <p:spPr>
              <a:xfrm>
                <a:off x="2536896" y="3761638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993241" y="2233100"/>
              <a:ext cx="494046" cy="553998"/>
              <a:chOff x="3254049" y="3637614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矩形 45"/>
                  <p:cNvSpPr/>
                  <p:nvPr/>
                </p:nvSpPr>
                <p:spPr>
                  <a:xfrm>
                    <a:off x="3254049" y="3637614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4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68" name="矩形 6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4049" y="3637614"/>
                    <a:ext cx="494046" cy="55399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橢圓 46"/>
              <p:cNvSpPr/>
              <p:nvPr/>
            </p:nvSpPr>
            <p:spPr>
              <a:xfrm>
                <a:off x="3309382" y="3731529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262610" y="2231469"/>
              <a:ext cx="494046" cy="553998"/>
              <a:chOff x="3960446" y="3637614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矩形 43"/>
                  <p:cNvSpPr/>
                  <p:nvPr/>
                </p:nvSpPr>
                <p:spPr>
                  <a:xfrm>
                    <a:off x="3960446" y="3637614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4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71" name="矩形 7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60446" y="3637614"/>
                    <a:ext cx="494046" cy="55399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橢圓 44"/>
              <p:cNvSpPr/>
              <p:nvPr/>
            </p:nvSpPr>
            <p:spPr>
              <a:xfrm>
                <a:off x="4004756" y="3722119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-452704" y="2225625"/>
              <a:ext cx="390954" cy="553998"/>
              <a:chOff x="4739666" y="3642628"/>
              <a:chExt cx="390954" cy="553998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4739666" y="3642628"/>
                <a:ext cx="38023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altLang="zh-TW" sz="3000" dirty="0">
                    <a:solidFill>
                      <a:srgbClr val="FF0000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4</a:t>
                </a:r>
                <a:endParaRPr lang="zh-TW" altLang="en-US" sz="3000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sp>
            <p:nvSpPr>
              <p:cNvPr id="43" name="橢圓 42"/>
              <p:cNvSpPr/>
              <p:nvPr/>
            </p:nvSpPr>
            <p:spPr>
              <a:xfrm>
                <a:off x="4748915" y="3731529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-1217801" y="2233100"/>
              <a:ext cx="494046" cy="553998"/>
              <a:chOff x="5431905" y="3630620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矩形 39"/>
                  <p:cNvSpPr/>
                  <p:nvPr/>
                </p:nvSpPr>
                <p:spPr>
                  <a:xfrm>
                    <a:off x="5431905" y="3630620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4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77" name="矩形 7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1905" y="3630620"/>
                    <a:ext cx="494046" cy="55399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橢圓 40"/>
              <p:cNvSpPr/>
              <p:nvPr/>
            </p:nvSpPr>
            <p:spPr>
              <a:xfrm>
                <a:off x="5470855" y="3713261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-1219778" y="1546945"/>
              <a:ext cx="494046" cy="553998"/>
              <a:chOff x="5410962" y="4366213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矩形 37"/>
                  <p:cNvSpPr/>
                  <p:nvPr/>
                </p:nvSpPr>
                <p:spPr>
                  <a:xfrm>
                    <a:off x="5410962" y="4366213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4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80" name="矩形 7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0962" y="4366213"/>
                    <a:ext cx="494046" cy="553998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橢圓 38"/>
              <p:cNvSpPr/>
              <p:nvPr/>
            </p:nvSpPr>
            <p:spPr>
              <a:xfrm>
                <a:off x="5470855" y="4455669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8" name="群組 17"/>
            <p:cNvGrpSpPr/>
            <p:nvPr/>
          </p:nvGrpSpPr>
          <p:grpSpPr>
            <a:xfrm>
              <a:off x="-505967" y="1557279"/>
              <a:ext cx="494046" cy="553998"/>
              <a:chOff x="4696726" y="4366213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矩形 35"/>
                  <p:cNvSpPr/>
                  <p:nvPr/>
                </p:nvSpPr>
                <p:spPr>
                  <a:xfrm>
                    <a:off x="4696726" y="4366213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4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83" name="矩形 8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6726" y="4366213"/>
                    <a:ext cx="494046" cy="553998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橢圓 36"/>
              <p:cNvSpPr/>
              <p:nvPr/>
            </p:nvSpPr>
            <p:spPr>
              <a:xfrm>
                <a:off x="4736595" y="4444325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251080" y="1557279"/>
              <a:ext cx="494046" cy="553998"/>
              <a:chOff x="3948747" y="4374079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矩形 33"/>
                  <p:cNvSpPr/>
                  <p:nvPr/>
                </p:nvSpPr>
                <p:spPr>
                  <a:xfrm>
                    <a:off x="3948747" y="4374079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4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86" name="矩形 8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8747" y="4374079"/>
                    <a:ext cx="494046" cy="553998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橢圓 34"/>
              <p:cNvSpPr/>
              <p:nvPr/>
            </p:nvSpPr>
            <p:spPr>
              <a:xfrm>
                <a:off x="3996330" y="4444068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993241" y="1543739"/>
              <a:ext cx="494046" cy="553998"/>
              <a:chOff x="3273789" y="4383478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矩形 31"/>
                  <p:cNvSpPr/>
                  <p:nvPr/>
                </p:nvSpPr>
                <p:spPr>
                  <a:xfrm>
                    <a:off x="3273789" y="4383478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4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89" name="矩形 8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3789" y="4383478"/>
                    <a:ext cx="494046" cy="553998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橢圓 32"/>
              <p:cNvSpPr/>
              <p:nvPr/>
            </p:nvSpPr>
            <p:spPr>
              <a:xfrm>
                <a:off x="3310864" y="4465115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1634014" y="1522034"/>
              <a:ext cx="593432" cy="553998"/>
              <a:chOff x="2433450" y="4393183"/>
              <a:chExt cx="593432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矩形 29"/>
                  <p:cNvSpPr/>
                  <p:nvPr/>
                </p:nvSpPr>
                <p:spPr>
                  <a:xfrm>
                    <a:off x="2433450" y="4393183"/>
                    <a:ext cx="593432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400"/>
                    <a14:m>
                      <m:oMath xmlns:m="http://schemas.openxmlformats.org/officeDocument/2006/math">
                        <m:r>
                          <a:rPr lang="en-US" altLang="zh-TW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a14:m>
                    <a:r>
                      <a:rPr lang="en-US" altLang="zh-TW" sz="3000" dirty="0">
                        <a:solidFill>
                          <a:srgbClr val="FF0000"/>
                        </a:solidFill>
                        <a:latin typeface="Calibri" panose="020F0502020204030204"/>
                        <a:ea typeface="新細明體" panose="02020500000000000000" pitchFamily="18" charset="-120"/>
                      </a:rPr>
                      <a:t>0</a:t>
                    </a:r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92" name="矩形 9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3450" y="4393183"/>
                    <a:ext cx="593432" cy="553998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t="-13187" r="-23711" b="-3406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橢圓 30"/>
              <p:cNvSpPr/>
              <p:nvPr/>
            </p:nvSpPr>
            <p:spPr>
              <a:xfrm>
                <a:off x="2509108" y="4464709"/>
                <a:ext cx="442561" cy="442561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22" name="乘號 21"/>
            <p:cNvSpPr/>
            <p:nvPr/>
          </p:nvSpPr>
          <p:spPr>
            <a:xfrm>
              <a:off x="-1457568" y="2052777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乘號 22"/>
            <p:cNvSpPr/>
            <p:nvPr/>
          </p:nvSpPr>
          <p:spPr>
            <a:xfrm>
              <a:off x="-736242" y="2060795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乘號 23"/>
            <p:cNvSpPr/>
            <p:nvPr/>
          </p:nvSpPr>
          <p:spPr>
            <a:xfrm>
              <a:off x="-18711" y="2043731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" name="乘號 24"/>
            <p:cNvSpPr/>
            <p:nvPr/>
          </p:nvSpPr>
          <p:spPr>
            <a:xfrm>
              <a:off x="713590" y="2052777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乘號 25"/>
            <p:cNvSpPr/>
            <p:nvPr/>
          </p:nvSpPr>
          <p:spPr>
            <a:xfrm>
              <a:off x="1436956" y="2060795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乘號 26"/>
            <p:cNvSpPr/>
            <p:nvPr/>
          </p:nvSpPr>
          <p:spPr>
            <a:xfrm>
              <a:off x="2124044" y="2052777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>
              <a:off x="-1330249" y="2176426"/>
              <a:ext cx="0" cy="96151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2273733" y="2127133"/>
              <a:ext cx="0" cy="96151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1548718" y="3236120"/>
            <a:ext cx="3439499" cy="738926"/>
            <a:chOff x="7476637" y="3214399"/>
            <a:chExt cx="2927350" cy="628898"/>
          </a:xfrm>
        </p:grpSpPr>
        <p:graphicFrame>
          <p:nvGraphicFramePr>
            <p:cNvPr id="51" name="物件 50"/>
            <p:cNvGraphicFramePr>
              <a:graphicFrameLocks noChangeAspect="1"/>
            </p:cNvGraphicFramePr>
            <p:nvPr>
              <p:extLst/>
            </p:nvPr>
          </p:nvGraphicFramePr>
          <p:xfrm>
            <a:off x="7476637" y="3214399"/>
            <a:ext cx="2927350" cy="555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89" name="Equation" r:id="rId24" imgW="1765080" imgH="266400" progId="Equation.DSMT4">
                    <p:embed/>
                  </p:oleObj>
                </mc:Choice>
                <mc:Fallback>
                  <p:oleObj name="Equation" r:id="rId24" imgW="1765080" imgH="266400" progId="Equation.DSMT4">
                    <p:embed/>
                    <p:pic>
                      <p:nvPicPr>
                        <p:cNvPr id="11" name="物件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6637" y="3214399"/>
                          <a:ext cx="2927350" cy="5556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矩形 51"/>
            <p:cNvSpPr/>
            <p:nvPr/>
          </p:nvSpPr>
          <p:spPr>
            <a:xfrm>
              <a:off x="9053513" y="3235647"/>
              <a:ext cx="607770" cy="60765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115352"/>
      </p:ext>
    </p:extLst>
  </p:cSld>
  <p:clrMapOvr>
    <a:masterClrMapping/>
  </p:clrMapOvr>
  <p:transition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73" y="1893635"/>
            <a:ext cx="1819149" cy="23762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0309" y="961284"/>
            <a:ext cx="10286666" cy="38118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  <a:t>Null space of influence</a:t>
            </a:r>
            <a:r>
              <a:rPr lang="zh-TW" alt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  <a:t>matrices in the BEM</a:t>
            </a:r>
            <a:b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  <a:t>SVD decomposition</a:t>
            </a:r>
            <a:b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zh-TW" dirty="0">
                <a:solidFill>
                  <a:srgbClr val="0000CC"/>
                </a:solidFill>
                <a:latin typeface="Times New Roman" pitchFamily="18" charset="0"/>
              </a:rPr>
              <a:t>Stupid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</a:rPr>
              <a:t>Chen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 paid more than 40 years (from 1981 to 2023)</a:t>
            </a:r>
            <a:b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to understand the book cover of </a:t>
            </a:r>
            <a:r>
              <a:rPr lang="en-US" altLang="zh-TW" dirty="0">
                <a:solidFill>
                  <a:srgbClr val="0000CC"/>
                </a:solidFill>
                <a:latin typeface="Times New Roman" pitchFamily="18" charset="0"/>
              </a:rPr>
              <a:t>Master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</a:rPr>
              <a:t>Strang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 book</a:t>
            </a:r>
            <a:b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</a:br>
            <a:endParaRPr lang="zh-TW" altLang="en-US" dirty="0"/>
          </a:p>
        </p:txBody>
      </p:sp>
      <p:pic>
        <p:nvPicPr>
          <p:cNvPr id="13" name="圖片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73" y="2053466"/>
            <a:ext cx="6828494" cy="40724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47F1E-A783-48C6-A344-B53D551E57BA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639" y="224904"/>
            <a:ext cx="1158541" cy="11585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772011" y="6008503"/>
            <a:ext cx="703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Paradise, parasite and paradox in the dual BEM (U, T , L and M matrices)  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62" y="4466714"/>
            <a:ext cx="1647118" cy="109608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66" y="4340929"/>
            <a:ext cx="2893699" cy="216929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-88058" y="2952656"/>
            <a:ext cx="3439499" cy="738926"/>
            <a:chOff x="7476637" y="3214399"/>
            <a:chExt cx="2927350" cy="628898"/>
          </a:xfrm>
        </p:grpSpPr>
        <p:graphicFrame>
          <p:nvGraphicFramePr>
            <p:cNvPr id="11" name="物件 10"/>
            <p:cNvGraphicFramePr>
              <a:graphicFrameLocks noChangeAspect="1"/>
            </p:cNvGraphicFramePr>
            <p:nvPr>
              <p:extLst/>
            </p:nvPr>
          </p:nvGraphicFramePr>
          <p:xfrm>
            <a:off x="7476637" y="3214399"/>
            <a:ext cx="2927350" cy="555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66" name="Equation" r:id="rId8" imgW="1765080" imgH="266400" progId="Equation.DSMT4">
                    <p:embed/>
                  </p:oleObj>
                </mc:Choice>
                <mc:Fallback>
                  <p:oleObj name="Equation" r:id="rId8" imgW="1765080" imgH="266400" progId="Equation.DSMT4">
                    <p:embed/>
                    <p:pic>
                      <p:nvPicPr>
                        <p:cNvPr id="45" name="物件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6637" y="3214399"/>
                          <a:ext cx="2927350" cy="5556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矩形 11"/>
            <p:cNvSpPr/>
            <p:nvPr/>
          </p:nvSpPr>
          <p:spPr>
            <a:xfrm>
              <a:off x="9053513" y="3235647"/>
              <a:ext cx="607770" cy="60765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594519"/>
      </p:ext>
    </p:extLst>
  </p:cSld>
  <p:clrMapOvr>
    <a:masterClrMapping/>
  </p:clrMapOvr>
  <p:transition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99290" y="-3839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</a:rPr>
              <a:t>Mapping diagram of </a:t>
            </a:r>
            <a:r>
              <a:rPr lang="en-US" altLang="zh-TW" sz="3000" dirty="0" err="1">
                <a:latin typeface="Times New Roman" panose="02020603050405020304" pitchFamily="18" charset="0"/>
                <a:ea typeface="標楷體" panose="03000509000000000000" pitchFamily="65" charset="-120"/>
              </a:rPr>
              <a:t>Strang</a:t>
            </a:r>
            <a:endParaRPr lang="zh-TW" altLang="en-US" sz="3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03044"/>
              </p:ext>
            </p:extLst>
          </p:nvPr>
        </p:nvGraphicFramePr>
        <p:xfrm>
          <a:off x="401266" y="504662"/>
          <a:ext cx="11311647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788">
                  <a:extLst>
                    <a:ext uri="{9D8B030D-6E8A-4147-A177-3AD203B41FA5}">
                      <a16:colId xmlns:a16="http://schemas.microsoft.com/office/drawing/2014/main" val="3218986270"/>
                    </a:ext>
                  </a:extLst>
                </a:gridCol>
                <a:gridCol w="1391056">
                  <a:extLst>
                    <a:ext uri="{9D8B030D-6E8A-4147-A177-3AD203B41FA5}">
                      <a16:colId xmlns:a16="http://schemas.microsoft.com/office/drawing/2014/main" val="1032159945"/>
                    </a:ext>
                  </a:extLst>
                </a:gridCol>
                <a:gridCol w="1449421">
                  <a:extLst>
                    <a:ext uri="{9D8B030D-6E8A-4147-A177-3AD203B41FA5}">
                      <a16:colId xmlns:a16="http://schemas.microsoft.com/office/drawing/2014/main" val="1480383267"/>
                    </a:ext>
                  </a:extLst>
                </a:gridCol>
                <a:gridCol w="2046814">
                  <a:extLst>
                    <a:ext uri="{9D8B030D-6E8A-4147-A177-3AD203B41FA5}">
                      <a16:colId xmlns:a16="http://schemas.microsoft.com/office/drawing/2014/main" val="1928685080"/>
                    </a:ext>
                  </a:extLst>
                </a:gridCol>
                <a:gridCol w="4109334">
                  <a:extLst>
                    <a:ext uri="{9D8B030D-6E8A-4147-A177-3AD203B41FA5}">
                      <a16:colId xmlns:a16="http://schemas.microsoft.com/office/drawing/2014/main" val="1758031665"/>
                    </a:ext>
                  </a:extLst>
                </a:gridCol>
                <a:gridCol w="1325234">
                  <a:extLst>
                    <a:ext uri="{9D8B030D-6E8A-4147-A177-3AD203B41FA5}">
                      <a16:colId xmlns:a16="http://schemas.microsoft.com/office/drawing/2014/main" val="3367147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No.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Year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Author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Book or paper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Title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Status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51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2016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Gilbert </a:t>
                      </a:r>
                      <a:r>
                        <a:rPr lang="en-US" altLang="zh-TW" baseline="0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Strang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Book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Introduction to Linear Algebra (5</a:t>
                      </a:r>
                      <a:r>
                        <a:rPr lang="en-US" altLang="zh-TW" sz="1400" baseline="30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th</a:t>
                      </a:r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edition)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908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2021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YL Huang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TAFM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Study on the stress intensity factor and the double-degeneracy mechanism in the BEM/BIEM for anti-plane shear problems</a:t>
                      </a:r>
                    </a:p>
                    <a:p>
                      <a:pPr algn="ctr"/>
                      <a:r>
                        <a:rPr lang="en-US" altLang="zh-TW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(double degeneracy)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003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2021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WC Tai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CPAA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An indirect BIE free of degenerate scales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(degenerate scale)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6699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2021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CH Shao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EABE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On the role of singular and </a:t>
                      </a:r>
                      <a:r>
                        <a:rPr lang="en-US" altLang="zh-TW" sz="1400" baseline="0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hypersingular</a:t>
                      </a:r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BIEs for the BVPs containing a degenerate boundary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(degenerate boundary)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22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2022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JH Kao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JE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Study on the double-degeneracy mechanism of BEM/BIEM for a plane elasticity problem with the line segments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(double degeneracy)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4639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2023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aseline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JH Kao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EABE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Are the direct and indirect BEM/BIEMs equivalent ?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663210"/>
                  </a:ext>
                </a:extLst>
              </a:tr>
            </a:tbl>
          </a:graphicData>
        </a:graphic>
      </p:graphicFrame>
      <p:sp>
        <p:nvSpPr>
          <p:cNvPr id="6" name="橢圓 5"/>
          <p:cNvSpPr/>
          <p:nvPr/>
        </p:nvSpPr>
        <p:spPr>
          <a:xfrm>
            <a:off x="593687" y="5295102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4" y="5652348"/>
            <a:ext cx="956969" cy="11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2461778" y="5365450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75" y="5694655"/>
            <a:ext cx="2068169" cy="1163345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4432960" y="5365449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173" y="5792854"/>
            <a:ext cx="1536699" cy="1000586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6084472" y="5338515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4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3" name="Picture 2" descr="FIG1-indire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98" y="5759214"/>
            <a:ext cx="1600332" cy="10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橢圓 13"/>
          <p:cNvSpPr/>
          <p:nvPr/>
        </p:nvSpPr>
        <p:spPr>
          <a:xfrm>
            <a:off x="7773552" y="5338515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5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986700" y="6624730"/>
            <a:ext cx="3473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dirty="0">
                <a:latin typeface="Times New Roman" panose="02020603050405020304" pitchFamily="18" charset="0"/>
              </a:rPr>
              <a:t>File name: Mapping diagram of </a:t>
            </a:r>
            <a:r>
              <a:rPr lang="en-US" altLang="zh-TW" sz="1050" dirty="0" err="1">
                <a:latin typeface="Times New Roman" panose="02020603050405020304" pitchFamily="18" charset="0"/>
              </a:rPr>
              <a:t>Strang</a:t>
            </a:r>
            <a:r>
              <a:rPr lang="en-US" altLang="zh-TW" sz="1050" dirty="0">
                <a:latin typeface="Times New Roman" panose="02020603050405020304" pitchFamily="18" charset="0"/>
              </a:rPr>
              <a:t> Made by T.L.</a:t>
            </a:r>
            <a:endParaRPr lang="zh-TW" altLang="en-US" sz="1050" dirty="0">
              <a:latin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71" y="5748750"/>
            <a:ext cx="1875829" cy="1055154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9727452" y="5372781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6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5792854"/>
            <a:ext cx="1410220" cy="8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67300"/>
      </p:ext>
    </p:extLst>
  </p:cSld>
  <p:clrMapOvr>
    <a:masterClrMapping/>
  </p:clrMapOvr>
  <p:transition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53" y="1349620"/>
            <a:ext cx="3808602" cy="497498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47F1E-A783-48C6-A344-B53D551E57BA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29" y="5141559"/>
            <a:ext cx="2619375" cy="1743075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-595619" y="226505"/>
            <a:ext cx="12192000" cy="1325563"/>
          </a:xfrm>
        </p:spPr>
        <p:txBody>
          <a:bodyPr/>
          <a:lstStyle/>
          <a:p>
            <a:r>
              <a:rPr lang="en-US" altLang="zh-TW" dirty="0">
                <a:solidFill>
                  <a:srgbClr val="C00000"/>
                </a:solidFill>
              </a:rPr>
              <a:t>Message from Gilbert </a:t>
            </a:r>
            <a:r>
              <a:rPr lang="en-US" altLang="zh-TW" dirty="0" err="1">
                <a:solidFill>
                  <a:srgbClr val="C00000"/>
                </a:solidFill>
              </a:rPr>
              <a:t>Strang</a:t>
            </a:r>
            <a:br>
              <a:rPr lang="en-US" altLang="zh-TW" dirty="0">
                <a:solidFill>
                  <a:srgbClr val="C00000"/>
                </a:solidFill>
              </a:rPr>
            </a:br>
            <a:r>
              <a:rPr lang="en-US" altLang="zh-TW" dirty="0">
                <a:solidFill>
                  <a:srgbClr val="C00000"/>
                </a:solidFill>
              </a:rPr>
              <a:t>(May 15, 2023 last MIT lecture)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26251" y="1523294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Dear </a:t>
            </a:r>
            <a:r>
              <a:rPr lang="en-US" altLang="zh-TW" dirty="0"/>
              <a:t>NTOU/MSV people</a:t>
            </a:r>
            <a:r>
              <a:rPr lang="zh-TW" altLang="en-US" dirty="0"/>
              <a:t>,</a:t>
            </a:r>
          </a:p>
          <a:p>
            <a:endParaRPr lang="zh-TW" altLang="en-US" dirty="0"/>
          </a:p>
          <a:p>
            <a:r>
              <a:rPr lang="zh-TW" altLang="en-US" dirty="0"/>
              <a:t>        Thank you for such a generous message !   I am very happy </a:t>
            </a:r>
          </a:p>
          <a:p>
            <a:r>
              <a:rPr lang="zh-TW" altLang="en-US" dirty="0"/>
              <a:t>that you  approve of the final lecture --   I wasn‘t sure what to say . I am so fortunate to have the chance to teach at MIT and also to have the lectures for Math 18.06 and 18.065 on Opencourseware ocw.mit.edu.  </a:t>
            </a:r>
            <a:r>
              <a:rPr lang="zh-TW" altLang="en-US" dirty="0">
                <a:solidFill>
                  <a:srgbClr val="FF0000"/>
                </a:solidFill>
              </a:rPr>
              <a:t>It is neat that you found applications for the 4 subspaces figure. </a:t>
            </a:r>
          </a:p>
          <a:p>
            <a:endParaRPr lang="zh-TW" altLang="en-US" dirty="0"/>
          </a:p>
          <a:p>
            <a:r>
              <a:rPr lang="zh-TW" altLang="en-US" dirty="0"/>
              <a:t>        </a:t>
            </a:r>
            <a:r>
              <a:rPr lang="zh-TW" altLang="en-US" dirty="0">
                <a:solidFill>
                  <a:srgbClr val="FF0000"/>
                </a:solidFill>
              </a:rPr>
              <a:t>Linear algebra is a beautiful subject --- and teaching is a beautiful life.</a:t>
            </a:r>
          </a:p>
          <a:p>
            <a:endParaRPr lang="zh-TW" altLang="en-US" dirty="0"/>
          </a:p>
          <a:p>
            <a:r>
              <a:rPr lang="zh-TW" altLang="en-US" dirty="0"/>
              <a:t>        I hope all your work and  your life goes well !</a:t>
            </a:r>
          </a:p>
          <a:p>
            <a:endParaRPr lang="zh-TW" altLang="en-US" dirty="0"/>
          </a:p>
          <a:p>
            <a:r>
              <a:rPr lang="zh-TW" altLang="en-US" dirty="0"/>
              <a:t>Very best wishes       </a:t>
            </a:r>
          </a:p>
          <a:p>
            <a:endParaRPr lang="zh-TW" altLang="en-US" dirty="0"/>
          </a:p>
          <a:p>
            <a:r>
              <a:rPr lang="zh-TW" altLang="en-US" dirty="0"/>
              <a:t>Gilbert Strang </a:t>
            </a:r>
            <a:r>
              <a:rPr lang="en-US" altLang="zh-TW" dirty="0"/>
              <a:t>May 17, 2023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506464"/>
      </p:ext>
    </p:extLst>
  </p:cSld>
  <p:clrMapOvr>
    <a:masterClrMapping/>
  </p:clrMapOvr>
  <p:transition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1769424" y="3358416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3300"/>
                </a:solidFill>
              </a:rPr>
              <a:t>Outline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Paradise, parasite and paradox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 Objectivity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         </a:t>
            </a:r>
            <a:r>
              <a:rPr lang="en-US" altLang="zh-TW" sz="6000" dirty="0">
                <a:solidFill>
                  <a:srgbClr val="0070C0"/>
                </a:solidFill>
              </a:rPr>
              <a:t>Analytical tool: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Singular and </a:t>
            </a:r>
            <a:r>
              <a:rPr lang="en-US" altLang="zh-TW" sz="6000" dirty="0" err="1">
                <a:solidFill>
                  <a:srgbClr val="0070C0"/>
                </a:solidFill>
              </a:rPr>
              <a:t>hypersingular</a:t>
            </a:r>
            <a:r>
              <a:rPr lang="en-US" altLang="zh-TW" sz="6000" dirty="0">
                <a:solidFill>
                  <a:srgbClr val="0070C0"/>
                </a:solidFill>
              </a:rPr>
              <a:t> integrals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Rank-deficiency mechanism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Green function, BVP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Double degeneracy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b="1" dirty="0"/>
            </a:br>
            <a:r>
              <a:rPr lang="en-US" altLang="zh-TW" b="1" dirty="0"/>
              <a:t>   </a:t>
            </a: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1824817715"/>
      </p:ext>
    </p:extLst>
  </p:cSld>
  <p:clrMapOvr>
    <a:masterClrMapping/>
  </p:clrMapOvr>
  <p:transition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標題 1"/>
          <p:cNvSpPr>
            <a:spLocks noGrp="1"/>
          </p:cNvSpPr>
          <p:nvPr>
            <p:ph type="title"/>
          </p:nvPr>
        </p:nvSpPr>
        <p:spPr>
          <a:xfrm>
            <a:off x="0" y="72300"/>
            <a:ext cx="11836866" cy="1088394"/>
          </a:xfrm>
        </p:spPr>
        <p:txBody>
          <a:bodyPr>
            <a:noAutofit/>
          </a:bodyPr>
          <a:lstStyle/>
          <a:p>
            <a:r>
              <a:rPr lang="en-US" altLang="zh-TW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Three steps of NTOU/MSV for two circular boundary problems</a:t>
            </a:r>
            <a:endParaRPr lang="zh-TW" altLang="en-US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>
            <a:off x="2007093" y="4481221"/>
            <a:ext cx="876300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52"/>
          <p:cNvSpPr/>
          <p:nvPr/>
        </p:nvSpPr>
        <p:spPr>
          <a:xfrm>
            <a:off x="2182418" y="4325601"/>
            <a:ext cx="311240" cy="3112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7" name="橢圓 106"/>
          <p:cNvSpPr/>
          <p:nvPr/>
        </p:nvSpPr>
        <p:spPr>
          <a:xfrm>
            <a:off x="5341560" y="4282238"/>
            <a:ext cx="311240" cy="31124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6" name="橢圓 115"/>
          <p:cNvSpPr/>
          <p:nvPr/>
        </p:nvSpPr>
        <p:spPr>
          <a:xfrm>
            <a:off x="9105281" y="4337968"/>
            <a:ext cx="311240" cy="3112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428-08EC-4980-BBB2-C65B7185503D}" type="slidenum">
              <a:rPr lang="zh-TW" altLang="en-US" smtClean="0"/>
              <a:t>45</a:t>
            </a:fld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5467481" y="1145223"/>
            <a:ext cx="2916102" cy="1882517"/>
            <a:chOff x="5467481" y="1145223"/>
            <a:chExt cx="2916102" cy="1882517"/>
          </a:xfrm>
        </p:grpSpPr>
        <p:sp>
          <p:nvSpPr>
            <p:cNvPr id="191" name="手繪多邊形 190"/>
            <p:cNvSpPr/>
            <p:nvPr/>
          </p:nvSpPr>
          <p:spPr>
            <a:xfrm>
              <a:off x="5467481" y="1145223"/>
              <a:ext cx="2916102" cy="1882517"/>
            </a:xfrm>
            <a:custGeom>
              <a:avLst/>
              <a:gdLst>
                <a:gd name="connsiteX0" fmla="*/ 561975 w 1404937"/>
                <a:gd name="connsiteY0" fmla="*/ 9525 h 685800"/>
                <a:gd name="connsiteX1" fmla="*/ 561975 w 1404937"/>
                <a:gd name="connsiteY1" fmla="*/ 9525 h 685800"/>
                <a:gd name="connsiteX2" fmla="*/ 509587 w 1404937"/>
                <a:gd name="connsiteY2" fmla="*/ 14287 h 685800"/>
                <a:gd name="connsiteX3" fmla="*/ 495300 w 1404937"/>
                <a:gd name="connsiteY3" fmla="*/ 19050 h 685800"/>
                <a:gd name="connsiteX4" fmla="*/ 433387 w 1404937"/>
                <a:gd name="connsiteY4" fmla="*/ 23812 h 685800"/>
                <a:gd name="connsiteX5" fmla="*/ 361950 w 1404937"/>
                <a:gd name="connsiteY5" fmla="*/ 33337 h 685800"/>
                <a:gd name="connsiteX6" fmla="*/ 333375 w 1404937"/>
                <a:gd name="connsiteY6" fmla="*/ 42862 h 685800"/>
                <a:gd name="connsiteX7" fmla="*/ 300037 w 1404937"/>
                <a:gd name="connsiteY7" fmla="*/ 47625 h 685800"/>
                <a:gd name="connsiteX8" fmla="*/ 280987 w 1404937"/>
                <a:gd name="connsiteY8" fmla="*/ 57150 h 685800"/>
                <a:gd name="connsiteX9" fmla="*/ 257175 w 1404937"/>
                <a:gd name="connsiteY9" fmla="*/ 61912 h 685800"/>
                <a:gd name="connsiteX10" fmla="*/ 228600 w 1404937"/>
                <a:gd name="connsiteY10" fmla="*/ 80962 h 685800"/>
                <a:gd name="connsiteX11" fmla="*/ 180975 w 1404937"/>
                <a:gd name="connsiteY11" fmla="*/ 100012 h 685800"/>
                <a:gd name="connsiteX12" fmla="*/ 166687 w 1404937"/>
                <a:gd name="connsiteY12" fmla="*/ 104775 h 685800"/>
                <a:gd name="connsiteX13" fmla="*/ 138112 w 1404937"/>
                <a:gd name="connsiteY13" fmla="*/ 128587 h 685800"/>
                <a:gd name="connsiteX14" fmla="*/ 104775 w 1404937"/>
                <a:gd name="connsiteY14" fmla="*/ 142875 h 685800"/>
                <a:gd name="connsiteX15" fmla="*/ 90487 w 1404937"/>
                <a:gd name="connsiteY15" fmla="*/ 157162 h 685800"/>
                <a:gd name="connsiteX16" fmla="*/ 76200 w 1404937"/>
                <a:gd name="connsiteY16" fmla="*/ 166687 h 685800"/>
                <a:gd name="connsiteX17" fmla="*/ 66675 w 1404937"/>
                <a:gd name="connsiteY17" fmla="*/ 180975 h 685800"/>
                <a:gd name="connsiteX18" fmla="*/ 52387 w 1404937"/>
                <a:gd name="connsiteY18" fmla="*/ 195262 h 685800"/>
                <a:gd name="connsiteX19" fmla="*/ 38100 w 1404937"/>
                <a:gd name="connsiteY19" fmla="*/ 228600 h 685800"/>
                <a:gd name="connsiteX20" fmla="*/ 28575 w 1404937"/>
                <a:gd name="connsiteY20" fmla="*/ 242887 h 685800"/>
                <a:gd name="connsiteX21" fmla="*/ 14287 w 1404937"/>
                <a:gd name="connsiteY21" fmla="*/ 271462 h 685800"/>
                <a:gd name="connsiteX22" fmla="*/ 9525 w 1404937"/>
                <a:gd name="connsiteY22" fmla="*/ 285750 h 685800"/>
                <a:gd name="connsiteX23" fmla="*/ 0 w 1404937"/>
                <a:gd name="connsiteY23" fmla="*/ 323850 h 685800"/>
                <a:gd name="connsiteX24" fmla="*/ 4762 w 1404937"/>
                <a:gd name="connsiteY24" fmla="*/ 419100 h 685800"/>
                <a:gd name="connsiteX25" fmla="*/ 9525 w 1404937"/>
                <a:gd name="connsiteY25" fmla="*/ 433387 h 685800"/>
                <a:gd name="connsiteX26" fmla="*/ 42862 w 1404937"/>
                <a:gd name="connsiteY26" fmla="*/ 476250 h 685800"/>
                <a:gd name="connsiteX27" fmla="*/ 52387 w 1404937"/>
                <a:gd name="connsiteY27" fmla="*/ 490537 h 685800"/>
                <a:gd name="connsiteX28" fmla="*/ 66675 w 1404937"/>
                <a:gd name="connsiteY28" fmla="*/ 500062 h 685800"/>
                <a:gd name="connsiteX29" fmla="*/ 80962 w 1404937"/>
                <a:gd name="connsiteY29" fmla="*/ 514350 h 685800"/>
                <a:gd name="connsiteX30" fmla="*/ 95250 w 1404937"/>
                <a:gd name="connsiteY30" fmla="*/ 523875 h 685800"/>
                <a:gd name="connsiteX31" fmla="*/ 123825 w 1404937"/>
                <a:gd name="connsiteY31" fmla="*/ 547687 h 685800"/>
                <a:gd name="connsiteX32" fmla="*/ 142875 w 1404937"/>
                <a:gd name="connsiteY32" fmla="*/ 552450 h 685800"/>
                <a:gd name="connsiteX33" fmla="*/ 171450 w 1404937"/>
                <a:gd name="connsiteY33" fmla="*/ 566737 h 685800"/>
                <a:gd name="connsiteX34" fmla="*/ 185737 w 1404937"/>
                <a:gd name="connsiteY34" fmla="*/ 576262 h 685800"/>
                <a:gd name="connsiteX35" fmla="*/ 200025 w 1404937"/>
                <a:gd name="connsiteY35" fmla="*/ 581025 h 685800"/>
                <a:gd name="connsiteX36" fmla="*/ 214312 w 1404937"/>
                <a:gd name="connsiteY36" fmla="*/ 590550 h 685800"/>
                <a:gd name="connsiteX37" fmla="*/ 257175 w 1404937"/>
                <a:gd name="connsiteY37" fmla="*/ 604837 h 685800"/>
                <a:gd name="connsiteX38" fmla="*/ 271462 w 1404937"/>
                <a:gd name="connsiteY38" fmla="*/ 609600 h 685800"/>
                <a:gd name="connsiteX39" fmla="*/ 285750 w 1404937"/>
                <a:gd name="connsiteY39" fmla="*/ 619125 h 685800"/>
                <a:gd name="connsiteX40" fmla="*/ 309562 w 1404937"/>
                <a:gd name="connsiteY40" fmla="*/ 623887 h 685800"/>
                <a:gd name="connsiteX41" fmla="*/ 366712 w 1404937"/>
                <a:gd name="connsiteY41" fmla="*/ 633412 h 685800"/>
                <a:gd name="connsiteX42" fmla="*/ 385762 w 1404937"/>
                <a:gd name="connsiteY42" fmla="*/ 638175 h 685800"/>
                <a:gd name="connsiteX43" fmla="*/ 419100 w 1404937"/>
                <a:gd name="connsiteY43" fmla="*/ 642937 h 685800"/>
                <a:gd name="connsiteX44" fmla="*/ 461962 w 1404937"/>
                <a:gd name="connsiteY44" fmla="*/ 657225 h 685800"/>
                <a:gd name="connsiteX45" fmla="*/ 476250 w 1404937"/>
                <a:gd name="connsiteY45" fmla="*/ 661987 h 685800"/>
                <a:gd name="connsiteX46" fmla="*/ 514350 w 1404937"/>
                <a:gd name="connsiteY46" fmla="*/ 671512 h 685800"/>
                <a:gd name="connsiteX47" fmla="*/ 528637 w 1404937"/>
                <a:gd name="connsiteY47" fmla="*/ 676275 h 685800"/>
                <a:gd name="connsiteX48" fmla="*/ 561975 w 1404937"/>
                <a:gd name="connsiteY48" fmla="*/ 681037 h 685800"/>
                <a:gd name="connsiteX49" fmla="*/ 590550 w 1404937"/>
                <a:gd name="connsiteY49" fmla="*/ 685800 h 685800"/>
                <a:gd name="connsiteX50" fmla="*/ 904875 w 1404937"/>
                <a:gd name="connsiteY50" fmla="*/ 681037 h 685800"/>
                <a:gd name="connsiteX51" fmla="*/ 1076325 w 1404937"/>
                <a:gd name="connsiteY51" fmla="*/ 671512 h 685800"/>
                <a:gd name="connsiteX52" fmla="*/ 1171575 w 1404937"/>
                <a:gd name="connsiteY52" fmla="*/ 657225 h 685800"/>
                <a:gd name="connsiteX53" fmla="*/ 1204912 w 1404937"/>
                <a:gd name="connsiteY53" fmla="*/ 652462 h 685800"/>
                <a:gd name="connsiteX54" fmla="*/ 1247775 w 1404937"/>
                <a:gd name="connsiteY54" fmla="*/ 642937 h 685800"/>
                <a:gd name="connsiteX55" fmla="*/ 1276350 w 1404937"/>
                <a:gd name="connsiteY55" fmla="*/ 628650 h 685800"/>
                <a:gd name="connsiteX56" fmla="*/ 1290637 w 1404937"/>
                <a:gd name="connsiteY56" fmla="*/ 619125 h 685800"/>
                <a:gd name="connsiteX57" fmla="*/ 1314450 w 1404937"/>
                <a:gd name="connsiteY57" fmla="*/ 600075 h 685800"/>
                <a:gd name="connsiteX58" fmla="*/ 1323975 w 1404937"/>
                <a:gd name="connsiteY58" fmla="*/ 585787 h 685800"/>
                <a:gd name="connsiteX59" fmla="*/ 1338262 w 1404937"/>
                <a:gd name="connsiteY59" fmla="*/ 576262 h 685800"/>
                <a:gd name="connsiteX60" fmla="*/ 1362075 w 1404937"/>
                <a:gd name="connsiteY60" fmla="*/ 538162 h 685800"/>
                <a:gd name="connsiteX61" fmla="*/ 1371600 w 1404937"/>
                <a:gd name="connsiteY61" fmla="*/ 523875 h 685800"/>
                <a:gd name="connsiteX62" fmla="*/ 1390650 w 1404937"/>
                <a:gd name="connsiteY62" fmla="*/ 485775 h 685800"/>
                <a:gd name="connsiteX63" fmla="*/ 1404937 w 1404937"/>
                <a:gd name="connsiteY63" fmla="*/ 414337 h 685800"/>
                <a:gd name="connsiteX64" fmla="*/ 1400175 w 1404937"/>
                <a:gd name="connsiteY64" fmla="*/ 295275 h 685800"/>
                <a:gd name="connsiteX65" fmla="*/ 1390650 w 1404937"/>
                <a:gd name="connsiteY65" fmla="*/ 266700 h 685800"/>
                <a:gd name="connsiteX66" fmla="*/ 1376362 w 1404937"/>
                <a:gd name="connsiteY66" fmla="*/ 247650 h 685800"/>
                <a:gd name="connsiteX67" fmla="*/ 1371600 w 1404937"/>
                <a:gd name="connsiteY67" fmla="*/ 233362 h 685800"/>
                <a:gd name="connsiteX68" fmla="*/ 1352550 w 1404937"/>
                <a:gd name="connsiteY68" fmla="*/ 204787 h 685800"/>
                <a:gd name="connsiteX69" fmla="*/ 1333500 w 1404937"/>
                <a:gd name="connsiteY69" fmla="*/ 176212 h 685800"/>
                <a:gd name="connsiteX70" fmla="*/ 1314450 w 1404937"/>
                <a:gd name="connsiteY70" fmla="*/ 147637 h 685800"/>
                <a:gd name="connsiteX71" fmla="*/ 1300162 w 1404937"/>
                <a:gd name="connsiteY71" fmla="*/ 133350 h 685800"/>
                <a:gd name="connsiteX72" fmla="*/ 1281112 w 1404937"/>
                <a:gd name="connsiteY72" fmla="*/ 104775 h 685800"/>
                <a:gd name="connsiteX73" fmla="*/ 1252537 w 1404937"/>
                <a:gd name="connsiteY73" fmla="*/ 95250 h 685800"/>
                <a:gd name="connsiteX74" fmla="*/ 1200150 w 1404937"/>
                <a:gd name="connsiteY74" fmla="*/ 66675 h 685800"/>
                <a:gd name="connsiteX75" fmla="*/ 1171575 w 1404937"/>
                <a:gd name="connsiteY75" fmla="*/ 57150 h 685800"/>
                <a:gd name="connsiteX76" fmla="*/ 1157287 w 1404937"/>
                <a:gd name="connsiteY76" fmla="*/ 47625 h 685800"/>
                <a:gd name="connsiteX77" fmla="*/ 1128712 w 1404937"/>
                <a:gd name="connsiteY77" fmla="*/ 38100 h 685800"/>
                <a:gd name="connsiteX78" fmla="*/ 1100137 w 1404937"/>
                <a:gd name="connsiteY78" fmla="*/ 28575 h 685800"/>
                <a:gd name="connsiteX79" fmla="*/ 1081087 w 1404937"/>
                <a:gd name="connsiteY79" fmla="*/ 23812 h 685800"/>
                <a:gd name="connsiteX80" fmla="*/ 1057275 w 1404937"/>
                <a:gd name="connsiteY80" fmla="*/ 19050 h 685800"/>
                <a:gd name="connsiteX81" fmla="*/ 1042987 w 1404937"/>
                <a:gd name="connsiteY81" fmla="*/ 14287 h 685800"/>
                <a:gd name="connsiteX82" fmla="*/ 1023937 w 1404937"/>
                <a:gd name="connsiteY82" fmla="*/ 9525 h 685800"/>
                <a:gd name="connsiteX83" fmla="*/ 1009650 w 1404937"/>
                <a:gd name="connsiteY83" fmla="*/ 4762 h 685800"/>
                <a:gd name="connsiteX84" fmla="*/ 985837 w 1404937"/>
                <a:gd name="connsiteY84" fmla="*/ 0 h 685800"/>
                <a:gd name="connsiteX85" fmla="*/ 561975 w 1404937"/>
                <a:gd name="connsiteY85" fmla="*/ 9525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404937" h="685800">
                  <a:moveTo>
                    <a:pt x="561975" y="9525"/>
                  </a:moveTo>
                  <a:lnTo>
                    <a:pt x="561975" y="9525"/>
                  </a:lnTo>
                  <a:cubicBezTo>
                    <a:pt x="544512" y="11112"/>
                    <a:pt x="526945" y="11807"/>
                    <a:pt x="509587" y="14287"/>
                  </a:cubicBezTo>
                  <a:cubicBezTo>
                    <a:pt x="504617" y="14997"/>
                    <a:pt x="500281" y="18427"/>
                    <a:pt x="495300" y="19050"/>
                  </a:cubicBezTo>
                  <a:cubicBezTo>
                    <a:pt x="474761" y="21617"/>
                    <a:pt x="454025" y="22225"/>
                    <a:pt x="433387" y="23812"/>
                  </a:cubicBezTo>
                  <a:cubicBezTo>
                    <a:pt x="392807" y="37341"/>
                    <a:pt x="455170" y="17801"/>
                    <a:pt x="361950" y="33337"/>
                  </a:cubicBezTo>
                  <a:cubicBezTo>
                    <a:pt x="352046" y="34988"/>
                    <a:pt x="342900" y="39687"/>
                    <a:pt x="333375" y="42862"/>
                  </a:cubicBezTo>
                  <a:cubicBezTo>
                    <a:pt x="322726" y="46412"/>
                    <a:pt x="311150" y="46037"/>
                    <a:pt x="300037" y="47625"/>
                  </a:cubicBezTo>
                  <a:cubicBezTo>
                    <a:pt x="293687" y="50800"/>
                    <a:pt x="287722" y="54905"/>
                    <a:pt x="280987" y="57150"/>
                  </a:cubicBezTo>
                  <a:cubicBezTo>
                    <a:pt x="273308" y="59710"/>
                    <a:pt x="264544" y="58563"/>
                    <a:pt x="257175" y="61912"/>
                  </a:cubicBezTo>
                  <a:cubicBezTo>
                    <a:pt x="246753" y="66649"/>
                    <a:pt x="239460" y="77342"/>
                    <a:pt x="228600" y="80962"/>
                  </a:cubicBezTo>
                  <a:cubicBezTo>
                    <a:pt x="163565" y="102640"/>
                    <a:pt x="230024" y="78991"/>
                    <a:pt x="180975" y="100012"/>
                  </a:cubicBezTo>
                  <a:cubicBezTo>
                    <a:pt x="176361" y="101990"/>
                    <a:pt x="171177" y="102530"/>
                    <a:pt x="166687" y="104775"/>
                  </a:cubicBezTo>
                  <a:cubicBezTo>
                    <a:pt x="141494" y="117372"/>
                    <a:pt x="162687" y="111034"/>
                    <a:pt x="138112" y="128587"/>
                  </a:cubicBezTo>
                  <a:cubicBezTo>
                    <a:pt x="127814" y="135942"/>
                    <a:pt x="116434" y="138988"/>
                    <a:pt x="104775" y="142875"/>
                  </a:cubicBezTo>
                  <a:cubicBezTo>
                    <a:pt x="100012" y="147637"/>
                    <a:pt x="95661" y="152850"/>
                    <a:pt x="90487" y="157162"/>
                  </a:cubicBezTo>
                  <a:cubicBezTo>
                    <a:pt x="86090" y="160826"/>
                    <a:pt x="80247" y="162640"/>
                    <a:pt x="76200" y="166687"/>
                  </a:cubicBezTo>
                  <a:cubicBezTo>
                    <a:pt x="72153" y="170735"/>
                    <a:pt x="70339" y="176578"/>
                    <a:pt x="66675" y="180975"/>
                  </a:cubicBezTo>
                  <a:cubicBezTo>
                    <a:pt x="62363" y="186149"/>
                    <a:pt x="57150" y="190500"/>
                    <a:pt x="52387" y="195262"/>
                  </a:cubicBezTo>
                  <a:cubicBezTo>
                    <a:pt x="47044" y="211292"/>
                    <a:pt x="47517" y="212121"/>
                    <a:pt x="38100" y="228600"/>
                  </a:cubicBezTo>
                  <a:cubicBezTo>
                    <a:pt x="35260" y="233570"/>
                    <a:pt x="31135" y="237768"/>
                    <a:pt x="28575" y="242887"/>
                  </a:cubicBezTo>
                  <a:cubicBezTo>
                    <a:pt x="8857" y="282321"/>
                    <a:pt x="41583" y="230519"/>
                    <a:pt x="14287" y="271462"/>
                  </a:cubicBezTo>
                  <a:cubicBezTo>
                    <a:pt x="12700" y="276225"/>
                    <a:pt x="10846" y="280907"/>
                    <a:pt x="9525" y="285750"/>
                  </a:cubicBezTo>
                  <a:cubicBezTo>
                    <a:pt x="6081" y="298380"/>
                    <a:pt x="0" y="323850"/>
                    <a:pt x="0" y="323850"/>
                  </a:cubicBezTo>
                  <a:cubicBezTo>
                    <a:pt x="1587" y="355600"/>
                    <a:pt x="2008" y="387430"/>
                    <a:pt x="4762" y="419100"/>
                  </a:cubicBezTo>
                  <a:cubicBezTo>
                    <a:pt x="5197" y="424101"/>
                    <a:pt x="7087" y="428999"/>
                    <a:pt x="9525" y="433387"/>
                  </a:cubicBezTo>
                  <a:cubicBezTo>
                    <a:pt x="33598" y="476717"/>
                    <a:pt x="19723" y="448483"/>
                    <a:pt x="42862" y="476250"/>
                  </a:cubicBezTo>
                  <a:cubicBezTo>
                    <a:pt x="46526" y="480647"/>
                    <a:pt x="48340" y="486490"/>
                    <a:pt x="52387" y="490537"/>
                  </a:cubicBezTo>
                  <a:cubicBezTo>
                    <a:pt x="56435" y="494584"/>
                    <a:pt x="62278" y="496398"/>
                    <a:pt x="66675" y="500062"/>
                  </a:cubicBezTo>
                  <a:cubicBezTo>
                    <a:pt x="71849" y="504374"/>
                    <a:pt x="75788" y="510038"/>
                    <a:pt x="80962" y="514350"/>
                  </a:cubicBezTo>
                  <a:cubicBezTo>
                    <a:pt x="85359" y="518014"/>
                    <a:pt x="90853" y="520211"/>
                    <a:pt x="95250" y="523875"/>
                  </a:cubicBezTo>
                  <a:cubicBezTo>
                    <a:pt x="107368" y="533973"/>
                    <a:pt x="109216" y="541426"/>
                    <a:pt x="123825" y="547687"/>
                  </a:cubicBezTo>
                  <a:cubicBezTo>
                    <a:pt x="129841" y="550265"/>
                    <a:pt x="136525" y="550862"/>
                    <a:pt x="142875" y="552450"/>
                  </a:cubicBezTo>
                  <a:cubicBezTo>
                    <a:pt x="183818" y="579747"/>
                    <a:pt x="132015" y="547020"/>
                    <a:pt x="171450" y="566737"/>
                  </a:cubicBezTo>
                  <a:cubicBezTo>
                    <a:pt x="176569" y="569297"/>
                    <a:pt x="180618" y="573702"/>
                    <a:pt x="185737" y="576262"/>
                  </a:cubicBezTo>
                  <a:cubicBezTo>
                    <a:pt x="190227" y="578507"/>
                    <a:pt x="195535" y="578780"/>
                    <a:pt x="200025" y="581025"/>
                  </a:cubicBezTo>
                  <a:cubicBezTo>
                    <a:pt x="205144" y="583585"/>
                    <a:pt x="209082" y="588225"/>
                    <a:pt x="214312" y="590550"/>
                  </a:cubicBezTo>
                  <a:cubicBezTo>
                    <a:pt x="214332" y="590559"/>
                    <a:pt x="250021" y="602452"/>
                    <a:pt x="257175" y="604837"/>
                  </a:cubicBezTo>
                  <a:cubicBezTo>
                    <a:pt x="261937" y="606424"/>
                    <a:pt x="267285" y="606815"/>
                    <a:pt x="271462" y="609600"/>
                  </a:cubicBezTo>
                  <a:cubicBezTo>
                    <a:pt x="276225" y="612775"/>
                    <a:pt x="280390" y="617115"/>
                    <a:pt x="285750" y="619125"/>
                  </a:cubicBezTo>
                  <a:cubicBezTo>
                    <a:pt x="293329" y="621967"/>
                    <a:pt x="301591" y="622480"/>
                    <a:pt x="309562" y="623887"/>
                  </a:cubicBezTo>
                  <a:cubicBezTo>
                    <a:pt x="328581" y="627243"/>
                    <a:pt x="347730" y="629853"/>
                    <a:pt x="366712" y="633412"/>
                  </a:cubicBezTo>
                  <a:cubicBezTo>
                    <a:pt x="373145" y="634618"/>
                    <a:pt x="379322" y="637004"/>
                    <a:pt x="385762" y="638175"/>
                  </a:cubicBezTo>
                  <a:cubicBezTo>
                    <a:pt x="396806" y="640183"/>
                    <a:pt x="407987" y="641350"/>
                    <a:pt x="419100" y="642937"/>
                  </a:cubicBezTo>
                  <a:lnTo>
                    <a:pt x="461962" y="657225"/>
                  </a:lnTo>
                  <a:cubicBezTo>
                    <a:pt x="466725" y="658813"/>
                    <a:pt x="471380" y="660769"/>
                    <a:pt x="476250" y="661987"/>
                  </a:cubicBezTo>
                  <a:cubicBezTo>
                    <a:pt x="488950" y="665162"/>
                    <a:pt x="501931" y="667372"/>
                    <a:pt x="514350" y="671512"/>
                  </a:cubicBezTo>
                  <a:cubicBezTo>
                    <a:pt x="519112" y="673100"/>
                    <a:pt x="523714" y="675290"/>
                    <a:pt x="528637" y="676275"/>
                  </a:cubicBezTo>
                  <a:cubicBezTo>
                    <a:pt x="539644" y="678476"/>
                    <a:pt x="550880" y="679330"/>
                    <a:pt x="561975" y="681037"/>
                  </a:cubicBezTo>
                  <a:cubicBezTo>
                    <a:pt x="571519" y="682505"/>
                    <a:pt x="581025" y="684212"/>
                    <a:pt x="590550" y="685800"/>
                  </a:cubicBezTo>
                  <a:lnTo>
                    <a:pt x="904875" y="681037"/>
                  </a:lnTo>
                  <a:cubicBezTo>
                    <a:pt x="976037" y="679473"/>
                    <a:pt x="1013262" y="678150"/>
                    <a:pt x="1076325" y="671512"/>
                  </a:cubicBezTo>
                  <a:cubicBezTo>
                    <a:pt x="1132809" y="665566"/>
                    <a:pt x="1102976" y="667026"/>
                    <a:pt x="1171575" y="657225"/>
                  </a:cubicBezTo>
                  <a:cubicBezTo>
                    <a:pt x="1182687" y="655637"/>
                    <a:pt x="1193840" y="654307"/>
                    <a:pt x="1204912" y="652462"/>
                  </a:cubicBezTo>
                  <a:cubicBezTo>
                    <a:pt x="1223064" y="649437"/>
                    <a:pt x="1230639" y="647221"/>
                    <a:pt x="1247775" y="642937"/>
                  </a:cubicBezTo>
                  <a:cubicBezTo>
                    <a:pt x="1288718" y="615640"/>
                    <a:pt x="1236915" y="648367"/>
                    <a:pt x="1276350" y="628650"/>
                  </a:cubicBezTo>
                  <a:cubicBezTo>
                    <a:pt x="1281469" y="626090"/>
                    <a:pt x="1285875" y="622300"/>
                    <a:pt x="1290637" y="619125"/>
                  </a:cubicBezTo>
                  <a:cubicBezTo>
                    <a:pt x="1317934" y="578177"/>
                    <a:pt x="1281587" y="626365"/>
                    <a:pt x="1314450" y="600075"/>
                  </a:cubicBezTo>
                  <a:cubicBezTo>
                    <a:pt x="1318920" y="596499"/>
                    <a:pt x="1319928" y="589835"/>
                    <a:pt x="1323975" y="585787"/>
                  </a:cubicBezTo>
                  <a:cubicBezTo>
                    <a:pt x="1328022" y="581740"/>
                    <a:pt x="1334215" y="580309"/>
                    <a:pt x="1338262" y="576262"/>
                  </a:cubicBezTo>
                  <a:cubicBezTo>
                    <a:pt x="1353441" y="561083"/>
                    <a:pt x="1352014" y="555769"/>
                    <a:pt x="1362075" y="538162"/>
                  </a:cubicBezTo>
                  <a:cubicBezTo>
                    <a:pt x="1364915" y="533192"/>
                    <a:pt x="1369040" y="528994"/>
                    <a:pt x="1371600" y="523875"/>
                  </a:cubicBezTo>
                  <a:cubicBezTo>
                    <a:pt x="1394901" y="477272"/>
                    <a:pt x="1368582" y="518875"/>
                    <a:pt x="1390650" y="485775"/>
                  </a:cubicBezTo>
                  <a:cubicBezTo>
                    <a:pt x="1402898" y="436785"/>
                    <a:pt x="1398324" y="460634"/>
                    <a:pt x="1404937" y="414337"/>
                  </a:cubicBezTo>
                  <a:cubicBezTo>
                    <a:pt x="1403350" y="374650"/>
                    <a:pt x="1404001" y="334809"/>
                    <a:pt x="1400175" y="295275"/>
                  </a:cubicBezTo>
                  <a:cubicBezTo>
                    <a:pt x="1399208" y="285281"/>
                    <a:pt x="1396674" y="274732"/>
                    <a:pt x="1390650" y="266700"/>
                  </a:cubicBezTo>
                  <a:lnTo>
                    <a:pt x="1376362" y="247650"/>
                  </a:lnTo>
                  <a:cubicBezTo>
                    <a:pt x="1374775" y="242887"/>
                    <a:pt x="1374038" y="237750"/>
                    <a:pt x="1371600" y="233362"/>
                  </a:cubicBezTo>
                  <a:cubicBezTo>
                    <a:pt x="1366041" y="223355"/>
                    <a:pt x="1356171" y="215647"/>
                    <a:pt x="1352550" y="204787"/>
                  </a:cubicBezTo>
                  <a:cubicBezTo>
                    <a:pt x="1343441" y="177463"/>
                    <a:pt x="1354310" y="202968"/>
                    <a:pt x="1333500" y="176212"/>
                  </a:cubicBezTo>
                  <a:cubicBezTo>
                    <a:pt x="1326472" y="167176"/>
                    <a:pt x="1322545" y="155731"/>
                    <a:pt x="1314450" y="147637"/>
                  </a:cubicBezTo>
                  <a:cubicBezTo>
                    <a:pt x="1309687" y="142875"/>
                    <a:pt x="1304297" y="138666"/>
                    <a:pt x="1300162" y="133350"/>
                  </a:cubicBezTo>
                  <a:cubicBezTo>
                    <a:pt x="1293134" y="124314"/>
                    <a:pt x="1291972" y="108395"/>
                    <a:pt x="1281112" y="104775"/>
                  </a:cubicBezTo>
                  <a:lnTo>
                    <a:pt x="1252537" y="95250"/>
                  </a:lnTo>
                  <a:cubicBezTo>
                    <a:pt x="1222384" y="75148"/>
                    <a:pt x="1230457" y="77696"/>
                    <a:pt x="1200150" y="66675"/>
                  </a:cubicBezTo>
                  <a:cubicBezTo>
                    <a:pt x="1190714" y="63244"/>
                    <a:pt x="1171575" y="57150"/>
                    <a:pt x="1171575" y="57150"/>
                  </a:cubicBezTo>
                  <a:cubicBezTo>
                    <a:pt x="1166812" y="53975"/>
                    <a:pt x="1162518" y="49950"/>
                    <a:pt x="1157287" y="47625"/>
                  </a:cubicBezTo>
                  <a:cubicBezTo>
                    <a:pt x="1148112" y="43547"/>
                    <a:pt x="1138237" y="41275"/>
                    <a:pt x="1128712" y="38100"/>
                  </a:cubicBezTo>
                  <a:lnTo>
                    <a:pt x="1100137" y="28575"/>
                  </a:lnTo>
                  <a:cubicBezTo>
                    <a:pt x="1093787" y="26987"/>
                    <a:pt x="1087477" y="25232"/>
                    <a:pt x="1081087" y="23812"/>
                  </a:cubicBezTo>
                  <a:cubicBezTo>
                    <a:pt x="1073185" y="22056"/>
                    <a:pt x="1065128" y="21013"/>
                    <a:pt x="1057275" y="19050"/>
                  </a:cubicBezTo>
                  <a:cubicBezTo>
                    <a:pt x="1052405" y="17832"/>
                    <a:pt x="1047814" y="15666"/>
                    <a:pt x="1042987" y="14287"/>
                  </a:cubicBezTo>
                  <a:cubicBezTo>
                    <a:pt x="1036693" y="12489"/>
                    <a:pt x="1030231" y="11323"/>
                    <a:pt x="1023937" y="9525"/>
                  </a:cubicBezTo>
                  <a:cubicBezTo>
                    <a:pt x="1019110" y="8146"/>
                    <a:pt x="1014520" y="5980"/>
                    <a:pt x="1009650" y="4762"/>
                  </a:cubicBezTo>
                  <a:cubicBezTo>
                    <a:pt x="1001797" y="2799"/>
                    <a:pt x="993775" y="1587"/>
                    <a:pt x="985837" y="0"/>
                  </a:cubicBezTo>
                  <a:lnTo>
                    <a:pt x="561975" y="95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3" name="橢圓 192"/>
            <p:cNvSpPr/>
            <p:nvPr/>
          </p:nvSpPr>
          <p:spPr>
            <a:xfrm>
              <a:off x="6041060" y="1734351"/>
              <a:ext cx="713227" cy="7042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4" name="橢圓 193"/>
            <p:cNvSpPr/>
            <p:nvPr/>
          </p:nvSpPr>
          <p:spPr>
            <a:xfrm>
              <a:off x="7067945" y="1749822"/>
              <a:ext cx="678164" cy="7042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006223" y="1464928"/>
            <a:ext cx="1469436" cy="1442090"/>
            <a:chOff x="2382769" y="1624172"/>
            <a:chExt cx="1469436" cy="1442090"/>
          </a:xfrm>
        </p:grpSpPr>
        <p:sp>
          <p:nvSpPr>
            <p:cNvPr id="195" name="橢圓 194"/>
            <p:cNvSpPr/>
            <p:nvPr/>
          </p:nvSpPr>
          <p:spPr>
            <a:xfrm>
              <a:off x="2382769" y="1624172"/>
              <a:ext cx="1469436" cy="14420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6" name="橢圓 195"/>
            <p:cNvSpPr/>
            <p:nvPr/>
          </p:nvSpPr>
          <p:spPr>
            <a:xfrm>
              <a:off x="2609305" y="2090766"/>
              <a:ext cx="508182" cy="4967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7" name="文字方塊 196"/>
          <p:cNvSpPr txBox="1"/>
          <p:nvPr/>
        </p:nvSpPr>
        <p:spPr>
          <a:xfrm>
            <a:off x="1528721" y="4694248"/>
            <a:ext cx="161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BEM</a:t>
            </a:r>
          </a:p>
          <a:p>
            <a:pPr algn="ctr"/>
            <a:r>
              <a:rPr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(Numerical)</a:t>
            </a:r>
          </a:p>
        </p:txBody>
      </p:sp>
      <p:sp>
        <p:nvSpPr>
          <p:cNvPr id="198" name="文字方塊 197"/>
          <p:cNvSpPr txBox="1"/>
          <p:nvPr/>
        </p:nvSpPr>
        <p:spPr>
          <a:xfrm>
            <a:off x="3623096" y="4706444"/>
            <a:ext cx="385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Null-field BIE+ polar degenerate kernel</a:t>
            </a:r>
          </a:p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using adaptive observer</a:t>
            </a:r>
          </a:p>
          <a:p>
            <a:pPr algn="ctr"/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(Semi analytical)</a:t>
            </a:r>
          </a:p>
        </p:txBody>
      </p:sp>
      <p:sp>
        <p:nvSpPr>
          <p:cNvPr id="199" name="文字方塊 198"/>
          <p:cNvSpPr txBox="1"/>
          <p:nvPr/>
        </p:nvSpPr>
        <p:spPr>
          <a:xfrm>
            <a:off x="8027759" y="4687134"/>
            <a:ext cx="277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Null-field BIE+</a:t>
            </a:r>
          </a:p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bipolar degenerate kernel</a:t>
            </a:r>
          </a:p>
          <a:p>
            <a:pPr algn="ctr"/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(Analytical)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633014" y="3786126"/>
            <a:ext cx="179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JT Chen and WC Shen</a:t>
            </a:r>
          </a:p>
          <a:p>
            <a:pPr algn="ctr"/>
            <a:r>
              <a:rPr lang="en-US" altLang="zh-TW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 degenerate kernel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8295349" y="3794515"/>
            <a:ext cx="194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J T Chen and W C Dai</a:t>
            </a:r>
          </a:p>
          <a:p>
            <a:pPr algn="ctr"/>
            <a:r>
              <a:rPr lang="en-US" altLang="zh-TW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bipolar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 degenerate kernel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1534006" y="3806603"/>
            <a:ext cx="1536363" cy="464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Hong</a:t>
            </a:r>
          </a:p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(closed-form kernel)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0" y="4956195"/>
            <a:ext cx="161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MSV group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3165683" y="5115578"/>
            <a:ext cx="44977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>
            <a:off x="7530533" y="5115578"/>
            <a:ext cx="44977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1909473" y="5357704"/>
            <a:ext cx="85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5127224" y="5452388"/>
            <a:ext cx="85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8990653" y="5462578"/>
            <a:ext cx="85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69" y="5643589"/>
            <a:ext cx="587190" cy="582228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1830230" y="5806048"/>
            <a:ext cx="95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NTU</a:t>
            </a:r>
          </a:p>
        </p:txBody>
      </p:sp>
      <p:sp>
        <p:nvSpPr>
          <p:cNvPr id="30" name="文字方塊 28"/>
          <p:cNvSpPr txBox="1"/>
          <p:nvPr/>
        </p:nvSpPr>
        <p:spPr>
          <a:xfrm>
            <a:off x="4892217" y="5806048"/>
            <a:ext cx="95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NTOU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52" y="5618346"/>
            <a:ext cx="650423" cy="665039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8634950" y="5806048"/>
            <a:ext cx="161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NTOU+TKU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6" y="5511653"/>
            <a:ext cx="805259" cy="802575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964" y="5594171"/>
            <a:ext cx="650423" cy="6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2708"/>
      </p:ext>
    </p:extLst>
  </p:cSld>
  <p:clrMapOvr>
    <a:masterClrMapping/>
  </p:clrMapOvr>
  <p:transition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65827" y="136208"/>
            <a:ext cx="12488586" cy="84211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 Black" panose="020B0A04020102020204" pitchFamily="34" charset="0"/>
                <a:cs typeface="Times New Roman" panose="02020603050405020304" pitchFamily="18" charset="0"/>
              </a:rPr>
              <a:t>BVP and Green’s function using degenerate kernels</a:t>
            </a:r>
            <a:endParaRPr lang="zh-TW" altLang="en-US" sz="36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428-08EC-4980-BBB2-C65B7185503D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70" y="898208"/>
            <a:ext cx="2373190" cy="234185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39" y="955909"/>
            <a:ext cx="2902722" cy="222645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25" y="969879"/>
            <a:ext cx="2370022" cy="221248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970" y="3446737"/>
            <a:ext cx="2373190" cy="23829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652" y="3297760"/>
            <a:ext cx="1651098" cy="2807343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439363" y="3112658"/>
            <a:ext cx="173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Green’s function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2991547" y="5987018"/>
            <a:ext cx="248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Anti-plane remote shear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1459928" y="3182359"/>
            <a:ext cx="69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BVP</a:t>
            </a:r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7463790" y="5802352"/>
            <a:ext cx="203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Screw dislocation</a:t>
            </a:r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463790" y="3136623"/>
            <a:ext cx="173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Green’s function</a:t>
            </a:r>
            <a:endParaRPr lang="zh-TW" altLang="en-US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76" y="4339012"/>
            <a:ext cx="962503" cy="1283337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9889101" y="5698311"/>
            <a:ext cx="77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2022</a:t>
            </a:r>
            <a:endParaRPr lang="zh-TW" altLang="en-US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27" y="1536369"/>
            <a:ext cx="908799" cy="1242025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9807211" y="2738082"/>
            <a:ext cx="77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2023</a:t>
            </a:r>
            <a:endParaRPr lang="zh-TW" altLang="en-US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61" y="2145302"/>
            <a:ext cx="986078" cy="1314771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6311436" y="3446737"/>
            <a:ext cx="77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2022</a:t>
            </a:r>
            <a:endParaRPr lang="zh-TW" altLang="en-US" dirty="0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62" y="1996809"/>
            <a:ext cx="986078" cy="1314771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2547337" y="3298244"/>
            <a:ext cx="77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2022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24" y="4225565"/>
            <a:ext cx="967537" cy="1461822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4937182" y="5686951"/>
            <a:ext cx="150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Revision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8667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日期版面配置區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fld id="{321DEB4C-A56D-4310-A7AF-B77EB20E1B76}" type="datetime1">
              <a:rPr lang="zh-TW" altLang="en-US"/>
              <a:pPr/>
              <a:t>2023/11/7</a:t>
            </a:fld>
            <a:endParaRPr lang="en-US" altLang="zh-TW"/>
          </a:p>
        </p:txBody>
      </p:sp>
      <p:sp>
        <p:nvSpPr>
          <p:cNvPr id="3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altLang="zh-TW"/>
              <a:t>    Page </a:t>
            </a:r>
            <a:fld id="{5E4A694D-E1A0-451A-885A-5983987E0121}" type="slidenum">
              <a:rPr lang="en-US" altLang="zh-TW"/>
              <a:pPr/>
              <a:t>47</a:t>
            </a:fld>
            <a:endParaRPr lang="en-US" altLang="zh-TW"/>
          </a:p>
        </p:txBody>
      </p:sp>
      <p:sp>
        <p:nvSpPr>
          <p:cNvPr id="1284230" name="Text Box 134"/>
          <p:cNvSpPr txBox="1">
            <a:spLocks noChangeArrowheads="1"/>
          </p:cNvSpPr>
          <p:nvPr/>
        </p:nvSpPr>
        <p:spPr bwMode="auto">
          <a:xfrm>
            <a:off x="4067175" y="-47625"/>
            <a:ext cx="419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>
                <a:solidFill>
                  <a:schemeClr val="tx2"/>
                </a:solidFill>
                <a:ea typeface="標楷體" panose="03000509000000000000" pitchFamily="65" charset="-120"/>
              </a:rPr>
              <a:t>八卦邊界元</a:t>
            </a:r>
          </a:p>
        </p:txBody>
      </p:sp>
      <p:graphicFrame>
        <p:nvGraphicFramePr>
          <p:cNvPr id="1284231" name="Object 135"/>
          <p:cNvGraphicFramePr>
            <a:graphicFrameLocks noChangeAspect="1"/>
          </p:cNvGraphicFramePr>
          <p:nvPr/>
        </p:nvGraphicFramePr>
        <p:xfrm>
          <a:off x="4800600" y="4038600"/>
          <a:ext cx="685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2" name="Equation" r:id="rId3" imgW="228600" imgH="228600" progId="Equation.DSMT4">
                  <p:embed/>
                </p:oleObj>
              </mc:Choice>
              <mc:Fallback>
                <p:oleObj name="Equation" r:id="rId3" imgW="228600" imgH="228600" progId="Equation.DSMT4">
                  <p:embed/>
                  <p:pic>
                    <p:nvPicPr>
                      <p:cNvPr id="1284231" name="Object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038600"/>
                        <a:ext cx="6858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2" name="Object 136"/>
          <p:cNvGraphicFramePr>
            <a:graphicFrameLocks noChangeAspect="1"/>
          </p:cNvGraphicFramePr>
          <p:nvPr/>
        </p:nvGraphicFramePr>
        <p:xfrm>
          <a:off x="7086601" y="4038601"/>
          <a:ext cx="49371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3"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1284232" name="Object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1" y="4038601"/>
                        <a:ext cx="49371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3" name="Object 137"/>
          <p:cNvGraphicFramePr>
            <a:graphicFrameLocks noChangeAspect="1"/>
          </p:cNvGraphicFramePr>
          <p:nvPr/>
        </p:nvGraphicFramePr>
        <p:xfrm>
          <a:off x="6858000" y="2768601"/>
          <a:ext cx="4572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4"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1284233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768601"/>
                        <a:ext cx="45720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4" name="Object 138"/>
          <p:cNvGraphicFramePr>
            <a:graphicFrameLocks noChangeAspect="1"/>
          </p:cNvGraphicFramePr>
          <p:nvPr/>
        </p:nvGraphicFramePr>
        <p:xfrm>
          <a:off x="4953001" y="2692401"/>
          <a:ext cx="49371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5" name="Equation" r:id="rId9" imgW="164880" imgH="164880" progId="Equation.DSMT4">
                  <p:embed/>
                </p:oleObj>
              </mc:Choice>
              <mc:Fallback>
                <p:oleObj name="Equation" r:id="rId9" imgW="164880" imgH="164880" progId="Equation.DSMT4">
                  <p:embed/>
                  <p:pic>
                    <p:nvPicPr>
                      <p:cNvPr id="1284234" name="Object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1" y="2692401"/>
                        <a:ext cx="49371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5" name="Object 139"/>
          <p:cNvGraphicFramePr>
            <a:graphicFrameLocks noChangeAspect="1"/>
          </p:cNvGraphicFramePr>
          <p:nvPr/>
        </p:nvGraphicFramePr>
        <p:xfrm>
          <a:off x="4419600" y="2667000"/>
          <a:ext cx="4460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6" name="Equation" r:id="rId11" imgW="177480" imgH="203040" progId="Equation.DSMT4">
                  <p:embed/>
                </p:oleObj>
              </mc:Choice>
              <mc:Fallback>
                <p:oleObj name="Equation" r:id="rId11" imgW="177480" imgH="203040" progId="Equation.DSMT4">
                  <p:embed/>
                  <p:pic>
                    <p:nvPicPr>
                      <p:cNvPr id="1284235" name="Object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667000"/>
                        <a:ext cx="446088" cy="5080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6" name="Object 140"/>
          <p:cNvGraphicFramePr>
            <a:graphicFrameLocks noChangeAspect="1"/>
          </p:cNvGraphicFramePr>
          <p:nvPr/>
        </p:nvGraphicFramePr>
        <p:xfrm>
          <a:off x="7620001" y="3962400"/>
          <a:ext cx="15906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7" name="Equation" r:id="rId13" imgW="634680" imgH="228600" progId="Equation.DSMT4">
                  <p:embed/>
                </p:oleObj>
              </mc:Choice>
              <mc:Fallback>
                <p:oleObj name="Equation" r:id="rId13" imgW="634680" imgH="228600" progId="Equation.DSMT4">
                  <p:embed/>
                  <p:pic>
                    <p:nvPicPr>
                      <p:cNvPr id="1284236" name="Object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3962400"/>
                        <a:ext cx="1590675" cy="5730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7" name="Object 141"/>
          <p:cNvGraphicFramePr>
            <a:graphicFrameLocks noChangeAspect="1"/>
          </p:cNvGraphicFramePr>
          <p:nvPr/>
        </p:nvGraphicFramePr>
        <p:xfrm>
          <a:off x="7391401" y="2768600"/>
          <a:ext cx="7334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8" name="Equation" r:id="rId15" imgW="291960" imgH="203040" progId="Equation.DSMT4">
                  <p:embed/>
                </p:oleObj>
              </mc:Choice>
              <mc:Fallback>
                <p:oleObj name="Equation" r:id="rId15" imgW="291960" imgH="203040" progId="Equation.DSMT4">
                  <p:embed/>
                  <p:pic>
                    <p:nvPicPr>
                      <p:cNvPr id="1284237" name="Object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1" y="2768600"/>
                        <a:ext cx="733425" cy="5080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49" name="Object 153"/>
          <p:cNvGraphicFramePr>
            <a:graphicFrameLocks noChangeAspect="1"/>
          </p:cNvGraphicFramePr>
          <p:nvPr/>
        </p:nvGraphicFramePr>
        <p:xfrm>
          <a:off x="1600200" y="3962400"/>
          <a:ext cx="3200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9" name="Equation" r:id="rId17" imgW="1600200" imgH="228600" progId="Equation.DSMT4">
                  <p:embed/>
                </p:oleObj>
              </mc:Choice>
              <mc:Fallback>
                <p:oleObj name="Equation" r:id="rId17" imgW="1600200" imgH="228600" progId="Equation.DSMT4">
                  <p:embed/>
                  <p:pic>
                    <p:nvPicPr>
                      <p:cNvPr id="1284249" name="Object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62400"/>
                        <a:ext cx="3200400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4250" name="Picture 154" descr="Logo-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86500"/>
            <a:ext cx="762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4262" name="Text Box 166"/>
          <p:cNvSpPr txBox="1">
            <a:spLocks noChangeArrowheads="1"/>
          </p:cNvSpPr>
          <p:nvPr/>
        </p:nvSpPr>
        <p:spPr bwMode="auto">
          <a:xfrm>
            <a:off x="3733800" y="533401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>
                <a:solidFill>
                  <a:srgbClr val="FF6600"/>
                </a:solidFill>
                <a:latin typeface="Times New Roman" panose="02020603050405020304" pitchFamily="18" charset="0"/>
              </a:rPr>
              <a:t>Bagua boundary element method</a:t>
            </a:r>
          </a:p>
        </p:txBody>
      </p:sp>
      <p:sp>
        <p:nvSpPr>
          <p:cNvPr id="1284265" name="Oval 169"/>
          <p:cNvSpPr>
            <a:spLocks noChangeArrowheads="1"/>
          </p:cNvSpPr>
          <p:nvPr/>
        </p:nvSpPr>
        <p:spPr bwMode="auto">
          <a:xfrm>
            <a:off x="1752600" y="1152525"/>
            <a:ext cx="3886200" cy="687388"/>
          </a:xfrm>
          <a:prstGeom prst="ellipse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6" name="Text Box 170"/>
          <p:cNvSpPr txBox="1">
            <a:spLocks noChangeArrowheads="1"/>
          </p:cNvSpPr>
          <p:nvPr/>
        </p:nvSpPr>
        <p:spPr bwMode="auto">
          <a:xfrm>
            <a:off x="5562600" y="44958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600">
                <a:solidFill>
                  <a:srgbClr val="000000"/>
                </a:solidFill>
                <a:latin typeface="Times New Roman" panose="02020603050405020304" pitchFamily="18" charset="0"/>
              </a:rPr>
              <a:t>BEM</a:t>
            </a:r>
          </a:p>
        </p:txBody>
      </p:sp>
      <p:sp>
        <p:nvSpPr>
          <p:cNvPr id="1284267" name="Oval 171"/>
          <p:cNvSpPr>
            <a:spLocks noChangeArrowheads="1"/>
          </p:cNvSpPr>
          <p:nvPr/>
        </p:nvSpPr>
        <p:spPr bwMode="auto">
          <a:xfrm>
            <a:off x="6629400" y="1152525"/>
            <a:ext cx="3886200" cy="687388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8" name="Oval 172"/>
          <p:cNvSpPr>
            <a:spLocks noChangeArrowheads="1"/>
          </p:cNvSpPr>
          <p:nvPr/>
        </p:nvSpPr>
        <p:spPr bwMode="auto">
          <a:xfrm>
            <a:off x="6629400" y="5486400"/>
            <a:ext cx="3886200" cy="687388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9" name="Oval 173"/>
          <p:cNvSpPr>
            <a:spLocks noChangeArrowheads="1"/>
          </p:cNvSpPr>
          <p:nvPr/>
        </p:nvSpPr>
        <p:spPr bwMode="auto">
          <a:xfrm>
            <a:off x="1752600" y="5486400"/>
            <a:ext cx="3886200" cy="685800"/>
          </a:xfrm>
          <a:prstGeom prst="ellipse">
            <a:avLst/>
          </a:pr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099" name="文字方塊 4"/>
          <p:cNvSpPr txBox="1">
            <a:spLocks noChangeArrowheads="1"/>
          </p:cNvSpPr>
          <p:nvPr/>
        </p:nvSpPr>
        <p:spPr bwMode="auto">
          <a:xfrm>
            <a:off x="2057400" y="1228725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0000FF"/>
                </a:solidFill>
                <a:latin typeface="Times New Roman" panose="02020603050405020304" pitchFamily="18" charset="0"/>
              </a:rPr>
              <a:t>Real variable BEM</a:t>
            </a:r>
          </a:p>
        </p:txBody>
      </p:sp>
      <p:sp>
        <p:nvSpPr>
          <p:cNvPr id="1284100" name="文字方塊 5"/>
          <p:cNvSpPr txBox="1">
            <a:spLocks noChangeArrowheads="1"/>
          </p:cNvSpPr>
          <p:nvPr/>
        </p:nvSpPr>
        <p:spPr bwMode="auto">
          <a:xfrm>
            <a:off x="1828800" y="5611814"/>
            <a:ext cx="3505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200">
                <a:solidFill>
                  <a:srgbClr val="FF0000"/>
                </a:solidFill>
                <a:latin typeface="Times New Roman" panose="02020603050405020304" pitchFamily="18" charset="0"/>
              </a:rPr>
              <a:t>Clifford algebra valued BEM</a:t>
            </a:r>
          </a:p>
        </p:txBody>
      </p:sp>
      <p:sp>
        <p:nvSpPr>
          <p:cNvPr id="1284102" name="文字方塊 7"/>
          <p:cNvSpPr txBox="1">
            <a:spLocks noChangeArrowheads="1"/>
          </p:cNvSpPr>
          <p:nvPr/>
        </p:nvSpPr>
        <p:spPr bwMode="auto">
          <a:xfrm>
            <a:off x="6781800" y="1257300"/>
            <a:ext cx="346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FF0000"/>
                </a:solidFill>
                <a:latin typeface="Times New Roman" panose="02020603050405020304" pitchFamily="18" charset="0"/>
              </a:rPr>
              <a:t>Complex variable BEM</a:t>
            </a:r>
          </a:p>
        </p:txBody>
      </p:sp>
      <p:sp>
        <p:nvSpPr>
          <p:cNvPr id="1284103" name="文字方塊 8"/>
          <p:cNvSpPr txBox="1">
            <a:spLocks noChangeArrowheads="1"/>
          </p:cNvSpPr>
          <p:nvPr/>
        </p:nvSpPr>
        <p:spPr bwMode="auto">
          <a:xfrm>
            <a:off x="6781800" y="5599113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0000FF"/>
                </a:solidFill>
                <a:latin typeface="Times New Roman" panose="02020603050405020304" pitchFamily="18" charset="0"/>
              </a:rPr>
              <a:t>Quaternion valued BEM</a:t>
            </a:r>
          </a:p>
        </p:txBody>
      </p:sp>
      <p:sp>
        <p:nvSpPr>
          <p:cNvPr id="1284271" name="AutoShape 175"/>
          <p:cNvSpPr>
            <a:spLocks noChangeArrowheads="1"/>
          </p:cNvSpPr>
          <p:nvPr/>
        </p:nvSpPr>
        <p:spPr bwMode="auto">
          <a:xfrm rot="2700000">
            <a:off x="6495257" y="4895057"/>
            <a:ext cx="1258887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2" name="AutoShape 176"/>
          <p:cNvSpPr>
            <a:spLocks noChangeArrowheads="1"/>
          </p:cNvSpPr>
          <p:nvPr/>
        </p:nvSpPr>
        <p:spPr bwMode="auto">
          <a:xfrm rot="13500000">
            <a:off x="4666456" y="2191544"/>
            <a:ext cx="1258888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3" name="AutoShape 177"/>
          <p:cNvSpPr>
            <a:spLocks noChangeArrowheads="1"/>
          </p:cNvSpPr>
          <p:nvPr/>
        </p:nvSpPr>
        <p:spPr bwMode="auto">
          <a:xfrm rot="18900000">
            <a:off x="6513514" y="2209800"/>
            <a:ext cx="1258887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4" name="AutoShape 178"/>
          <p:cNvSpPr>
            <a:spLocks noChangeArrowheads="1"/>
          </p:cNvSpPr>
          <p:nvPr/>
        </p:nvSpPr>
        <p:spPr bwMode="auto">
          <a:xfrm rot="8100000">
            <a:off x="4648200" y="4876800"/>
            <a:ext cx="1258888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1284277" name="Object 181"/>
          <p:cNvGraphicFramePr>
            <a:graphicFrameLocks noChangeAspect="1"/>
          </p:cNvGraphicFramePr>
          <p:nvPr/>
        </p:nvGraphicFramePr>
        <p:xfrm>
          <a:off x="1981201" y="1905000"/>
          <a:ext cx="24177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30" name="Equation" r:id="rId20" imgW="1612800" imgH="609480" progId="Equation.DSMT4">
                  <p:embed/>
                </p:oleObj>
              </mc:Choice>
              <mc:Fallback>
                <p:oleObj name="Equation" r:id="rId20" imgW="1612800" imgH="609480" progId="Equation.DSMT4">
                  <p:embed/>
                  <p:pic>
                    <p:nvPicPr>
                      <p:cNvPr id="1284277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1905000"/>
                        <a:ext cx="241776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78" name="Object 182"/>
          <p:cNvGraphicFramePr>
            <a:graphicFrameLocks noChangeAspect="1"/>
          </p:cNvGraphicFramePr>
          <p:nvPr/>
        </p:nvGraphicFramePr>
        <p:xfrm>
          <a:off x="7697788" y="1828800"/>
          <a:ext cx="2970212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31" name="Equation" r:id="rId22" imgW="1981080" imgH="812520" progId="Equation.DSMT4">
                  <p:embed/>
                </p:oleObj>
              </mc:Choice>
              <mc:Fallback>
                <p:oleObj name="Equation" r:id="rId22" imgW="1981080" imgH="812520" progId="Equation.DSMT4">
                  <p:embed/>
                  <p:pic>
                    <p:nvPicPr>
                      <p:cNvPr id="1284278" name="Object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7788" y="1828800"/>
                        <a:ext cx="2970212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79" name="Object 183"/>
          <p:cNvGraphicFramePr>
            <a:graphicFrameLocks noChangeAspect="1"/>
          </p:cNvGraphicFramePr>
          <p:nvPr/>
        </p:nvGraphicFramePr>
        <p:xfrm>
          <a:off x="7448550" y="4543425"/>
          <a:ext cx="3162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32" name="Equation" r:id="rId24" imgW="2108160" imgH="609480" progId="Equation.DSMT4">
                  <p:embed/>
                </p:oleObj>
              </mc:Choice>
              <mc:Fallback>
                <p:oleObj name="Equation" r:id="rId24" imgW="2108160" imgH="609480" progId="Equation.DSMT4">
                  <p:embed/>
                  <p:pic>
                    <p:nvPicPr>
                      <p:cNvPr id="1284279" name="Object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543425"/>
                        <a:ext cx="31623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80" name="Object 184"/>
          <p:cNvGraphicFramePr>
            <a:graphicFrameLocks noChangeAspect="1"/>
          </p:cNvGraphicFramePr>
          <p:nvPr/>
        </p:nvGraphicFramePr>
        <p:xfrm>
          <a:off x="1676401" y="4724400"/>
          <a:ext cx="31988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33" name="Equation" r:id="rId26" imgW="2133360" imgH="291960" progId="Equation.DSMT4">
                  <p:embed/>
                </p:oleObj>
              </mc:Choice>
              <mc:Fallback>
                <p:oleObj name="Equation" r:id="rId26" imgW="2133360" imgH="291960" progId="Equation.DSMT4">
                  <p:embed/>
                  <p:pic>
                    <p:nvPicPr>
                      <p:cNvPr id="1284280" name="Object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4724400"/>
                        <a:ext cx="3198813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4281" name="Picture 185" descr="2000px-Bagua-name-earlier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1754188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4282" name="Text Box 186"/>
          <p:cNvSpPr txBox="1">
            <a:spLocks noChangeArrowheads="1"/>
          </p:cNvSpPr>
          <p:nvPr/>
        </p:nvSpPr>
        <p:spPr bwMode="auto">
          <a:xfrm>
            <a:off x="5638800" y="20574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八卦</a:t>
            </a:r>
          </a:p>
        </p:txBody>
      </p:sp>
    </p:spTree>
    <p:extLst>
      <p:ext uri="{BB962C8B-B14F-4D97-AF65-F5344CB8AC3E}">
        <p14:creationId xmlns:p14="http://schemas.microsoft.com/office/powerpoint/2010/main" val="2478683658"/>
      </p:ext>
    </p:extLst>
  </p:cSld>
  <p:clrMapOvr>
    <a:masterClrMapping/>
  </p:clrMapOvr>
  <p:transition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1559497" y="3923332"/>
            <a:ext cx="2273311" cy="857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    ASME, 1999 </a:t>
            </a:r>
          </a:p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       (398 </a:t>
            </a:r>
            <a:r>
              <a:rPr lang="en-US" altLang="zh-TW" sz="2400" dirty="0" err="1">
                <a:solidFill>
                  <a:schemeClr val="tx1"/>
                </a:solidFill>
              </a:rPr>
              <a:t>citings</a:t>
            </a:r>
            <a:r>
              <a:rPr lang="en-US" altLang="zh-TW" sz="2400" dirty="0">
                <a:solidFill>
                  <a:schemeClr val="tx1"/>
                </a:solidFill>
              </a:rPr>
              <a:t>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50" y="2136279"/>
            <a:ext cx="1321083" cy="1697390"/>
          </a:xfrm>
          <a:prstGeom prst="rect">
            <a:avLst/>
          </a:prstGeom>
        </p:spPr>
      </p:pic>
      <p:sp>
        <p:nvSpPr>
          <p:cNvPr id="7" name="副標題 2"/>
          <p:cNvSpPr txBox="1">
            <a:spLocks/>
          </p:cNvSpPr>
          <p:nvPr/>
        </p:nvSpPr>
        <p:spPr>
          <a:xfrm>
            <a:off x="1847528" y="1281336"/>
            <a:ext cx="1903910" cy="834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ASCE, 1988 </a:t>
            </a:r>
          </a:p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(324 </a:t>
            </a:r>
            <a:r>
              <a:rPr lang="en-US" altLang="zh-TW" sz="2400" dirty="0" err="1">
                <a:solidFill>
                  <a:schemeClr val="tx1"/>
                </a:solidFill>
              </a:rPr>
              <a:t>citings</a:t>
            </a:r>
            <a:r>
              <a:rPr lang="en-US" altLang="zh-TW" sz="2400" dirty="0">
                <a:solidFill>
                  <a:schemeClr val="tx1"/>
                </a:solidFill>
              </a:rPr>
              <a:t>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67" y="4780765"/>
            <a:ext cx="1277049" cy="1645140"/>
          </a:xfrm>
          <a:prstGeom prst="rect">
            <a:avLst/>
          </a:prstGeom>
        </p:spPr>
      </p:pic>
      <p:sp>
        <p:nvSpPr>
          <p:cNvPr id="9" name="副標題 2"/>
          <p:cNvSpPr txBox="1">
            <a:spLocks/>
          </p:cNvSpPr>
          <p:nvPr/>
        </p:nvSpPr>
        <p:spPr>
          <a:xfrm>
            <a:off x="3975760" y="314170"/>
            <a:ext cx="262429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TW" altLang="en-US" sz="2700" dirty="0">
                <a:solidFill>
                  <a:schemeClr val="tx1"/>
                </a:solidFill>
              </a:rPr>
              <a:t>兩儀</a:t>
            </a:r>
            <a:endParaRPr lang="en-US" altLang="zh-TW" sz="27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TW" sz="2700" u="sng" dirty="0">
                <a:solidFill>
                  <a:srgbClr val="FF0000"/>
                </a:solidFill>
              </a:rPr>
              <a:t>Complex variable</a:t>
            </a:r>
            <a:endParaRPr lang="zh-TW" altLang="en-US" sz="2700" u="sng" dirty="0">
              <a:solidFill>
                <a:srgbClr val="FF0000"/>
              </a:solidFill>
            </a:endParaRPr>
          </a:p>
        </p:txBody>
      </p:sp>
      <p:sp>
        <p:nvSpPr>
          <p:cNvPr id="10" name="副標題 2"/>
          <p:cNvSpPr txBox="1">
            <a:spLocks/>
          </p:cNvSpPr>
          <p:nvPr/>
        </p:nvSpPr>
        <p:spPr>
          <a:xfrm>
            <a:off x="6551968" y="251306"/>
            <a:ext cx="1944216" cy="1006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2700" dirty="0">
                <a:solidFill>
                  <a:schemeClr val="tx1"/>
                </a:solidFill>
              </a:rPr>
              <a:t>四相</a:t>
            </a:r>
            <a:r>
              <a:rPr lang="en-US" altLang="zh-TW" sz="2800" u="sng" dirty="0">
                <a:solidFill>
                  <a:srgbClr val="FF0000"/>
                </a:solidFill>
              </a:rPr>
              <a:t>Quaternion</a:t>
            </a:r>
            <a:endParaRPr lang="zh-TW" altLang="en-US" sz="2700" u="sng" dirty="0">
              <a:solidFill>
                <a:srgbClr val="FF0000"/>
              </a:solidFill>
            </a:endParaRPr>
          </a:p>
        </p:txBody>
      </p:sp>
      <p:sp>
        <p:nvSpPr>
          <p:cNvPr id="11" name="副標題 2"/>
          <p:cNvSpPr txBox="1">
            <a:spLocks/>
          </p:cNvSpPr>
          <p:nvPr/>
        </p:nvSpPr>
        <p:spPr>
          <a:xfrm>
            <a:off x="8474488" y="243306"/>
            <a:ext cx="1869984" cy="1236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2700" dirty="0">
                <a:solidFill>
                  <a:schemeClr val="tx1"/>
                </a:solidFill>
              </a:rPr>
              <a:t>八卦</a:t>
            </a:r>
            <a:r>
              <a:rPr lang="en-US" altLang="zh-TW" sz="2800" u="sng" dirty="0">
                <a:solidFill>
                  <a:srgbClr val="FF0000"/>
                </a:solidFill>
              </a:rPr>
              <a:t>Clifford</a:t>
            </a:r>
            <a:endParaRPr lang="zh-TW" altLang="en-US" sz="2700" u="sng" dirty="0">
              <a:solidFill>
                <a:srgbClr val="FF000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92" y="1362480"/>
            <a:ext cx="1229281" cy="1639041"/>
          </a:xfrm>
          <a:prstGeom prst="rect">
            <a:avLst/>
          </a:prstGeom>
        </p:spPr>
      </p:pic>
      <p:sp>
        <p:nvSpPr>
          <p:cNvPr id="13" name="副標題 2"/>
          <p:cNvSpPr txBox="1">
            <a:spLocks/>
          </p:cNvSpPr>
          <p:nvPr/>
        </p:nvSpPr>
        <p:spPr>
          <a:xfrm>
            <a:off x="4239792" y="1869969"/>
            <a:ext cx="880602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2000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48" y="4860017"/>
            <a:ext cx="1229281" cy="1639041"/>
          </a:xfrm>
          <a:prstGeom prst="rect">
            <a:avLst/>
          </a:prstGeom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4230648" y="5502378"/>
            <a:ext cx="897762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2015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47" y="3073075"/>
            <a:ext cx="1229281" cy="1676888"/>
          </a:xfrm>
          <a:prstGeom prst="rect">
            <a:avLst/>
          </a:prstGeom>
        </p:spPr>
      </p:pic>
      <p:sp>
        <p:nvSpPr>
          <p:cNvPr id="17" name="副標題 2"/>
          <p:cNvSpPr txBox="1">
            <a:spLocks/>
          </p:cNvSpPr>
          <p:nvPr/>
        </p:nvSpPr>
        <p:spPr>
          <a:xfrm>
            <a:off x="4266080" y="3554913"/>
            <a:ext cx="826882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2013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52" y="1595662"/>
            <a:ext cx="1476737" cy="1968982"/>
          </a:xfrm>
          <a:prstGeom prst="rect">
            <a:avLst/>
          </a:prstGeom>
        </p:spPr>
      </p:pic>
      <p:sp>
        <p:nvSpPr>
          <p:cNvPr id="19" name="副標題 2"/>
          <p:cNvSpPr txBox="1">
            <a:spLocks/>
          </p:cNvSpPr>
          <p:nvPr/>
        </p:nvSpPr>
        <p:spPr>
          <a:xfrm>
            <a:off x="8895168" y="1206474"/>
            <a:ext cx="1126834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2016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0" name="副標題 2"/>
          <p:cNvSpPr txBox="1">
            <a:spLocks/>
          </p:cNvSpPr>
          <p:nvPr/>
        </p:nvSpPr>
        <p:spPr>
          <a:xfrm>
            <a:off x="6168008" y="4970496"/>
            <a:ext cx="1457362" cy="912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NTU/MSV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H.-</a:t>
            </a:r>
            <a:r>
              <a:rPr lang="en-US" altLang="zh-TW" sz="2400" dirty="0" err="1">
                <a:solidFill>
                  <a:schemeClr val="tx1"/>
                </a:solidFill>
              </a:rPr>
              <a:t>K.Hong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1" name="副標題 2"/>
          <p:cNvSpPr txBox="1">
            <a:spLocks/>
          </p:cNvSpPr>
          <p:nvPr/>
        </p:nvSpPr>
        <p:spPr>
          <a:xfrm>
            <a:off x="9120336" y="3573016"/>
            <a:ext cx="158722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NCKU/MSV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L.W. Liu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2" name="副標題 2"/>
          <p:cNvSpPr txBox="1">
            <a:spLocks/>
          </p:cNvSpPr>
          <p:nvPr/>
        </p:nvSpPr>
        <p:spPr>
          <a:xfrm>
            <a:off x="9293321" y="5131330"/>
            <a:ext cx="1457362" cy="755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TKU/MSV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J.W. Lee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841" y="5669597"/>
            <a:ext cx="825232" cy="822137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40" y="4123090"/>
            <a:ext cx="842628" cy="847407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95" y="5628956"/>
            <a:ext cx="851772" cy="85177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17" y="1566491"/>
            <a:ext cx="1431215" cy="1951657"/>
          </a:xfrm>
          <a:prstGeom prst="rect">
            <a:avLst/>
          </a:prstGeom>
        </p:spPr>
      </p:pic>
      <p:sp>
        <p:nvSpPr>
          <p:cNvPr id="28" name="副標題 2"/>
          <p:cNvSpPr txBox="1">
            <a:spLocks/>
          </p:cNvSpPr>
          <p:nvPr/>
        </p:nvSpPr>
        <p:spPr>
          <a:xfrm>
            <a:off x="6960659" y="1218677"/>
            <a:ext cx="1126834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2018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62801"/>
            <a:ext cx="651800" cy="58662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676" r="100000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foregroundMark x1="33520" y1="87313" x2="35754" y2="80597"/>
                        <a14:foregroundMark x1="37989" y1="91045" x2="39106" y2="93284"/>
                        <a14:foregroundMark x1="56425" y1="90299" x2="59218" y2="89552"/>
                        <a14:foregroundMark x1="62570" y1="91045" x2="64804" y2="94030"/>
                        <a14:foregroundMark x1="54749" y1="94030" x2="57542" y2="94030"/>
                        <a14:foregroundMark x1="94413" y1="91791" x2="95531" y2="91791"/>
                        <a14:foregroundMark x1="93296" y1="94776" x2="95531" y2="94030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  <a14:backgroundMark x1="22346" y1="46269" x2="22346" y2="46269"/>
                        <a14:backgroundMark x1="20670" y1="20896" x2="20670" y2="20896"/>
                        <a14:backgroundMark x1="68715" y1="25373" x2="68715" y2="25373"/>
                        <a14:backgroundMark x1="79330" y1="65672" x2="79330" y2="65672"/>
                        <a14:backgroundMark x1="83799" y1="56716" x2="83799" y2="56716"/>
                        <a14:backgroundMark x1="74860" y1="58209" x2="74860" y2="58209"/>
                        <a14:backgroundMark x1="38547" y1="70149" x2="49162" y2="62687"/>
                        <a14:backgroundMark x1="5028" y1="69403" x2="15642" y2="71642"/>
                        <a14:backgroundMark x1="12291" y1="95522" x2="31285" y2="96269"/>
                        <a14:backgroundMark x1="71508" y1="73134" x2="83240" y2="51493"/>
                        <a14:backgroundMark x1="91620" y1="89552" x2="97765" y2="88806"/>
                        <a14:backgroundMark x1="43575" y1="95522" x2="80447" y2="97015"/>
                        <a14:backgroundMark x1="3352" y1="82836" x2="3352" y2="97015"/>
                        <a14:backgroundMark x1="12291" y1="85075" x2="11173" y2="94030"/>
                        <a14:backgroundMark x1="7263" y1="91045" x2="7263" y2="94776"/>
                        <a14:backgroundMark x1="9497" y1="79851" x2="9497" y2="76866"/>
                        <a14:backgroundMark x1="18436" y1="83582" x2="18436" y2="88060"/>
                        <a14:backgroundMark x1="28492" y1="80597" x2="27374" y2="91045"/>
                        <a14:backgroundMark x1="24022" y1="81343" x2="24022" y2="85075"/>
                        <a14:backgroundMark x1="32961" y1="82836" x2="32961" y2="85075"/>
                        <a14:backgroundMark x1="41341" y1="81343" x2="41899" y2="82090"/>
                        <a14:backgroundMark x1="42458" y1="89552" x2="43017" y2="93284"/>
                        <a14:backgroundMark x1="48603" y1="81343" x2="48045" y2="88806"/>
                        <a14:backgroundMark x1="51955" y1="88806" x2="61453" y2="88806"/>
                        <a14:backgroundMark x1="63128" y1="88060" x2="82123" y2="88806"/>
                        <a14:backgroundMark x1="82682" y1="88806" x2="90503" y2="88060"/>
                        <a14:backgroundMark x1="89385" y1="76866" x2="90503" y2="85075"/>
                        <a14:backgroundMark x1="51955" y1="77612" x2="51955" y2="82090"/>
                        <a14:backgroundMark x1="69832" y1="76866" x2="69832" y2="80597"/>
                        <a14:backgroundMark x1="74302" y1="79851" x2="74860" y2="84328"/>
                        <a14:backgroundMark x1="86034" y1="83582" x2="87151" y2="88806"/>
                        <a14:backgroundMark x1="89385" y1="74627" x2="89944" y2="77612"/>
                        <a14:backgroundMark x1="54190" y1="93284" x2="55307" y2="91791"/>
                        <a14:backgroundMark x1="59218" y1="92537" x2="59777" y2="91045"/>
                        <a14:backgroundMark x1="70950" y1="92537" x2="73184" y2="91045"/>
                        <a14:backgroundMark x1="77095" y1="94776" x2="78212" y2="91045"/>
                        <a14:backgroundMark x1="81006" y1="98507" x2="97765" y2="98507"/>
                        <a14:backgroundMark x1="92737" y1="91045" x2="93296" y2="92537"/>
                        <a14:backgroundMark x1="92737" y1="96269" x2="92737" y2="95522"/>
                        <a14:backgroundMark x1="66480" y1="94776" x2="67039" y2="92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23" y="6351372"/>
            <a:ext cx="662437" cy="496553"/>
          </a:xfrm>
          <a:prstGeom prst="rect">
            <a:avLst/>
          </a:prstGeom>
        </p:spPr>
      </p:pic>
      <p:sp>
        <p:nvSpPr>
          <p:cNvPr id="32" name="副標題 2"/>
          <p:cNvSpPr txBox="1">
            <a:spLocks/>
          </p:cNvSpPr>
          <p:nvPr/>
        </p:nvSpPr>
        <p:spPr>
          <a:xfrm>
            <a:off x="1487488" y="334746"/>
            <a:ext cx="262429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TW" altLang="en-US" sz="2700" dirty="0">
                <a:solidFill>
                  <a:schemeClr val="tx1"/>
                </a:solidFill>
              </a:rPr>
              <a:t>太極</a:t>
            </a:r>
            <a:endParaRPr lang="en-US" altLang="zh-TW" sz="27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TW" sz="2700" u="sng" dirty="0">
                <a:solidFill>
                  <a:srgbClr val="FF0000"/>
                </a:solidFill>
              </a:rPr>
              <a:t>Real variable</a:t>
            </a:r>
            <a:endParaRPr lang="zh-TW" altLang="en-US" sz="2700" u="sng" dirty="0">
              <a:solidFill>
                <a:srgbClr val="FF0000"/>
              </a:solidFill>
            </a:endParaRPr>
          </a:p>
        </p:txBody>
      </p:sp>
      <p:pic>
        <p:nvPicPr>
          <p:cNvPr id="31" name="Picture 8" descr="海大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62" y="4064895"/>
            <a:ext cx="1007695" cy="96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副標題 2"/>
          <p:cNvSpPr txBox="1">
            <a:spLocks/>
          </p:cNvSpPr>
          <p:nvPr/>
        </p:nvSpPr>
        <p:spPr>
          <a:xfrm>
            <a:off x="5888086" y="3429001"/>
            <a:ext cx="2080123" cy="1043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NTOU/MSV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J. T. Chen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98868"/>
      </p:ext>
    </p:extLst>
  </p:cSld>
  <p:clrMapOvr>
    <a:masterClrMapping/>
  </p:clrMapOvr>
  <p:transition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286164" y="1160184"/>
          <a:ext cx="10087400" cy="528101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683">
                  <a:extLst>
                    <a:ext uri="{9D8B030D-6E8A-4147-A177-3AD203B41FA5}">
                      <a16:colId xmlns:a16="http://schemas.microsoft.com/office/drawing/2014/main" val="3762878917"/>
                    </a:ext>
                  </a:extLst>
                </a:gridCol>
                <a:gridCol w="2352502">
                  <a:extLst>
                    <a:ext uri="{9D8B030D-6E8A-4147-A177-3AD203B41FA5}">
                      <a16:colId xmlns:a16="http://schemas.microsoft.com/office/drawing/2014/main" val="100241114"/>
                    </a:ext>
                  </a:extLst>
                </a:gridCol>
                <a:gridCol w="2510444">
                  <a:extLst>
                    <a:ext uri="{9D8B030D-6E8A-4147-A177-3AD203B41FA5}">
                      <a16:colId xmlns:a16="http://schemas.microsoft.com/office/drawing/2014/main" val="1528059013"/>
                    </a:ext>
                  </a:extLst>
                </a:gridCol>
                <a:gridCol w="2952771">
                  <a:extLst>
                    <a:ext uri="{9D8B030D-6E8A-4147-A177-3AD203B41FA5}">
                      <a16:colId xmlns:a16="http://schemas.microsoft.com/office/drawing/2014/main" val="4286442857"/>
                    </a:ext>
                  </a:extLst>
                </a:gridCol>
              </a:tblGrid>
              <a:tr h="3273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Degenerate</a:t>
                      </a:r>
                      <a:r>
                        <a:rPr lang="en-US" altLang="zh-TW" sz="1400" baseline="0" dirty="0"/>
                        <a:t> </a:t>
                      </a:r>
                      <a:r>
                        <a:rPr lang="en-US" altLang="zh-TW" sz="1400" dirty="0"/>
                        <a:t>eigenvalue</a:t>
                      </a:r>
                      <a:endParaRPr lang="zh-TW" alt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Degenerate scale</a:t>
                      </a:r>
                      <a:endParaRPr lang="zh-TW" alt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Degenerate boundary</a:t>
                      </a:r>
                      <a:endParaRPr lang="zh-TW" alt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Degenerate kernel</a:t>
                      </a:r>
                      <a:endParaRPr lang="zh-TW" alt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07775"/>
                  </a:ext>
                </a:extLst>
              </a:tr>
              <a:tr h="2570144"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392890"/>
                  </a:ext>
                </a:extLst>
              </a:tr>
              <a:tr h="238355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85814213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281622" y="194209"/>
            <a:ext cx="738028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Degenerate Terminology 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退化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099757" y="4445091"/>
            <a:ext cx="900000" cy="900000"/>
          </a:xfrm>
          <a:prstGeom prst="ellips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4369757" y="3374202"/>
            <a:ext cx="360000" cy="360000"/>
          </a:xfrm>
          <a:prstGeom prst="ellips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/>
          <p:cNvGrpSpPr/>
          <p:nvPr/>
        </p:nvGrpSpPr>
        <p:grpSpPr>
          <a:xfrm>
            <a:off x="4405757" y="2176633"/>
            <a:ext cx="288000" cy="288000"/>
            <a:chOff x="4432280" y="2483656"/>
            <a:chExt cx="288000" cy="288000"/>
          </a:xfrm>
        </p:grpSpPr>
        <p:sp>
          <p:nvSpPr>
            <p:cNvPr id="13" name="橢圓 12"/>
            <p:cNvSpPr/>
            <p:nvPr/>
          </p:nvSpPr>
          <p:spPr>
            <a:xfrm>
              <a:off x="4432280" y="2483656"/>
              <a:ext cx="288000" cy="288000"/>
            </a:xfrm>
            <a:prstGeom prst="ellipse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5" name="直線單箭頭接點 24"/>
            <p:cNvCxnSpPr>
              <a:endCxn id="13" idx="6"/>
            </p:cNvCxnSpPr>
            <p:nvPr/>
          </p:nvCxnSpPr>
          <p:spPr>
            <a:xfrm>
              <a:off x="4581525" y="2627656"/>
              <a:ext cx="138755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字方塊 26"/>
          <p:cNvSpPr txBox="1"/>
          <p:nvPr/>
        </p:nvSpPr>
        <p:spPr>
          <a:xfrm>
            <a:off x="5023186" y="4710425"/>
            <a:ext cx="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a&gt;1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023186" y="3369536"/>
            <a:ext cx="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a=1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5023186" y="2144491"/>
            <a:ext cx="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a&lt;1</a:t>
            </a:r>
            <a:endParaRPr lang="zh-TW" altLang="en-US" dirty="0"/>
          </a:p>
        </p:txBody>
      </p:sp>
      <p:grpSp>
        <p:nvGrpSpPr>
          <p:cNvPr id="57" name="群組 56"/>
          <p:cNvGrpSpPr/>
          <p:nvPr/>
        </p:nvGrpSpPr>
        <p:grpSpPr>
          <a:xfrm>
            <a:off x="6502983" y="2302884"/>
            <a:ext cx="1314495" cy="976115"/>
            <a:chOff x="6502983" y="2398134"/>
            <a:chExt cx="1314495" cy="976115"/>
          </a:xfrm>
        </p:grpSpPr>
        <p:sp>
          <p:nvSpPr>
            <p:cNvPr id="18" name="手繪多邊形 17"/>
            <p:cNvSpPr/>
            <p:nvPr/>
          </p:nvSpPr>
          <p:spPr>
            <a:xfrm>
              <a:off x="6502983" y="2398134"/>
              <a:ext cx="1314495" cy="976115"/>
            </a:xfrm>
            <a:custGeom>
              <a:avLst/>
              <a:gdLst>
                <a:gd name="connsiteX0" fmla="*/ 126578 w 1039086"/>
                <a:gd name="connsiteY0" fmla="*/ 69880 h 1011300"/>
                <a:gd name="connsiteX1" fmla="*/ 69428 w 1039086"/>
                <a:gd name="connsiteY1" fmla="*/ 1007140 h 1011300"/>
                <a:gd name="connsiteX2" fmla="*/ 1029548 w 1039086"/>
                <a:gd name="connsiteY2" fmla="*/ 401350 h 1011300"/>
                <a:gd name="connsiteX3" fmla="*/ 538058 w 1039086"/>
                <a:gd name="connsiteY3" fmla="*/ 104170 h 1011300"/>
                <a:gd name="connsiteX4" fmla="*/ 126578 w 1039086"/>
                <a:gd name="connsiteY4" fmla="*/ 69880 h 1011300"/>
                <a:gd name="connsiteX0" fmla="*/ 393556 w 1306064"/>
                <a:gd name="connsiteY0" fmla="*/ 30077 h 967576"/>
                <a:gd name="connsiteX1" fmla="*/ 491 w 1306064"/>
                <a:gd name="connsiteY1" fmla="*/ 429492 h 967576"/>
                <a:gd name="connsiteX2" fmla="*/ 336406 w 1306064"/>
                <a:gd name="connsiteY2" fmla="*/ 967337 h 967576"/>
                <a:gd name="connsiteX3" fmla="*/ 1296526 w 1306064"/>
                <a:gd name="connsiteY3" fmla="*/ 361547 h 967576"/>
                <a:gd name="connsiteX4" fmla="*/ 805036 w 1306064"/>
                <a:gd name="connsiteY4" fmla="*/ 64367 h 967576"/>
                <a:gd name="connsiteX5" fmla="*/ 393556 w 1306064"/>
                <a:gd name="connsiteY5" fmla="*/ 30077 h 967576"/>
                <a:gd name="connsiteX0" fmla="*/ 393506 w 1314495"/>
                <a:gd name="connsiteY0" fmla="*/ 30077 h 991047"/>
                <a:gd name="connsiteX1" fmla="*/ 441 w 1314495"/>
                <a:gd name="connsiteY1" fmla="*/ 429492 h 991047"/>
                <a:gd name="connsiteX2" fmla="*/ 336356 w 1314495"/>
                <a:gd name="connsiteY2" fmla="*/ 967337 h 991047"/>
                <a:gd name="connsiteX3" fmla="*/ 1197416 w 1314495"/>
                <a:gd name="connsiteY3" fmla="*/ 842242 h 991047"/>
                <a:gd name="connsiteX4" fmla="*/ 1296476 w 1314495"/>
                <a:gd name="connsiteY4" fmla="*/ 361547 h 991047"/>
                <a:gd name="connsiteX5" fmla="*/ 804986 w 1314495"/>
                <a:gd name="connsiteY5" fmla="*/ 64367 h 991047"/>
                <a:gd name="connsiteX6" fmla="*/ 393506 w 1314495"/>
                <a:gd name="connsiteY6" fmla="*/ 30077 h 991047"/>
                <a:gd name="connsiteX0" fmla="*/ 393506 w 1314495"/>
                <a:gd name="connsiteY0" fmla="*/ 47139 h 1008109"/>
                <a:gd name="connsiteX1" fmla="*/ 441 w 1314495"/>
                <a:gd name="connsiteY1" fmla="*/ 446554 h 1008109"/>
                <a:gd name="connsiteX2" fmla="*/ 336356 w 1314495"/>
                <a:gd name="connsiteY2" fmla="*/ 984399 h 1008109"/>
                <a:gd name="connsiteX3" fmla="*/ 1197416 w 1314495"/>
                <a:gd name="connsiteY3" fmla="*/ 859304 h 1008109"/>
                <a:gd name="connsiteX4" fmla="*/ 1296476 w 1314495"/>
                <a:gd name="connsiteY4" fmla="*/ 378609 h 1008109"/>
                <a:gd name="connsiteX5" fmla="*/ 1062161 w 1314495"/>
                <a:gd name="connsiteY5" fmla="*/ 43329 h 1008109"/>
                <a:gd name="connsiteX6" fmla="*/ 393506 w 1314495"/>
                <a:gd name="connsiteY6" fmla="*/ 47139 h 1008109"/>
                <a:gd name="connsiteX0" fmla="*/ 310956 w 1314495"/>
                <a:gd name="connsiteY0" fmla="*/ 132180 h 972500"/>
                <a:gd name="connsiteX1" fmla="*/ 441 w 1314495"/>
                <a:gd name="connsiteY1" fmla="*/ 410945 h 972500"/>
                <a:gd name="connsiteX2" fmla="*/ 336356 w 1314495"/>
                <a:gd name="connsiteY2" fmla="*/ 948790 h 972500"/>
                <a:gd name="connsiteX3" fmla="*/ 1197416 w 1314495"/>
                <a:gd name="connsiteY3" fmla="*/ 823695 h 972500"/>
                <a:gd name="connsiteX4" fmla="*/ 1296476 w 1314495"/>
                <a:gd name="connsiteY4" fmla="*/ 343000 h 972500"/>
                <a:gd name="connsiteX5" fmla="*/ 1062161 w 1314495"/>
                <a:gd name="connsiteY5" fmla="*/ 7720 h 972500"/>
                <a:gd name="connsiteX6" fmla="*/ 310956 w 1314495"/>
                <a:gd name="connsiteY6" fmla="*/ 132180 h 972500"/>
                <a:gd name="connsiteX0" fmla="*/ 310956 w 1314495"/>
                <a:gd name="connsiteY0" fmla="*/ 135452 h 975772"/>
                <a:gd name="connsiteX1" fmla="*/ 441 w 1314495"/>
                <a:gd name="connsiteY1" fmla="*/ 414217 h 975772"/>
                <a:gd name="connsiteX2" fmla="*/ 336356 w 1314495"/>
                <a:gd name="connsiteY2" fmla="*/ 952062 h 975772"/>
                <a:gd name="connsiteX3" fmla="*/ 1197416 w 1314495"/>
                <a:gd name="connsiteY3" fmla="*/ 826967 h 975772"/>
                <a:gd name="connsiteX4" fmla="*/ 1296476 w 1314495"/>
                <a:gd name="connsiteY4" fmla="*/ 346272 h 975772"/>
                <a:gd name="connsiteX5" fmla="*/ 1062161 w 1314495"/>
                <a:gd name="connsiteY5" fmla="*/ 10992 h 975772"/>
                <a:gd name="connsiteX6" fmla="*/ 310956 w 1314495"/>
                <a:gd name="connsiteY6" fmla="*/ 135452 h 975772"/>
                <a:gd name="connsiteX0" fmla="*/ 310956 w 1314495"/>
                <a:gd name="connsiteY0" fmla="*/ 133217 h 973537"/>
                <a:gd name="connsiteX1" fmla="*/ 441 w 1314495"/>
                <a:gd name="connsiteY1" fmla="*/ 411982 h 973537"/>
                <a:gd name="connsiteX2" fmla="*/ 336356 w 1314495"/>
                <a:gd name="connsiteY2" fmla="*/ 949827 h 973537"/>
                <a:gd name="connsiteX3" fmla="*/ 1197416 w 1314495"/>
                <a:gd name="connsiteY3" fmla="*/ 824732 h 973537"/>
                <a:gd name="connsiteX4" fmla="*/ 1296476 w 1314495"/>
                <a:gd name="connsiteY4" fmla="*/ 344037 h 973537"/>
                <a:gd name="connsiteX5" fmla="*/ 1062161 w 1314495"/>
                <a:gd name="connsiteY5" fmla="*/ 8757 h 973537"/>
                <a:gd name="connsiteX6" fmla="*/ 310956 w 1314495"/>
                <a:gd name="connsiteY6" fmla="*/ 133217 h 973537"/>
                <a:gd name="connsiteX0" fmla="*/ 310956 w 1314495"/>
                <a:gd name="connsiteY0" fmla="*/ 135795 h 976115"/>
                <a:gd name="connsiteX1" fmla="*/ 441 w 1314495"/>
                <a:gd name="connsiteY1" fmla="*/ 414560 h 976115"/>
                <a:gd name="connsiteX2" fmla="*/ 336356 w 1314495"/>
                <a:gd name="connsiteY2" fmla="*/ 952405 h 976115"/>
                <a:gd name="connsiteX3" fmla="*/ 1197416 w 1314495"/>
                <a:gd name="connsiteY3" fmla="*/ 827310 h 976115"/>
                <a:gd name="connsiteX4" fmla="*/ 1296476 w 1314495"/>
                <a:gd name="connsiteY4" fmla="*/ 346615 h 976115"/>
                <a:gd name="connsiteX5" fmla="*/ 1062161 w 1314495"/>
                <a:gd name="connsiteY5" fmla="*/ 11335 h 976115"/>
                <a:gd name="connsiteX6" fmla="*/ 310956 w 1314495"/>
                <a:gd name="connsiteY6" fmla="*/ 135795 h 97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95" h="976115">
                  <a:moveTo>
                    <a:pt x="310956" y="135795"/>
                  </a:moveTo>
                  <a:cubicBezTo>
                    <a:pt x="245128" y="247449"/>
                    <a:pt x="9966" y="258350"/>
                    <a:pt x="441" y="414560"/>
                  </a:cubicBezTo>
                  <a:cubicBezTo>
                    <a:pt x="-9084" y="570770"/>
                    <a:pt x="136860" y="883613"/>
                    <a:pt x="336356" y="952405"/>
                  </a:cubicBezTo>
                  <a:cubicBezTo>
                    <a:pt x="535852" y="1021197"/>
                    <a:pt x="1037396" y="928275"/>
                    <a:pt x="1197416" y="827310"/>
                  </a:cubicBezTo>
                  <a:cubicBezTo>
                    <a:pt x="1357436" y="726345"/>
                    <a:pt x="1312139" y="451919"/>
                    <a:pt x="1296476" y="346615"/>
                  </a:cubicBezTo>
                  <a:cubicBezTo>
                    <a:pt x="1280813" y="241311"/>
                    <a:pt x="1226414" y="46472"/>
                    <a:pt x="1062161" y="11335"/>
                  </a:cubicBezTo>
                  <a:cubicBezTo>
                    <a:pt x="897908" y="-23802"/>
                    <a:pt x="376784" y="24141"/>
                    <a:pt x="310956" y="135795"/>
                  </a:cubicBezTo>
                  <a:close/>
                </a:path>
              </a:pathLst>
            </a:custGeom>
            <a:solidFill>
              <a:srgbClr val="FFFFFF">
                <a:alpha val="38039"/>
              </a:srgb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 useBgFill="1">
          <p:nvSpPr>
            <p:cNvPr id="19" name="橢圓 18"/>
            <p:cNvSpPr/>
            <p:nvPr/>
          </p:nvSpPr>
          <p:spPr>
            <a:xfrm>
              <a:off x="6851284" y="2694049"/>
              <a:ext cx="676275" cy="341851"/>
            </a:xfrm>
            <a:prstGeom prst="ellips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字方塊 31"/>
                <p:cNvSpPr txBox="1"/>
                <p:nvPr/>
              </p:nvSpPr>
              <p:spPr>
                <a:xfrm>
                  <a:off x="6727818" y="2436426"/>
                  <a:ext cx="10896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TW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m:rPr>
                                <m:nor/>
                              </m:rPr>
                              <a:rPr lang="zh-TW" altLang="en-US" sz="1200" dirty="0"/>
                              <m:t> </m:t>
                            </m:r>
                          </m:e>
                          <m:sup>
                            <m: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/>
                </a:p>
              </p:txBody>
            </p:sp>
          </mc:Choice>
          <mc:Fallback xmlns="">
            <p:sp>
              <p:nvSpPr>
                <p:cNvPr id="32" name="文字方塊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818" y="2436426"/>
                  <a:ext cx="1089660" cy="27699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/>
                <p:cNvSpPr txBox="1"/>
                <p:nvPr/>
              </p:nvSpPr>
              <p:spPr>
                <a:xfrm>
                  <a:off x="6727818" y="3009799"/>
                  <a:ext cx="10896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TW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m:rPr>
                                <m:nor/>
                              </m:rPr>
                              <a:rPr lang="zh-TW" altLang="en-US" sz="1200" dirty="0"/>
                              <m:t> </m:t>
                            </m:r>
                          </m:e>
                          <m:sup>
                            <m: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/>
                </a:p>
              </p:txBody>
            </p:sp>
          </mc:Choice>
          <mc:Fallback xmlns="">
            <p:sp>
              <p:nvSpPr>
                <p:cNvPr id="33" name="文字方塊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818" y="3009799"/>
                  <a:ext cx="1089660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群組 8"/>
          <p:cNvGrpSpPr/>
          <p:nvPr/>
        </p:nvGrpSpPr>
        <p:grpSpPr>
          <a:xfrm>
            <a:off x="1713734" y="1797430"/>
            <a:ext cx="1224000" cy="1223010"/>
            <a:chOff x="1543050" y="2308860"/>
            <a:chExt cx="1224000" cy="1223010"/>
          </a:xfrm>
        </p:grpSpPr>
        <p:sp>
          <p:nvSpPr>
            <p:cNvPr id="6" name="矩形 5"/>
            <p:cNvSpPr/>
            <p:nvPr/>
          </p:nvSpPr>
          <p:spPr>
            <a:xfrm>
              <a:off x="1543050" y="2308860"/>
              <a:ext cx="1224000" cy="1223010"/>
            </a:xfrm>
            <a:prstGeom prst="rect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" name="直線接點 7"/>
            <p:cNvCxnSpPr>
              <a:stCxn id="6" idx="0"/>
            </p:cNvCxnSpPr>
            <p:nvPr/>
          </p:nvCxnSpPr>
          <p:spPr>
            <a:xfrm>
              <a:off x="2155050" y="2308860"/>
              <a:ext cx="0" cy="122301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群組 9"/>
          <p:cNvGrpSpPr/>
          <p:nvPr/>
        </p:nvGrpSpPr>
        <p:grpSpPr>
          <a:xfrm rot="16200000">
            <a:off x="1713734" y="3520051"/>
            <a:ext cx="1224000" cy="1223010"/>
            <a:chOff x="1543050" y="2308860"/>
            <a:chExt cx="1224000" cy="1223010"/>
          </a:xfrm>
        </p:grpSpPr>
        <p:sp>
          <p:nvSpPr>
            <p:cNvPr id="11" name="矩形 10"/>
            <p:cNvSpPr/>
            <p:nvPr/>
          </p:nvSpPr>
          <p:spPr>
            <a:xfrm>
              <a:off x="1543050" y="2308860"/>
              <a:ext cx="1224000" cy="1223010"/>
            </a:xfrm>
            <a:prstGeom prst="rect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接點 11"/>
            <p:cNvCxnSpPr>
              <a:stCxn id="11" idx="0"/>
            </p:cNvCxnSpPr>
            <p:nvPr/>
          </p:nvCxnSpPr>
          <p:spPr>
            <a:xfrm>
              <a:off x="2155050" y="2308860"/>
              <a:ext cx="0" cy="122301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字方塊 38"/>
          <p:cNvSpPr txBox="1"/>
          <p:nvPr/>
        </p:nvSpPr>
        <p:spPr>
          <a:xfrm>
            <a:off x="1361456" y="5345091"/>
            <a:ext cx="19285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(2.1) (1.2) modes eigenvalues </a:t>
            </a:r>
            <a:r>
              <a:rPr lang="zh-TW" altLang="en-US" sz="1600" dirty="0"/>
              <a:t>相同</a:t>
            </a:r>
            <a:endParaRPr lang="en-US" altLang="zh-TW" sz="1600" dirty="0"/>
          </a:p>
          <a:p>
            <a:r>
              <a:rPr lang="en-US" altLang="zh-TW" sz="1600" dirty="0" err="1"/>
              <a:t>eigen</a:t>
            </a:r>
            <a:r>
              <a:rPr lang="en-US" altLang="zh-TW" sz="1600" dirty="0"/>
              <a:t> mode </a:t>
            </a:r>
            <a:r>
              <a:rPr lang="zh-TW" altLang="en-US" sz="1600" dirty="0"/>
              <a:t>不</a:t>
            </a:r>
            <a:r>
              <a:rPr lang="zh-TW" altLang="en-US" dirty="0"/>
              <a:t>同</a:t>
            </a: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05" y="1656406"/>
            <a:ext cx="1472953" cy="1472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8414666" y="3326417"/>
                <a:ext cx="3187230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666" y="3326417"/>
                <a:ext cx="3187230" cy="7101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8608045" y="4579716"/>
                <a:ext cx="2800473" cy="13840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zh-TW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𝑑𝑏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altLang="zh-TW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𝑑𝑏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𝑑𝑏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045" y="4579716"/>
                <a:ext cx="2800473" cy="13840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6761156" y="4315160"/>
                <a:ext cx="10896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TW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m:rPr>
                              <m:nor/>
                            </m:rPr>
                            <a:rPr lang="zh-TW" altLang="en-US" sz="1200" dirty="0"/>
                            <m:t> </m:t>
                          </m:r>
                        </m:e>
                        <m:sup>
                          <m:r>
                            <a:rPr lang="en-US" altLang="zh-TW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156" y="4315160"/>
                <a:ext cx="1089660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6761156" y="4852517"/>
                <a:ext cx="10896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TW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m:rPr>
                              <m:nor/>
                            </m:rPr>
                            <a:rPr lang="zh-TW" altLang="en-US" sz="1200" dirty="0"/>
                            <m:t> </m:t>
                          </m:r>
                        </m:e>
                        <m:sup>
                          <m:r>
                            <a:rPr lang="en-US" altLang="zh-TW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156" y="4852517"/>
                <a:ext cx="108966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手繪多邊形 51"/>
          <p:cNvSpPr/>
          <p:nvPr/>
        </p:nvSpPr>
        <p:spPr>
          <a:xfrm>
            <a:off x="6536321" y="4255498"/>
            <a:ext cx="1314495" cy="976115"/>
          </a:xfrm>
          <a:custGeom>
            <a:avLst/>
            <a:gdLst>
              <a:gd name="connsiteX0" fmla="*/ 126578 w 1039086"/>
              <a:gd name="connsiteY0" fmla="*/ 69880 h 1011300"/>
              <a:gd name="connsiteX1" fmla="*/ 69428 w 1039086"/>
              <a:gd name="connsiteY1" fmla="*/ 1007140 h 1011300"/>
              <a:gd name="connsiteX2" fmla="*/ 1029548 w 1039086"/>
              <a:gd name="connsiteY2" fmla="*/ 401350 h 1011300"/>
              <a:gd name="connsiteX3" fmla="*/ 538058 w 1039086"/>
              <a:gd name="connsiteY3" fmla="*/ 104170 h 1011300"/>
              <a:gd name="connsiteX4" fmla="*/ 126578 w 1039086"/>
              <a:gd name="connsiteY4" fmla="*/ 69880 h 1011300"/>
              <a:gd name="connsiteX0" fmla="*/ 393556 w 1306064"/>
              <a:gd name="connsiteY0" fmla="*/ 30077 h 967576"/>
              <a:gd name="connsiteX1" fmla="*/ 491 w 1306064"/>
              <a:gd name="connsiteY1" fmla="*/ 429492 h 967576"/>
              <a:gd name="connsiteX2" fmla="*/ 336406 w 1306064"/>
              <a:gd name="connsiteY2" fmla="*/ 967337 h 967576"/>
              <a:gd name="connsiteX3" fmla="*/ 1296526 w 1306064"/>
              <a:gd name="connsiteY3" fmla="*/ 361547 h 967576"/>
              <a:gd name="connsiteX4" fmla="*/ 805036 w 1306064"/>
              <a:gd name="connsiteY4" fmla="*/ 64367 h 967576"/>
              <a:gd name="connsiteX5" fmla="*/ 393556 w 1306064"/>
              <a:gd name="connsiteY5" fmla="*/ 30077 h 967576"/>
              <a:gd name="connsiteX0" fmla="*/ 393506 w 1314495"/>
              <a:gd name="connsiteY0" fmla="*/ 30077 h 991047"/>
              <a:gd name="connsiteX1" fmla="*/ 441 w 1314495"/>
              <a:gd name="connsiteY1" fmla="*/ 429492 h 991047"/>
              <a:gd name="connsiteX2" fmla="*/ 336356 w 1314495"/>
              <a:gd name="connsiteY2" fmla="*/ 967337 h 991047"/>
              <a:gd name="connsiteX3" fmla="*/ 1197416 w 1314495"/>
              <a:gd name="connsiteY3" fmla="*/ 842242 h 991047"/>
              <a:gd name="connsiteX4" fmla="*/ 1296476 w 1314495"/>
              <a:gd name="connsiteY4" fmla="*/ 361547 h 991047"/>
              <a:gd name="connsiteX5" fmla="*/ 804986 w 1314495"/>
              <a:gd name="connsiteY5" fmla="*/ 64367 h 991047"/>
              <a:gd name="connsiteX6" fmla="*/ 393506 w 1314495"/>
              <a:gd name="connsiteY6" fmla="*/ 30077 h 991047"/>
              <a:gd name="connsiteX0" fmla="*/ 393506 w 1314495"/>
              <a:gd name="connsiteY0" fmla="*/ 47139 h 1008109"/>
              <a:gd name="connsiteX1" fmla="*/ 441 w 1314495"/>
              <a:gd name="connsiteY1" fmla="*/ 446554 h 1008109"/>
              <a:gd name="connsiteX2" fmla="*/ 336356 w 1314495"/>
              <a:gd name="connsiteY2" fmla="*/ 984399 h 1008109"/>
              <a:gd name="connsiteX3" fmla="*/ 1197416 w 1314495"/>
              <a:gd name="connsiteY3" fmla="*/ 859304 h 1008109"/>
              <a:gd name="connsiteX4" fmla="*/ 1296476 w 1314495"/>
              <a:gd name="connsiteY4" fmla="*/ 378609 h 1008109"/>
              <a:gd name="connsiteX5" fmla="*/ 1062161 w 1314495"/>
              <a:gd name="connsiteY5" fmla="*/ 43329 h 1008109"/>
              <a:gd name="connsiteX6" fmla="*/ 393506 w 1314495"/>
              <a:gd name="connsiteY6" fmla="*/ 47139 h 1008109"/>
              <a:gd name="connsiteX0" fmla="*/ 310956 w 1314495"/>
              <a:gd name="connsiteY0" fmla="*/ 132180 h 972500"/>
              <a:gd name="connsiteX1" fmla="*/ 441 w 1314495"/>
              <a:gd name="connsiteY1" fmla="*/ 410945 h 972500"/>
              <a:gd name="connsiteX2" fmla="*/ 336356 w 1314495"/>
              <a:gd name="connsiteY2" fmla="*/ 948790 h 972500"/>
              <a:gd name="connsiteX3" fmla="*/ 1197416 w 1314495"/>
              <a:gd name="connsiteY3" fmla="*/ 823695 h 972500"/>
              <a:gd name="connsiteX4" fmla="*/ 1296476 w 1314495"/>
              <a:gd name="connsiteY4" fmla="*/ 343000 h 972500"/>
              <a:gd name="connsiteX5" fmla="*/ 1062161 w 1314495"/>
              <a:gd name="connsiteY5" fmla="*/ 7720 h 972500"/>
              <a:gd name="connsiteX6" fmla="*/ 310956 w 1314495"/>
              <a:gd name="connsiteY6" fmla="*/ 132180 h 972500"/>
              <a:gd name="connsiteX0" fmla="*/ 310956 w 1314495"/>
              <a:gd name="connsiteY0" fmla="*/ 135452 h 975772"/>
              <a:gd name="connsiteX1" fmla="*/ 441 w 1314495"/>
              <a:gd name="connsiteY1" fmla="*/ 414217 h 975772"/>
              <a:gd name="connsiteX2" fmla="*/ 336356 w 1314495"/>
              <a:gd name="connsiteY2" fmla="*/ 952062 h 975772"/>
              <a:gd name="connsiteX3" fmla="*/ 1197416 w 1314495"/>
              <a:gd name="connsiteY3" fmla="*/ 826967 h 975772"/>
              <a:gd name="connsiteX4" fmla="*/ 1296476 w 1314495"/>
              <a:gd name="connsiteY4" fmla="*/ 346272 h 975772"/>
              <a:gd name="connsiteX5" fmla="*/ 1062161 w 1314495"/>
              <a:gd name="connsiteY5" fmla="*/ 10992 h 975772"/>
              <a:gd name="connsiteX6" fmla="*/ 310956 w 1314495"/>
              <a:gd name="connsiteY6" fmla="*/ 135452 h 975772"/>
              <a:gd name="connsiteX0" fmla="*/ 310956 w 1314495"/>
              <a:gd name="connsiteY0" fmla="*/ 133217 h 973537"/>
              <a:gd name="connsiteX1" fmla="*/ 441 w 1314495"/>
              <a:gd name="connsiteY1" fmla="*/ 411982 h 973537"/>
              <a:gd name="connsiteX2" fmla="*/ 336356 w 1314495"/>
              <a:gd name="connsiteY2" fmla="*/ 949827 h 973537"/>
              <a:gd name="connsiteX3" fmla="*/ 1197416 w 1314495"/>
              <a:gd name="connsiteY3" fmla="*/ 824732 h 973537"/>
              <a:gd name="connsiteX4" fmla="*/ 1296476 w 1314495"/>
              <a:gd name="connsiteY4" fmla="*/ 344037 h 973537"/>
              <a:gd name="connsiteX5" fmla="*/ 1062161 w 1314495"/>
              <a:gd name="connsiteY5" fmla="*/ 8757 h 973537"/>
              <a:gd name="connsiteX6" fmla="*/ 310956 w 1314495"/>
              <a:gd name="connsiteY6" fmla="*/ 133217 h 973537"/>
              <a:gd name="connsiteX0" fmla="*/ 310956 w 1314495"/>
              <a:gd name="connsiteY0" fmla="*/ 135795 h 976115"/>
              <a:gd name="connsiteX1" fmla="*/ 441 w 1314495"/>
              <a:gd name="connsiteY1" fmla="*/ 414560 h 976115"/>
              <a:gd name="connsiteX2" fmla="*/ 336356 w 1314495"/>
              <a:gd name="connsiteY2" fmla="*/ 952405 h 976115"/>
              <a:gd name="connsiteX3" fmla="*/ 1197416 w 1314495"/>
              <a:gd name="connsiteY3" fmla="*/ 827310 h 976115"/>
              <a:gd name="connsiteX4" fmla="*/ 1296476 w 1314495"/>
              <a:gd name="connsiteY4" fmla="*/ 346615 h 976115"/>
              <a:gd name="connsiteX5" fmla="*/ 1062161 w 1314495"/>
              <a:gd name="connsiteY5" fmla="*/ 11335 h 976115"/>
              <a:gd name="connsiteX6" fmla="*/ 310956 w 1314495"/>
              <a:gd name="connsiteY6" fmla="*/ 135795 h 97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495" h="976115">
                <a:moveTo>
                  <a:pt x="310956" y="135795"/>
                </a:moveTo>
                <a:cubicBezTo>
                  <a:pt x="245128" y="247449"/>
                  <a:pt x="9966" y="258350"/>
                  <a:pt x="441" y="414560"/>
                </a:cubicBezTo>
                <a:cubicBezTo>
                  <a:pt x="-9084" y="570770"/>
                  <a:pt x="136860" y="883613"/>
                  <a:pt x="336356" y="952405"/>
                </a:cubicBezTo>
                <a:cubicBezTo>
                  <a:pt x="535852" y="1021197"/>
                  <a:pt x="1037396" y="928275"/>
                  <a:pt x="1197416" y="827310"/>
                </a:cubicBezTo>
                <a:cubicBezTo>
                  <a:pt x="1357436" y="726345"/>
                  <a:pt x="1312139" y="451919"/>
                  <a:pt x="1296476" y="346615"/>
                </a:cubicBezTo>
                <a:cubicBezTo>
                  <a:pt x="1280813" y="241311"/>
                  <a:pt x="1226414" y="46472"/>
                  <a:pt x="1062161" y="11335"/>
                </a:cubicBezTo>
                <a:cubicBezTo>
                  <a:pt x="897908" y="-23802"/>
                  <a:pt x="376784" y="24141"/>
                  <a:pt x="310956" y="135795"/>
                </a:cubicBezTo>
                <a:close/>
              </a:path>
            </a:pathLst>
          </a:custGeom>
          <a:solidFill>
            <a:srgbClr val="FFFFFF">
              <a:alpha val="38039"/>
            </a:srgb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 useBgFill="1">
        <p:nvSpPr>
          <p:cNvPr id="53" name="橢圓 52"/>
          <p:cNvSpPr/>
          <p:nvPr/>
        </p:nvSpPr>
        <p:spPr>
          <a:xfrm>
            <a:off x="6851284" y="4719602"/>
            <a:ext cx="676275" cy="64393"/>
          </a:xfrm>
          <a:prstGeom prst="ellips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頁尾版面配置區 57"/>
          <p:cNvSpPr>
            <a:spLocks noGrp="1"/>
          </p:cNvSpPr>
          <p:nvPr>
            <p:ph type="ftr" sz="quarter" idx="11"/>
          </p:nvPr>
        </p:nvSpPr>
        <p:spPr>
          <a:xfrm>
            <a:off x="5390086" y="6515968"/>
            <a:ext cx="6672865" cy="365125"/>
          </a:xfrm>
        </p:spPr>
        <p:txBody>
          <a:bodyPr/>
          <a:lstStyle/>
          <a:p>
            <a:pPr algn="r"/>
            <a:r>
              <a:rPr lang="en-US" dirty="0"/>
              <a:t>File name:</a:t>
            </a:r>
            <a:r>
              <a:rPr lang="zh-TW" altLang="en-US" dirty="0"/>
              <a:t> </a:t>
            </a:r>
            <a:r>
              <a:rPr lang="en-US" altLang="zh-TW" dirty="0"/>
              <a:t>Degenerate Terminology </a:t>
            </a:r>
            <a:r>
              <a:rPr lang="zh-TW" altLang="en-US"/>
              <a:t>退化</a:t>
            </a:r>
            <a:r>
              <a:rPr lang="en-US" altLang="zh-TW"/>
              <a:t>.</a:t>
            </a:r>
            <a:r>
              <a:rPr lang="en-US" dirty="0" err="1"/>
              <a:t>ppt</a:t>
            </a:r>
            <a:r>
              <a:rPr lang="en-US" dirty="0"/>
              <a:t>     Made by J.Y.</a:t>
            </a:r>
          </a:p>
        </p:txBody>
      </p:sp>
    </p:spTree>
    <p:extLst>
      <p:ext uri="{BB962C8B-B14F-4D97-AF65-F5344CB8AC3E}">
        <p14:creationId xmlns:p14="http://schemas.microsoft.com/office/powerpoint/2010/main" val="5663889"/>
      </p:ext>
    </p:extLst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407002" y="1044389"/>
            <a:ext cx="10993549" cy="691991"/>
          </a:xfrm>
        </p:spPr>
        <p:txBody>
          <a:bodyPr>
            <a:noAutofit/>
          </a:bodyPr>
          <a:lstStyle/>
          <a:p>
            <a:r>
              <a:rPr lang="en-US" altLang="zh-TW" sz="4400" dirty="0"/>
              <a:t>ICOME</a:t>
            </a:r>
            <a:r>
              <a:rPr lang="zh-TW" altLang="en-US" sz="4400" dirty="0"/>
              <a:t> </a:t>
            </a:r>
            <a:r>
              <a:rPr lang="en-US" altLang="zh-TW" sz="4400" dirty="0"/>
              <a:t>Series</a:t>
            </a:r>
            <a:r>
              <a:rPr lang="zh-TW" altLang="en-US" sz="4400" dirty="0"/>
              <a:t> </a:t>
            </a:r>
            <a:r>
              <a:rPr lang="en-US" altLang="zh-TW" sz="4400" dirty="0"/>
              <a:t>2023</a:t>
            </a:r>
            <a:endParaRPr lang="zh-TW" altLang="en-US" sz="4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6535" y="1281327"/>
            <a:ext cx="10993546" cy="590321"/>
          </a:xfrm>
        </p:spPr>
        <p:txBody>
          <a:bodyPr/>
          <a:lstStyle/>
          <a:p>
            <a:r>
              <a:rPr lang="en-US" altLang="zh-TW" cap="none" dirty="0"/>
              <a:t>edited by Taiwan NTOU/MSV</a:t>
            </a:r>
            <a:r>
              <a:rPr lang="zh-TW" altLang="en-US" cap="none" dirty="0"/>
              <a:t> </a:t>
            </a:r>
            <a:r>
              <a:rPr lang="en-US" altLang="zh-TW" cap="none" dirty="0"/>
              <a:t>Group</a:t>
            </a:r>
            <a:endParaRPr lang="zh-TW" altLang="en-US" cap="none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457199" y="1676035"/>
          <a:ext cx="11247120" cy="4212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850211894"/>
                    </a:ext>
                  </a:extLst>
                </a:gridCol>
                <a:gridCol w="3749040">
                  <a:extLst>
                    <a:ext uri="{9D8B030D-6E8A-4147-A177-3AD203B41FA5}">
                      <a16:colId xmlns:a16="http://schemas.microsoft.com/office/drawing/2014/main" val="1872129366"/>
                    </a:ext>
                  </a:extLst>
                </a:gridCol>
                <a:gridCol w="3749040">
                  <a:extLst>
                    <a:ext uri="{9D8B030D-6E8A-4147-A177-3AD203B41FA5}">
                      <a16:colId xmlns:a16="http://schemas.microsoft.com/office/drawing/2014/main" val="2601163198"/>
                    </a:ext>
                  </a:extLst>
                </a:gridCol>
              </a:tblGrid>
              <a:tr h="519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主辦人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3044388"/>
                  </a:ext>
                </a:extLst>
              </a:tr>
              <a:tr h="519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北海道札幌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H. IGARASHI(</a:t>
                      </a:r>
                      <a: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五十嵐廣之</a:t>
                      </a:r>
                      <a:r>
                        <a:rPr lang="en-US" altLang="zh-TW" sz="1600" b="1" dirty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)</a:t>
                      </a:r>
                      <a: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en-US" altLang="zh-TW" sz="16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1600" b="1" dirty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T. </a:t>
                      </a:r>
                      <a:r>
                        <a:rPr lang="en-US" altLang="zh-TW" sz="1600" b="1" dirty="0" err="1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Honma</a:t>
                      </a:r>
                      <a:r>
                        <a:rPr lang="en-US" altLang="zh-TW" sz="1600" b="1" dirty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(</a:t>
                      </a:r>
                      <a: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本間俊久</a:t>
                      </a:r>
                      <a:r>
                        <a:rPr lang="en-US" altLang="zh-TW" sz="1600" b="1" dirty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)</a:t>
                      </a:r>
                      <a:endParaRPr lang="zh-TW" altLang="en-US" sz="16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1578382"/>
                  </a:ext>
                </a:extLst>
              </a:tr>
              <a:tr h="537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中國安徽合肥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中國科大與合工大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牛忠榮</a:t>
                      </a:r>
                      <a:r>
                        <a:rPr lang="en-US" altLang="zh-TW" sz="16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</a:t>
                      </a:r>
                      <a:r>
                        <a:rPr lang="zh-TW" altLang="en-US" sz="16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陳海波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6584654"/>
                  </a:ext>
                </a:extLst>
              </a:tr>
              <a:tr h="537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</a:t>
                      </a:r>
                      <a:r>
                        <a:rPr lang="zh-TW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南京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河海大學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陳文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6638747"/>
                  </a:ext>
                </a:extLst>
              </a:tr>
              <a:tr h="519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日本京都大學</a:t>
                      </a:r>
                      <a:endParaRPr lang="zh-TW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西村直志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8938951"/>
                  </a:ext>
                </a:extLst>
              </a:tr>
              <a:tr h="519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中國杭州浙大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鄭耀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165756"/>
                  </a:ext>
                </a:extLst>
              </a:tr>
              <a:tr h="537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中國東北</a:t>
                      </a:r>
                      <a:endParaRPr lang="en-US" altLang="zh-TW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大連理工大學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高效偉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5648671"/>
                  </a:ext>
                </a:extLst>
              </a:tr>
              <a:tr h="519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2023</a:t>
                      </a:r>
                      <a:r>
                        <a:rPr lang="zh-TW" altLang="en-US" sz="1600" b="1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1600" b="1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11/2~11/5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廈門大學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王東東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7973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101281"/>
      </p:ext>
    </p:extLst>
  </p:cSld>
  <p:clrMapOvr>
    <a:masterClrMapping/>
  </p:clrMapOvr>
  <p:transition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230" name="Text Box 134"/>
          <p:cNvSpPr txBox="1">
            <a:spLocks noChangeArrowheads="1"/>
          </p:cNvSpPr>
          <p:nvPr/>
        </p:nvSpPr>
        <p:spPr bwMode="auto">
          <a:xfrm>
            <a:off x="4067175" y="-47625"/>
            <a:ext cx="419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TW" altLang="en-US" sz="4400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1284262" name="Text Box 166"/>
          <p:cNvSpPr txBox="1">
            <a:spLocks noChangeArrowheads="1"/>
          </p:cNvSpPr>
          <p:nvPr/>
        </p:nvSpPr>
        <p:spPr bwMode="auto">
          <a:xfrm>
            <a:off x="1151974" y="1053520"/>
            <a:ext cx="10584224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Conclusion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Paradise, parasite and paradox of BIEM/BEM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Successful experiences in India-Taiwan on the  parasite of dual BEM 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Degenerate boundary and degenerate scale may occur together for the same geometry (double degeneracy)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Degenerate kernel is the key to explain what happens for the degeneracy mechanism in the BIEM/BEM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Objectivity of degenerate kernel is demonstrated.</a:t>
            </a:r>
          </a:p>
        </p:txBody>
      </p:sp>
    </p:spTree>
    <p:extLst>
      <p:ext uri="{BB962C8B-B14F-4D97-AF65-F5344CB8AC3E}">
        <p14:creationId xmlns:p14="http://schemas.microsoft.com/office/powerpoint/2010/main" val="1522684079"/>
      </p:ext>
    </p:extLst>
  </p:cSld>
  <p:clrMapOvr>
    <a:masterClrMapping/>
  </p:clrMapOvr>
  <p:transition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32" y="1420559"/>
            <a:ext cx="5281512" cy="5281512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2532923" y="532292"/>
            <a:ext cx="14519669" cy="143764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邊界元 來結緣 </a:t>
            </a:r>
            <a:r>
              <a:rPr lang="en-US" altLang="zh-TW" dirty="0">
                <a:solidFill>
                  <a:srgbClr val="FF0000"/>
                </a:solidFill>
              </a:rPr>
              <a:t>Line group</a:t>
            </a:r>
            <a:r>
              <a:rPr lang="zh-TW" altLang="en-US" dirty="0">
                <a:solidFill>
                  <a:srgbClr val="FF0000"/>
                </a:solidFill>
              </a:rPr>
              <a:t>  學術俱樂部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我們不是邊緣人</a:t>
            </a:r>
            <a:r>
              <a:rPr lang="en-US" altLang="zh-TW" dirty="0">
                <a:solidFill>
                  <a:srgbClr val="FF0000"/>
                </a:solidFill>
              </a:rPr>
              <a:t>)  </a:t>
            </a:r>
          </a:p>
          <a:p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Academic line group of BEM club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54006"/>
      </p:ext>
    </p:extLst>
  </p:cSld>
  <p:clrMapOvr>
    <a:masterClrMapping/>
  </p:clrMapOvr>
  <p:transition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510165" y="986238"/>
            <a:ext cx="9144000" cy="78956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latin typeface="Arial Black" panose="020B0A04020102020204" pitchFamily="34" charset="0"/>
                <a:ea typeface="標楷體" panose="03000509000000000000" pitchFamily="65" charset="-120"/>
              </a:rPr>
              <a:t>Thank you for your attention</a:t>
            </a:r>
            <a:endParaRPr lang="zh-TW" altLang="en-US" sz="4400" dirty="0">
              <a:latin typeface="Arial Black" panose="020B0A040201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428-08EC-4980-BBB2-C65B7185503D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5221" r="15143" b="4389"/>
          <a:stretch/>
        </p:blipFill>
        <p:spPr>
          <a:xfrm>
            <a:off x="237412" y="2601422"/>
            <a:ext cx="2655972" cy="26021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043" y="2601422"/>
            <a:ext cx="2779365" cy="2542040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>
            <a:off x="8875049" y="3870595"/>
            <a:ext cx="32502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0461588" y="2455206"/>
            <a:ext cx="0" cy="2827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78" y="1846821"/>
            <a:ext cx="5566837" cy="41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47093"/>
      </p:ext>
    </p:extLst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714"/>
            <a:ext cx="4484669" cy="24968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91" y="3994068"/>
            <a:ext cx="4002286" cy="26582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75" y="746478"/>
            <a:ext cx="5010425" cy="3247590"/>
          </a:xfrm>
          <a:prstGeom prst="rect">
            <a:avLst/>
          </a:prstGeom>
        </p:spPr>
      </p:pic>
      <p:sp>
        <p:nvSpPr>
          <p:cNvPr id="15" name="標題 1"/>
          <p:cNvSpPr>
            <a:spLocks noGrp="1"/>
          </p:cNvSpPr>
          <p:nvPr>
            <p:ph type="ctrTitle"/>
          </p:nvPr>
        </p:nvSpPr>
        <p:spPr>
          <a:xfrm>
            <a:off x="1990543" y="113210"/>
            <a:ext cx="10993549" cy="691991"/>
          </a:xfrm>
        </p:spPr>
        <p:txBody>
          <a:bodyPr>
            <a:noAutofit/>
          </a:bodyPr>
          <a:lstStyle/>
          <a:p>
            <a:r>
              <a:rPr lang="en-US" altLang="zh-TW" sz="4400" dirty="0"/>
              <a:t>ICOME</a:t>
            </a:r>
            <a:r>
              <a:rPr lang="zh-TW" altLang="en-US" sz="4400" dirty="0"/>
              <a:t> </a:t>
            </a:r>
            <a:r>
              <a:rPr lang="en-US" altLang="zh-TW" sz="4400" dirty="0"/>
              <a:t>Series</a:t>
            </a:r>
            <a:r>
              <a:rPr lang="zh-TW" altLang="en-US" sz="4400" dirty="0"/>
              <a:t> </a:t>
            </a:r>
            <a:r>
              <a:rPr lang="en-US" altLang="zh-TW" sz="4400" dirty="0"/>
              <a:t>2006, 2009, 2012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58453993"/>
      </p:ext>
    </p:extLst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ctrTitle"/>
          </p:nvPr>
        </p:nvSpPr>
        <p:spPr>
          <a:xfrm>
            <a:off x="-3768455" y="2042072"/>
            <a:ext cx="14960711" cy="551655"/>
          </a:xfrm>
        </p:spPr>
        <p:txBody>
          <a:bodyPr>
            <a:noAutofit/>
          </a:bodyPr>
          <a:lstStyle/>
          <a:p>
            <a:r>
              <a:rPr lang="en-US" altLang="zh-TW" sz="4400" dirty="0"/>
              <a:t>ICOME</a:t>
            </a:r>
            <a:r>
              <a:rPr lang="zh-TW" altLang="en-US" sz="4400" dirty="0"/>
              <a:t> </a:t>
            </a:r>
            <a:r>
              <a:rPr lang="en-US" altLang="zh-TW" sz="4400" dirty="0"/>
              <a:t>Series</a:t>
            </a:r>
            <a:r>
              <a:rPr lang="zh-TW" altLang="en-US" sz="4400" dirty="0"/>
              <a:t> </a:t>
            </a:r>
            <a:r>
              <a:rPr lang="en-US" altLang="zh-TW" sz="4400" dirty="0"/>
              <a:t>2015, 2019 …</a:t>
            </a:r>
            <a:br>
              <a:rPr lang="en-US" altLang="zh-TW" sz="4400" dirty="0"/>
            </a:br>
            <a:r>
              <a:rPr lang="en-US" altLang="zh-TW" sz="4400" dirty="0"/>
              <a:t>                                                             level</a:t>
            </a:r>
            <a:endParaRPr lang="zh-TW" altLang="en-US" sz="4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120"/>
            <a:ext cx="5878935" cy="39192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1" y="2004969"/>
            <a:ext cx="7247388" cy="2415796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627601" y="5107091"/>
            <a:ext cx="14960711" cy="551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400" dirty="0">
                <a:solidFill>
                  <a:srgbClr val="FF0000"/>
                </a:solidFill>
              </a:rPr>
              <a:t>ICOME</a:t>
            </a:r>
            <a:r>
              <a:rPr lang="zh-TW" altLang="en-US" sz="4400" dirty="0">
                <a:solidFill>
                  <a:srgbClr val="FF0000"/>
                </a:solidFill>
              </a:rPr>
              <a:t> </a:t>
            </a:r>
            <a:r>
              <a:rPr lang="en-US" altLang="zh-TW" sz="4400" dirty="0">
                <a:solidFill>
                  <a:srgbClr val="FF0000"/>
                </a:solidFill>
              </a:rPr>
              <a:t>2027 ?</a:t>
            </a:r>
          </a:p>
          <a:p>
            <a:r>
              <a:rPr lang="en-US" altLang="zh-TW" sz="4400" dirty="0">
                <a:solidFill>
                  <a:srgbClr val="FF0000"/>
                </a:solidFill>
              </a:rPr>
              <a:t>(Olympic 4 years)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14" y="411480"/>
            <a:ext cx="2952750" cy="15525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92" y="5633805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927"/>
      </p:ext>
    </p:extLst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未提供相片說明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280" y="1097918"/>
            <a:ext cx="1321822" cy="13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成大土木畢業50年紀念- Mr. Mao's Lab - 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133" y="5315992"/>
            <a:ext cx="1162389" cy="11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橢圓 23"/>
          <p:cNvSpPr/>
          <p:nvPr/>
        </p:nvSpPr>
        <p:spPr>
          <a:xfrm>
            <a:off x="9261465" y="4204818"/>
            <a:ext cx="2880852" cy="2327867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76549" y="4461975"/>
            <a:ext cx="3596054" cy="2347547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0" name="Picture 6" descr="未提供相片說明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56" y="1186230"/>
            <a:ext cx="900832" cy="9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4178227" y="62059"/>
            <a:ext cx="4602780" cy="2504216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2774633"/>
            <a:ext cx="5240429" cy="3493619"/>
          </a:xfrm>
          <a:prstGeom prst="rect">
            <a:avLst/>
          </a:prstGeom>
        </p:spPr>
      </p:pic>
      <p:pic>
        <p:nvPicPr>
          <p:cNvPr id="1026" name="Picture 2" descr="民國86年申請服務標章的校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04" y="4643481"/>
            <a:ext cx="980805" cy="9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點開此圖, 可看較大校徽圖檔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840" y="4307951"/>
            <a:ext cx="966102" cy="9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河海工程學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67" y="1259591"/>
            <a:ext cx="1001945" cy="8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:\周彥廷1107\National_Taiwan_Ocean_University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23" y="179874"/>
            <a:ext cx="996832" cy="100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9965076" y="4976247"/>
            <a:ext cx="307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陳正宗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合聘教授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953094" y="6532685"/>
            <a:ext cx="332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File name: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三校五系合聘教授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Mei-Na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44" name="Picture 20" descr="NTUCE – 國立臺灣大學土木工程學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58" y="5739925"/>
            <a:ext cx="1560695" cy="8212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" name="文字方塊 18"/>
          <p:cNvSpPr txBox="1"/>
          <p:nvPr/>
        </p:nvSpPr>
        <p:spPr>
          <a:xfrm>
            <a:off x="6971601" y="430807"/>
            <a:ext cx="307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陳正宗  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特聘講座教授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640857" y="474150"/>
            <a:ext cx="307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海洋大學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80639" y="5012707"/>
            <a:ext cx="307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台灣大學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291937" y="4945487"/>
            <a:ext cx="307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陳正宗  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客座教授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9300880" y="5106384"/>
            <a:ext cx="307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成功大學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5" b="95928" l="29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76" y="876622"/>
            <a:ext cx="2939184" cy="29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9" y="1097918"/>
            <a:ext cx="2999165" cy="23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880216" y="2014018"/>
            <a:ext cx="120995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3300"/>
                </a:solidFill>
                <a:ea typeface="標楷體" panose="03000509000000000000" pitchFamily="65" charset="-120"/>
              </a:rPr>
              <a:t>NTOU Dist. Chair  Prof.</a:t>
            </a:r>
            <a:endParaRPr lang="zh-TW" altLang="en-US" sz="4000" b="1" dirty="0">
              <a:solidFill>
                <a:srgbClr val="FF3300"/>
              </a:solidFill>
              <a:ea typeface="標楷體" panose="03000509000000000000" pitchFamily="65" charset="-12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54727" y="3874189"/>
            <a:ext cx="120995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3300"/>
                </a:solidFill>
                <a:ea typeface="標楷體" panose="03000509000000000000" pitchFamily="65" charset="-120"/>
              </a:rPr>
              <a:t>NTU Guest Prof.</a:t>
            </a:r>
            <a:endParaRPr lang="zh-TW" altLang="en-US" sz="4000" b="1" dirty="0">
              <a:solidFill>
                <a:srgbClr val="FF3300"/>
              </a:solidFill>
              <a:ea typeface="標楷體" panose="03000509000000000000" pitchFamily="65" charset="-12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944433" y="3215050"/>
            <a:ext cx="1209957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3300"/>
                </a:solidFill>
                <a:ea typeface="標楷體" panose="03000509000000000000" pitchFamily="65" charset="-120"/>
              </a:rPr>
              <a:t>NCKU, </a:t>
            </a:r>
          </a:p>
          <a:p>
            <a:r>
              <a:rPr lang="en-US" altLang="zh-TW" sz="4000" b="1" dirty="0">
                <a:solidFill>
                  <a:srgbClr val="FF3300"/>
                </a:solidFill>
                <a:ea typeface="標楷體" panose="03000509000000000000" pitchFamily="65" charset="-120"/>
              </a:rPr>
              <a:t>Joint Prof.</a:t>
            </a:r>
            <a:endParaRPr lang="zh-TW" altLang="en-US" sz="4000" b="1" dirty="0">
              <a:solidFill>
                <a:srgbClr val="FF33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2019430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8060EEBF-BC47-4364-B5D2-E00D47743375}"/>
              </a:ext>
            </a:extLst>
          </p:cNvPr>
          <p:cNvSpPr/>
          <p:nvPr/>
        </p:nvSpPr>
        <p:spPr>
          <a:xfrm>
            <a:off x="3952779" y="126609"/>
            <a:ext cx="4286442" cy="6641709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9168769-497F-4284-AB63-F5B5DBE80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621032" y="3429000"/>
            <a:ext cx="4220673" cy="1160685"/>
          </a:xfrm>
          <a:prstGeom prst="rect">
            <a:avLst/>
          </a:prstGeom>
        </p:spPr>
      </p:pic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2AA96843-193A-442F-A75F-6955F1728E39}"/>
              </a:ext>
            </a:extLst>
          </p:cNvPr>
          <p:cNvSpPr/>
          <p:nvPr/>
        </p:nvSpPr>
        <p:spPr>
          <a:xfrm rot="21157422">
            <a:off x="1689992" y="1121685"/>
            <a:ext cx="4208262" cy="880211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642F55E3-A2AB-4596-BB9A-388F30F5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328" y="451612"/>
            <a:ext cx="7809542" cy="1148874"/>
          </a:xfrm>
        </p:spPr>
        <p:txBody>
          <a:bodyPr>
            <a:normAutofit/>
          </a:bodyPr>
          <a:lstStyle/>
          <a:p>
            <a:pPr algn="ctr"/>
            <a:r>
              <a:rPr lang="en-US" altLang="zh-TW" sz="2492" dirty="0"/>
              <a:t>NTOU campus </a:t>
            </a:r>
            <a:r>
              <a:rPr lang="zh-TW" altLang="en-US" sz="2492" dirty="0"/>
              <a:t>               </a:t>
            </a:r>
            <a:r>
              <a:rPr lang="en-US" altLang="zh-TW" sz="2492" dirty="0"/>
              <a:t>(1994-2023)</a:t>
            </a:r>
            <a:endParaRPr lang="zh-TW" altLang="en-US" sz="2215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A73AC21-BBFD-4ED7-BFC6-5557B46F1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673" y="166487"/>
            <a:ext cx="743997" cy="55871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CCA376A-9A4C-4445-AE0D-E7DE35C4F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41" y="184378"/>
            <a:ext cx="581625" cy="52292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08" y="275854"/>
            <a:ext cx="1218072" cy="39532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064A86E0-7CE7-4590-9776-34E97D7467B8}"/>
              </a:ext>
            </a:extLst>
          </p:cNvPr>
          <p:cNvSpPr txBox="1"/>
          <p:nvPr/>
        </p:nvSpPr>
        <p:spPr>
          <a:xfrm>
            <a:off x="5303154" y="6353496"/>
            <a:ext cx="1585692" cy="39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969" b="1" dirty="0">
                <a:latin typeface="Agency FB" panose="020B0503020202020204" pitchFamily="34" charset="0"/>
              </a:rPr>
              <a:t>National Taiwan Ocean University</a:t>
            </a:r>
          </a:p>
          <a:p>
            <a:pPr algn="ctr"/>
            <a:r>
              <a:rPr lang="en-US" altLang="zh-TW" sz="969" b="1" dirty="0">
                <a:latin typeface="Agency FB" panose="020B0503020202020204" pitchFamily="34" charset="0"/>
              </a:rPr>
              <a:t>Harbor &amp; River Engineering</a:t>
            </a:r>
            <a:endParaRPr lang="zh-TW" altLang="en-US" sz="969" b="1" dirty="0">
              <a:latin typeface="Agency FB" panose="020B0503020202020204" pitchFamily="34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9" y="1286118"/>
            <a:ext cx="10214246" cy="5067378"/>
          </a:xfrm>
        </p:spPr>
      </p:pic>
      <p:pic>
        <p:nvPicPr>
          <p:cNvPr id="13" name="Picture 2" descr="C:\Users\0605CKI\Desktop\MSV-windo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" y="2053308"/>
            <a:ext cx="1746148" cy="13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向右箭號 13"/>
          <p:cNvSpPr/>
          <p:nvPr/>
        </p:nvSpPr>
        <p:spPr>
          <a:xfrm>
            <a:off x="2159795" y="2196664"/>
            <a:ext cx="3810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840365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17016</TotalTime>
  <Words>2845</Words>
  <Application>Microsoft Office PowerPoint</Application>
  <PresentationFormat>寬螢幕</PresentationFormat>
  <Paragraphs>570</Paragraphs>
  <Slides>52</Slides>
  <Notes>9</Notes>
  <HiddenSlides>0</HiddenSlides>
  <MMClips>1</MMClips>
  <ScaleCrop>false</ScaleCrop>
  <HeadingPairs>
    <vt:vector size="8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52</vt:i4>
      </vt:variant>
    </vt:vector>
  </HeadingPairs>
  <TitlesOfParts>
    <vt:vector size="76" baseType="lpstr">
      <vt:lpstr>Cataneo BT</vt:lpstr>
      <vt:lpstr>ＭＳ Ｐゴシック</vt:lpstr>
      <vt:lpstr>SimSun</vt:lpstr>
      <vt:lpstr>SimSun</vt:lpstr>
      <vt:lpstr>細明體</vt:lpstr>
      <vt:lpstr>微軟正黑體</vt:lpstr>
      <vt:lpstr>微軟正黑體 Light</vt:lpstr>
      <vt:lpstr>新細明體</vt:lpstr>
      <vt:lpstr>標楷體</vt:lpstr>
      <vt:lpstr>Agency FB</vt:lpstr>
      <vt:lpstr>Arial</vt:lpstr>
      <vt:lpstr>Arial Black</vt:lpstr>
      <vt:lpstr>Calibri</vt:lpstr>
      <vt:lpstr>Calibri Light</vt:lpstr>
      <vt:lpstr>Cambria Math</vt:lpstr>
      <vt:lpstr>Candara</vt:lpstr>
      <vt:lpstr>Cooper Black</vt:lpstr>
      <vt:lpstr>Forte</vt:lpstr>
      <vt:lpstr>Garamond</vt:lpstr>
      <vt:lpstr>Tahoma</vt:lpstr>
      <vt:lpstr>Times New Roman</vt:lpstr>
      <vt:lpstr>Office 佈景主題</vt:lpstr>
      <vt:lpstr>Equation</vt:lpstr>
      <vt:lpstr>Plot</vt:lpstr>
      <vt:lpstr>On the role of degenerate kernels  for BIEM/BEM Chen J T  Distinguished Chair Prof. Taiwan Ocean University Guest Prof. , Taiwan University Joint. Prof., Cheng-Kung University  10:10-10:40, Nov. 3, 2023  廈門大學 Location: Concert Hall (科艺中心音乐厅)  </vt:lpstr>
      <vt:lpstr>ACMT 1</vt:lpstr>
      <vt:lpstr>PowerPoint 簡報</vt:lpstr>
      <vt:lpstr>Previous visit (2010) Chen J T</vt:lpstr>
      <vt:lpstr>ICOME Series 2023</vt:lpstr>
      <vt:lpstr>ICOME Series 2006, 2009, 2012</vt:lpstr>
      <vt:lpstr>ICOME Series 2015, 2019 …                                                              level</vt:lpstr>
      <vt:lpstr>PowerPoint 簡報</vt:lpstr>
      <vt:lpstr>NTOU campus                (1994-2023)</vt:lpstr>
      <vt:lpstr>What is the degenerate kernel Paradise, parasite and paradox          Rank-deficiency mechanism Double degeneracy Green function, BVP </vt:lpstr>
      <vt:lpstr>Degenerate kernel (DK)? (爹不疼 娘不愛) Mathematicians and Engineers no care</vt:lpstr>
      <vt:lpstr>Who is responsible for the discontinuity of the  double-layer potential? (boundary, kernel or density?)</vt:lpstr>
      <vt:lpstr> Degenerate kernel Objectivity for any observer  Various coordinates (polar, bipolar and elliptical coordinates) Different locations (origin and focus)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What is the degenerate kernel Paradise, parasite and paradox          Rank-deficiency mechanism Double degeneracy Green function, BVP </vt:lpstr>
      <vt:lpstr>PowerPoint 簡報</vt:lpstr>
      <vt:lpstr>PowerPoint 簡報</vt:lpstr>
      <vt:lpstr>PowerPoint 簡報</vt:lpstr>
      <vt:lpstr>Parasite          Degenerate boundary Degenerate scale Double degeneracy </vt:lpstr>
      <vt:lpstr> If there is no sufficient and necessary                       BIE formulation, BEM involves a parasite for solving  problems with degenerate boundaries.     Once the dual BEM  (Hong and Chen 1988)   is available,            the BEM is a paradise for solving        problems with degenerate boundaries.  </vt:lpstr>
      <vt:lpstr>PowerPoint 簡報</vt:lpstr>
      <vt:lpstr>PowerPoint 簡報</vt:lpstr>
      <vt:lpstr>What is the degenerate kernel Paradise, parasite and paradox          Rank-deficiency mechanism Double degeneracy Green function, BVP </vt:lpstr>
      <vt:lpstr>PowerPoint 簡報</vt:lpstr>
      <vt:lpstr>Analytical derivation (dimensional  analysis) (Objectivity)</vt:lpstr>
      <vt:lpstr>PowerPoint 簡報</vt:lpstr>
      <vt:lpstr>Parasite          Degenerate boundary Degenerate scale Double degeneracy </vt:lpstr>
      <vt:lpstr>PowerPoint 簡報</vt:lpstr>
      <vt:lpstr>PowerPoint 簡報</vt:lpstr>
      <vt:lpstr>Outline  Paradise Parasite  Paradox Degenerate boundary Degenerate scale Degenerate kernel Double degeneracy  </vt:lpstr>
      <vt:lpstr>Degenerate kernel can explain  the rank deficiency  Degenerate boundary Degenerate scale Spurious euigenvalue Fictitious frequency  Double degeneracy  </vt:lpstr>
      <vt:lpstr>PowerPoint 簡報</vt:lpstr>
      <vt:lpstr>Double degeneracy</vt:lpstr>
      <vt:lpstr>Rank of matrix in the ordinary scale, the degenerate scale, the degenerate boundary and double degeneracy  </vt:lpstr>
      <vt:lpstr>Null space of influence matrices in the BEM SVD decomposition Stupid Chen paid more than 40 years (from 1981 to 2023) to understand the book cover of Master Strang book </vt:lpstr>
      <vt:lpstr>Mapping diagram of Strang</vt:lpstr>
      <vt:lpstr>Message from Gilbert Strang (May 15, 2023 last MIT lecture)</vt:lpstr>
      <vt:lpstr>Outline Paradise, parasite and paradox  Objectivity          Analytical tool: Singular and hypersingular integrals Rank-deficiency mechanism Green function, BVP Double degeneracy     </vt:lpstr>
      <vt:lpstr>Three steps of NTOU/MSV for two circular boundary problems</vt:lpstr>
      <vt:lpstr>BVP and Green’s function using degenerate kernels</vt:lpstr>
      <vt:lpstr>PowerPoint 簡報</vt:lpstr>
      <vt:lpstr>PowerPoint 簡報</vt:lpstr>
      <vt:lpstr>PowerPoint 簡報</vt:lpstr>
      <vt:lpstr>PowerPoint 簡報</vt:lpstr>
      <vt:lpstr>PowerPoint 簡報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洪萱育</dc:creator>
  <cp:lastModifiedBy>李家瑋</cp:lastModifiedBy>
  <cp:revision>1340</cp:revision>
  <cp:lastPrinted>2022-12-08T00:29:51Z</cp:lastPrinted>
  <dcterms:created xsi:type="dcterms:W3CDTF">2018-01-04T02:06:03Z</dcterms:created>
  <dcterms:modified xsi:type="dcterms:W3CDTF">2023-11-07T01:39:27Z</dcterms:modified>
</cp:coreProperties>
</file>