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4" r:id="rId2"/>
  </p:sldMasterIdLst>
  <p:notesMasterIdLst>
    <p:notesMasterId r:id="rId14"/>
  </p:notesMasterIdLst>
  <p:sldIdLst>
    <p:sldId id="479" r:id="rId3"/>
    <p:sldId id="489" r:id="rId4"/>
    <p:sldId id="493" r:id="rId5"/>
    <p:sldId id="494" r:id="rId6"/>
    <p:sldId id="495" r:id="rId7"/>
    <p:sldId id="496" r:id="rId8"/>
    <p:sldId id="497" r:id="rId9"/>
    <p:sldId id="499" r:id="rId10"/>
    <p:sldId id="490" r:id="rId11"/>
    <p:sldId id="498" r:id="rId12"/>
    <p:sldId id="500" r:id="rId13"/>
  </p:sldIdLst>
  <p:sldSz cx="9906000" cy="6858000" type="A4"/>
  <p:notesSz cx="6735763" cy="9866313"/>
  <p:defaultTextStyle>
    <a:defPPr>
      <a:defRPr lang="zh-TW"/>
    </a:defPPr>
    <a:lvl1pPr algn="l" rtl="0" fontAlgn="b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000000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000000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000000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000000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4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8" autoAdjust="0"/>
    <p:restoredTop sz="86383" autoAdjust="0"/>
  </p:normalViewPr>
  <p:slideViewPr>
    <p:cSldViewPr snapToGrid="0" showGuides="1">
      <p:cViewPr varScale="1">
        <p:scale>
          <a:sx n="65" d="100"/>
          <a:sy n="65" d="100"/>
        </p:scale>
        <p:origin x="4310" y="-17"/>
      </p:cViewPr>
      <p:guideLst>
        <p:guide orient="horz" pos="2974"/>
        <p:guide pos="3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"/>
    </p:cViewPr>
  </p:sorterViewPr>
  <p:notesViewPr>
    <p:cSldViewPr snapToGrid="0" showGuides="1">
      <p:cViewPr varScale="1">
        <p:scale>
          <a:sx n="72" d="100"/>
          <a:sy n="72" d="100"/>
        </p:scale>
        <p:origin x="-3432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542998-F7B9-458F-B641-583131CDBA31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10BE27-572B-4BAD-AB4B-E65D44C5C7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984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4849-327B-469B-90F1-825E3E3B04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385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1D94-FCB0-4252-9448-077981DD2E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680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F3A22-D922-4B2A-953E-4F066119D1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973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6FF7D-46EE-4426-B777-A360E718A8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7327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AAC9-084D-4069-9A70-B8DFC457B2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207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F91A-4C2B-41A7-8364-7EA70B5B7E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8211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8F4E-CE66-43B0-9C53-064EE80A9CBD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BA9E-CB5C-4434-9D80-2647ED244F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96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161CB-3C59-4832-BC9C-530AAE8C16E0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224C-D5AE-41CA-9F25-AF11B004C5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561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1F82-BC28-4AB9-A35C-2658CF110F1F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DBDB4-0BFA-45B5-A4DF-5A99DE2E25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42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AE0E-D5A1-4BC4-AA6E-1B52ACFF5F33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794A-9442-40D6-AEA3-4E3DC7BC39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257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FA3F-04DB-4546-97A0-AA670DAD6377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ECD0-C3A7-47AE-AA51-19018A865B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AD618-D652-4972-A1A7-1135C9ABD3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7495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FCD6-43BE-42BA-9E02-C53EFAF40339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DDBE-7506-4856-9DA5-8EC69D80CB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1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F1AC-605D-4E73-93CE-3EDDC439E004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DD7C-59E3-4B8E-84C6-EA3F209802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827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9DEF-D6EA-4B26-AC43-C5DC5AD7576A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AE0FF-D549-42E5-B0EC-C351D62EBD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215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F5EE4-25EE-4BB7-B518-6B95E8AD1C20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0E35-A690-4D3A-8230-48EE7E0E90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224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DA8F-C946-4335-9B44-34B6A45C004B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147B-074B-4073-946A-677C45C090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16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8AB8-286E-453C-955E-87F4D27FA00B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C08C-DD0E-4548-8EAE-78AC4E2939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04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07313-27EE-4EB2-81FC-9792E76C0A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01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3081-01B8-4686-B5DB-269204A0F8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379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BD5A-5B21-4F72-8095-223A8DF928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316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85CE4-22E0-4045-8683-E74242E18C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679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C09A-C2B6-4B8B-A861-00F049168D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981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7027-3EFD-46FF-8CC6-2671D6DA9F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188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3B77-0BA6-416F-B31F-BA086A71BC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997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703A5C-DC30-4FF3-8D6A-A5FD1ABA80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37E106-E95C-46EB-B597-0454CDBE7114}" type="datetimeFigureOut">
              <a:rPr lang="zh-TW" altLang="en-US"/>
              <a:pPr>
                <a:defRPr/>
              </a:pPr>
              <a:t>2023/5/11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168A64-AA6E-4B78-90CD-B209B961B1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svlab.hre.ntou.edu.tw/teacher/Award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282848" y="-99630"/>
            <a:ext cx="10265745" cy="547962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lang="zh-TW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4000" dirty="0">
                <a:solidFill>
                  <a:srgbClr val="FF0000"/>
                </a:solidFill>
                <a:latin typeface="+mj-ea"/>
              </a:rPr>
              <a:t>數學力學與計算學思歷程</a:t>
            </a:r>
            <a:r>
              <a:rPr lang="zh-TW" altLang="zh-TW" sz="4000" dirty="0">
                <a:solidFill>
                  <a:srgbClr val="FF0000"/>
                </a:solidFill>
              </a:rPr>
              <a:t>與近期成果分享</a:t>
            </a:r>
            <a:endParaRPr lang="en-US" altLang="zh-TW" sz="40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陳正宗  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特聘</a:t>
            </a: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講座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教授</a:t>
            </a:r>
            <a:r>
              <a:rPr lang="en-US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台灣海洋大學河海工程學系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台大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土木客座教授 成大土木合聘教授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科技部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產學小聯盟土機海領域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召集人</a:t>
            </a:r>
            <a:r>
              <a:rPr lang="en-US" altLang="zh-TW" sz="2800" kern="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kern="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endParaRPr lang="en-US" altLang="zh-TW" sz="2800" kern="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en-US" altLang="zh-TW" sz="2800" kern="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en-US" altLang="zh-TW" sz="2800" kern="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1600" kern="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1600" kern="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en-US" altLang="zh-TW" sz="1600" kern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TW" sz="1600" kern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TW" sz="1600" kern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TW" sz="1600" kern="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kern="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1600" kern="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May 15, 2023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61" y="3585581"/>
            <a:ext cx="6350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8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未提供相片說明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56" y="1565982"/>
            <a:ext cx="1073980" cy="10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成大土木畢業50年紀念- Mr. Mao's Lab -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34" y="4962181"/>
            <a:ext cx="944441" cy="90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橢圓 23"/>
          <p:cNvSpPr/>
          <p:nvPr/>
        </p:nvSpPr>
        <p:spPr>
          <a:xfrm>
            <a:off x="7524940" y="4059353"/>
            <a:ext cx="2340692" cy="1891392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00"/>
          </a:p>
        </p:txBody>
      </p:sp>
      <p:sp>
        <p:nvSpPr>
          <p:cNvPr id="13" name="橢圓 12"/>
          <p:cNvSpPr/>
          <p:nvPr/>
        </p:nvSpPr>
        <p:spPr>
          <a:xfrm>
            <a:off x="62196" y="4268293"/>
            <a:ext cx="2921794" cy="1907382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00"/>
          </a:p>
        </p:txBody>
      </p:sp>
      <p:pic>
        <p:nvPicPr>
          <p:cNvPr id="1030" name="Picture 6" descr="未提供相片說明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96" y="1606749"/>
            <a:ext cx="731926" cy="7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橢圓 6"/>
          <p:cNvSpPr/>
          <p:nvPr/>
        </p:nvSpPr>
        <p:spPr>
          <a:xfrm>
            <a:off x="3394809" y="693360"/>
            <a:ext cx="3739759" cy="2034676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0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71" y="2950494"/>
            <a:ext cx="4257849" cy="2838565"/>
          </a:xfrm>
          <a:prstGeom prst="rect">
            <a:avLst/>
          </a:prstGeom>
        </p:spPr>
      </p:pic>
      <p:pic>
        <p:nvPicPr>
          <p:cNvPr id="1026" name="Picture 2" descr="民國86年申請服務標章的校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66" y="4415766"/>
            <a:ext cx="796904" cy="7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點開此圖, 可看較大校徽圖檔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807" y="4143148"/>
            <a:ext cx="784958" cy="78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河海工程學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18" y="1666356"/>
            <a:ext cx="814080" cy="6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向下箭號 10"/>
          <p:cNvSpPr/>
          <p:nvPr/>
        </p:nvSpPr>
        <p:spPr>
          <a:xfrm rot="10800000">
            <a:off x="5078447" y="2757858"/>
            <a:ext cx="211815" cy="257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00"/>
          </a:p>
        </p:txBody>
      </p:sp>
      <p:pic>
        <p:nvPicPr>
          <p:cNvPr id="20" name="Picture 2" descr="H:\周彥廷1107\National_Taiwan_Ocean_University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56" y="789085"/>
            <a:ext cx="809926" cy="8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向下箭號 13"/>
          <p:cNvSpPr/>
          <p:nvPr/>
        </p:nvSpPr>
        <p:spPr>
          <a:xfrm rot="3469133">
            <a:off x="2800322" y="4579237"/>
            <a:ext cx="239247" cy="314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00"/>
          </a:p>
        </p:txBody>
      </p:sp>
      <p:sp>
        <p:nvSpPr>
          <p:cNvPr id="25" name="向下箭號 24"/>
          <p:cNvSpPr/>
          <p:nvPr/>
        </p:nvSpPr>
        <p:spPr>
          <a:xfrm rot="18365713">
            <a:off x="7342253" y="4540865"/>
            <a:ext cx="239247" cy="314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00"/>
          </a:p>
        </p:txBody>
      </p:sp>
      <p:sp>
        <p:nvSpPr>
          <p:cNvPr id="15" name="文字方塊 14"/>
          <p:cNvSpPr txBox="1"/>
          <p:nvPr/>
        </p:nvSpPr>
        <p:spPr>
          <a:xfrm>
            <a:off x="8096624" y="4686138"/>
            <a:ext cx="250031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25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陳正宗</a:t>
            </a:r>
            <a:endParaRPr lang="en-US" altLang="zh-TW" sz="162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25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合聘教授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274389" y="5950744"/>
            <a:ext cx="270543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38" dirty="0">
                <a:solidFill>
                  <a:schemeClr val="bg1">
                    <a:lumMod val="50000"/>
                  </a:schemeClr>
                </a:solidFill>
              </a:rPr>
              <a:t>File name:</a:t>
            </a:r>
            <a:r>
              <a:rPr lang="zh-TW" altLang="en-US" sz="1138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三校五系合聘教授 </a:t>
            </a:r>
            <a:r>
              <a:rPr lang="en-US" altLang="zh-TW" sz="1138" dirty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zh-TW" altLang="en-US" sz="1138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138" dirty="0">
                <a:solidFill>
                  <a:schemeClr val="bg1">
                    <a:lumMod val="50000"/>
                  </a:schemeClr>
                </a:solidFill>
              </a:rPr>
              <a:t>Mei-Na</a:t>
            </a:r>
            <a:endParaRPr lang="zh-TW" altLang="en-US" sz="1138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44" name="Picture 20" descr="NTUCE – 國立臺灣大學土木工程學系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85" y="5306627"/>
            <a:ext cx="1268065" cy="6672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9" name="文字方塊 18"/>
          <p:cNvSpPr txBox="1"/>
          <p:nvPr/>
        </p:nvSpPr>
        <p:spPr>
          <a:xfrm>
            <a:off x="5664426" y="992968"/>
            <a:ext cx="250031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25" dirty="0">
                <a:latin typeface="標楷體" panose="03000509000000000000" pitchFamily="65" charset="-120"/>
                <a:ea typeface="標楷體" panose="03000509000000000000" pitchFamily="65" charset="-120"/>
              </a:rPr>
              <a:t>陳正宗  </a:t>
            </a:r>
            <a:endParaRPr lang="en-US" altLang="zh-TW" sz="162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25" dirty="0">
                <a:latin typeface="標楷體" panose="03000509000000000000" pitchFamily="65" charset="-120"/>
                <a:ea typeface="標楷體" panose="03000509000000000000" pitchFamily="65" charset="-120"/>
              </a:rPr>
              <a:t>特聘講座教授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770696" y="1028185"/>
            <a:ext cx="2500313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25" dirty="0">
                <a:latin typeface="標楷體" panose="03000509000000000000" pitchFamily="65" charset="-120"/>
                <a:ea typeface="標楷體" panose="03000509000000000000" pitchFamily="65" charset="-120"/>
              </a:rPr>
              <a:t>海洋大學</a:t>
            </a:r>
            <a:endParaRPr lang="en-US" altLang="zh-TW" sz="162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46769" y="4715762"/>
            <a:ext cx="2500313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25" dirty="0">
                <a:latin typeface="標楷體" panose="03000509000000000000" pitchFamily="65" charset="-120"/>
                <a:ea typeface="標楷體" panose="03000509000000000000" pitchFamily="65" charset="-120"/>
              </a:rPr>
              <a:t>台灣大學</a:t>
            </a:r>
            <a:endParaRPr lang="en-US" altLang="zh-TW" sz="162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862199" y="4661146"/>
            <a:ext cx="250031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25" dirty="0">
                <a:latin typeface="標楷體" panose="03000509000000000000" pitchFamily="65" charset="-120"/>
                <a:ea typeface="標楷體" panose="03000509000000000000" pitchFamily="65" charset="-120"/>
              </a:rPr>
              <a:t>陳正宗  </a:t>
            </a:r>
            <a:endParaRPr lang="en-US" altLang="zh-TW" sz="162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25" dirty="0">
                <a:latin typeface="標楷體" panose="03000509000000000000" pitchFamily="65" charset="-120"/>
                <a:ea typeface="標楷體" panose="03000509000000000000" pitchFamily="65" charset="-120"/>
              </a:rPr>
              <a:t>客座教授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7556965" y="4791875"/>
            <a:ext cx="2500313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25" dirty="0">
                <a:latin typeface="標楷體" panose="03000509000000000000" pitchFamily="65" charset="-120"/>
                <a:ea typeface="標楷體" panose="03000509000000000000" pitchFamily="65" charset="-120"/>
              </a:rPr>
              <a:t>成功大學</a:t>
            </a:r>
            <a:endParaRPr lang="en-US" altLang="zh-TW" sz="162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5" b="95928" l="29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74" y="1355193"/>
            <a:ext cx="2388087" cy="236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1" y="1534996"/>
            <a:ext cx="2436822" cy="194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29981" y="347647"/>
            <a:ext cx="8635315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66700" indent="-2667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2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(2022-2023)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03" y="11974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1388801" y="1241240"/>
            <a:ext cx="2828238" cy="526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50727" y="1246810"/>
            <a:ext cx="1676148" cy="5207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25711" y="2099151"/>
            <a:ext cx="5899154" cy="485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66700" indent="-2667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03000"/>
              </a:lnSpc>
              <a:spcBef>
                <a:spcPct val="29000"/>
              </a:spcBef>
              <a:buBlip>
                <a:blip r:embed="rId2"/>
              </a:buBlip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現職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海洋大學河海工程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系特聘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講座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海洋大學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機械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與機電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工程系合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聘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教授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ct val="103000"/>
              </a:lnSpc>
              <a:spcBef>
                <a:spcPct val="29000"/>
              </a:spcBef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灣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海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洋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海洋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工程技術系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合聘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教授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ct val="103000"/>
              </a:lnSpc>
              <a:spcBef>
                <a:spcPct val="29000"/>
              </a:spcBef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台灣大學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土木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系客座教授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lnSpc>
                <a:spcPct val="103000"/>
              </a:lnSpc>
              <a:spcBef>
                <a:spcPct val="29000"/>
              </a:spcBef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成功大學土木系合聘教授</a:t>
            </a:r>
            <a:r>
              <a:rPr lang="en-US" altLang="zh-TW" sz="24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科技部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產學小聯盟土機海領域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召集人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3000"/>
              </a:lnSpc>
              <a:spcBef>
                <a:spcPct val="29000"/>
              </a:spcBef>
            </a:pPr>
            <a:endParaRPr lang="en-US" altLang="zh-TW" sz="12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3000"/>
              </a:lnSpc>
              <a:spcBef>
                <a:spcPct val="29000"/>
              </a:spcBef>
              <a:buFontTx/>
              <a:buBlip>
                <a:blip r:embed="rId2"/>
              </a:buBlip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學歷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台灣大學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土木系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學士，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1984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台灣大學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應力所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碩士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1986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台灣大學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土木所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博士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1994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19437" y="476558"/>
            <a:ext cx="205184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7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講員介紹</a:t>
            </a:r>
            <a:endParaRPr lang="zh-TW" altLang="en-US" sz="40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57710" y="1157608"/>
            <a:ext cx="31162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70000"/>
              </a:spcBef>
            </a:pPr>
            <a:r>
              <a:rPr lang="zh-TW" altLang="en-US" sz="36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主講人   </a:t>
            </a:r>
            <a:r>
              <a:rPr lang="zh-TW" altLang="en-US" sz="3600" dirty="0" smtClean="0">
                <a:solidFill>
                  <a:srgbClr val="0000CC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陳正宗</a:t>
            </a:r>
            <a:endParaRPr lang="zh-TW" altLang="en-US" sz="3600" dirty="0">
              <a:solidFill>
                <a:srgbClr val="0000CC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8" name="Picture 4" descr="陳正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37" y="1361563"/>
            <a:ext cx="3105000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60385" y="171361"/>
            <a:ext cx="9099553" cy="670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66700" indent="-2667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9000"/>
              </a:spcBef>
              <a:buBlip>
                <a:blip r:embed="rId2"/>
              </a:buBlip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經歷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中山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科學研究院助理研究員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(1986-1990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海洋大學河海工程系副教授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(1994-1998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海洋大學河海工程系教授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(1998-2003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海洋大學河海工程系特聘教授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(2004-2007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海洋大學河海工程系終身特聘教授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2007~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迄今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ct val="29000"/>
              </a:spcBef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臺灣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海洋大學河海工程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系特聘講座教授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2018~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迄今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ct val="29000"/>
              </a:spcBef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科技部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土木學門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召集人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(2018-2020)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29000"/>
              </a:spcBef>
              <a:buFontTx/>
              <a:buBlip>
                <a:blip r:embed="rId2"/>
              </a:buBlip>
              <a:tabLst>
                <a:tab pos="1162050" algn="l"/>
              </a:tabLst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研究主題：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just"/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對偶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邊界元素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法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支承運動新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解法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地盤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反應反捲積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高分子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材料老化與壽限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預估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固體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火箭發動機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設計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實驗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MSC/NASTRAN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程式工程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應用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橋樑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主動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控制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加熱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爐溫度場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遲滯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阻泥時間域模式之工程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運用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倒易法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運用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不完全隔間室內聲場、聲頻、聲模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快速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多重極展開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法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電磁與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MEMS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數值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輻射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效率與輻射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模態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體輻射與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散射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地震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工程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地形效應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，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孔洞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與夾雜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力學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spcBef>
                <a:spcPct val="29000"/>
              </a:spcBef>
              <a:buBlip>
                <a:blip r:embed="rId2"/>
              </a:buBlip>
              <a:tabLst>
                <a:tab pos="1162050" algn="l"/>
              </a:tabLst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1984-2023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發表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SCI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期刊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242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篇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index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41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 r="4711" b="5026"/>
          <a:stretch/>
        </p:blipFill>
        <p:spPr bwMode="auto">
          <a:xfrm>
            <a:off x="7482336" y="563247"/>
            <a:ext cx="2160000" cy="2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413416" y="491060"/>
            <a:ext cx="8907047" cy="58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66700" indent="-2667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500"/>
              </a:lnSpc>
              <a:spcBef>
                <a:spcPct val="29000"/>
              </a:spcBef>
              <a:buBlip>
                <a:blip r:embed="rId2"/>
              </a:buBlip>
              <a:tabLst>
                <a:tab pos="1430338" algn="l"/>
              </a:tabLs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學術獎項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國科會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甲等獎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(1995~1998)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國科會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傑出研究獎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(1999~2005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5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吳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大猷先生紀念獎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2002~2005)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力學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會議最佳論文獎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(1992)</a:t>
            </a:r>
          </a:p>
          <a:p>
            <a:pPr>
              <a:lnSpc>
                <a:spcPts val="3500"/>
              </a:lnSpc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MSC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使用者會議最佳論文發表獎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(1995)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世界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計算力學會議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Keynote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lecture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1996~1997)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第一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屆海洋大學優良教師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(2001)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國際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計算機應用會議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Invited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lecture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1998,2002)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有限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元與邊界元國際會議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Keynote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lecture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2003)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華人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無網格會議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Invited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lecture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2003)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國際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計算與實驗工程與科學會議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Keynote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lecture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2003)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國際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無網格會議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Invited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lecture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2003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   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41" y="304882"/>
            <a:ext cx="3780000" cy="28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33204" y="508878"/>
            <a:ext cx="8635315" cy="628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66700" indent="-2667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學術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獎項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Top 2 %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Scholars (Stanford List)</a:t>
            </a:r>
          </a:p>
          <a:p>
            <a:pPr>
              <a:lnSpc>
                <a:spcPts val="3500"/>
              </a:lnSpc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力學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會議 學生論文指導獎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(2002)</a:t>
            </a:r>
          </a:p>
          <a:p>
            <a:pPr>
              <a:lnSpc>
                <a:spcPts val="35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俄羅斯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BEM-FEM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國際會議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plenary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lecture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2003)</a:t>
            </a:r>
          </a:p>
          <a:p>
            <a:pPr>
              <a:lnSpc>
                <a:spcPts val="35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計算數學年會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plenary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lecture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2003)</a:t>
            </a:r>
          </a:p>
          <a:p>
            <a:pPr>
              <a:lnSpc>
                <a:spcPts val="35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第一屆海洋大學特聘教授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2004)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台大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土木傑出校友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2005)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力學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期刊年度最佳論文獎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(2008)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國科會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傑出學者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計劃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(2009)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國科會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傑出研究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(2010)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全球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華人力學會士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第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55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屆教育部學術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奧地利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FWF Review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Panel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(2012)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Highly-cited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Scholars (only five in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Taiwan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2013)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47" y="2346743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8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629981" y="548983"/>
            <a:ext cx="8635315" cy="75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66700" indent="-2667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2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學術獎項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中華民國力學學會會士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(2017)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58907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476500" y="3136613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(1998-2003)</a:t>
            </a:r>
            <a:b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25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629981" y="135323"/>
            <a:ext cx="863531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66700" indent="-2667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2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學術獎項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台灣工業與應用數學學會學會會士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(2020)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37" y="905911"/>
            <a:ext cx="4497402" cy="59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8704" l="2167" r="97000">
                        <a14:foregroundMark x1="5333" y1="32222" x2="10000" y2="24630"/>
                        <a14:foregroundMark x1="9833" y1="25185" x2="9667" y2="31852"/>
                        <a14:foregroundMark x1="10000" y1="32037" x2="15167" y2="24815"/>
                        <a14:foregroundMark x1="74500" y1="32407" x2="72500" y2="32037"/>
                        <a14:foregroundMark x1="72500" y1="32222" x2="69500" y2="33704"/>
                        <a14:foregroundMark x1="69333" y1="34074" x2="68667" y2="36111"/>
                        <a14:foregroundMark x1="68833" y1="36111" x2="72333" y2="36852"/>
                        <a14:foregroundMark x1="72500" y1="37222" x2="73000" y2="38889"/>
                        <a14:foregroundMark x1="73000" y1="39074" x2="71167" y2="41111"/>
                        <a14:foregroundMark x1="36000" y1="77593" x2="35333" y2="86111"/>
                        <a14:foregroundMark x1="36000" y1="86111" x2="42167" y2="77037"/>
                        <a14:foregroundMark x1="45000" y1="81111" x2="43333" y2="86667"/>
                        <a14:foregroundMark x1="55333" y1="83333" x2="54167" y2="82963"/>
                        <a14:foregroundMark x1="64000" y1="83704" x2="62667" y2="85556"/>
                        <a14:foregroundMark x1="68167" y1="83333" x2="67000" y2="86481"/>
                        <a14:foregroundMark x1="68667" y1="83704" x2="70333" y2="82593"/>
                        <a14:foregroundMark x1="70500" y1="83333" x2="69833" y2="86667"/>
                        <a14:foregroundMark x1="47000" y1="96481" x2="50000" y2="97222"/>
                        <a14:foregroundMark x1="51333" y1="97222" x2="54500" y2="97222"/>
                        <a14:foregroundMark x1="55667" y1="97037" x2="59333" y2="95926"/>
                        <a14:foregroundMark x1="59333" y1="95926" x2="63500" y2="94259"/>
                        <a14:foregroundMark x1="64667" y1="94074" x2="68000" y2="91852"/>
                        <a14:foregroundMark x1="68500" y1="91481" x2="71500" y2="88519"/>
                        <a14:foregroundMark x1="72167" y1="87593" x2="75000" y2="80926"/>
                        <a14:foregroundMark x1="75000" y1="81111" x2="77000" y2="75370"/>
                        <a14:foregroundMark x1="77000" y1="75000" x2="78000" y2="67222"/>
                        <a14:foregroundMark x1="77667" y1="66667" x2="76667" y2="60000"/>
                        <a14:foregroundMark x1="76667" y1="59259" x2="81000" y2="57407"/>
                        <a14:foregroundMark x1="81167" y1="57407" x2="86167" y2="53889"/>
                        <a14:foregroundMark x1="86333" y1="53704" x2="91000" y2="47593"/>
                        <a14:foregroundMark x1="91167" y1="47407" x2="93667" y2="40741"/>
                        <a14:foregroundMark x1="93833" y1="40000" x2="94500" y2="32037"/>
                        <a14:foregroundMark x1="94833" y1="31852" x2="93333" y2="23704"/>
                        <a14:backgroundMark x1="51000" y1="98148" x2="56167" y2="98148"/>
                        <a14:backgroundMark x1="74667" y1="86296" x2="78500" y2="75926"/>
                        <a14:backgroundMark x1="45333" y1="97037" x2="48167" y2="98148"/>
                        <a14:backgroundMark x1="43667" y1="95926" x2="45333" y2="97037"/>
                        <a14:backgroundMark x1="43167" y1="95185" x2="45500" y2="96481"/>
                        <a14:backgroundMark x1="58333" y1="97778" x2="61167" y2="96852"/>
                        <a14:backgroundMark x1="62667" y1="96667" x2="65333" y2="94815"/>
                        <a14:backgroundMark x1="77667" y1="60370" x2="80000" y2="59259"/>
                        <a14:backgroundMark x1="80833" y1="58889" x2="84333" y2="56852"/>
                        <a14:backgroundMark x1="85000" y1="56296" x2="88167" y2="53704"/>
                        <a14:backgroundMark x1="88500" y1="53333" x2="90667" y2="50000"/>
                        <a14:backgroundMark x1="91000" y1="49444" x2="92667" y2="45741"/>
                        <a14:backgroundMark x1="95167" y1="30185" x2="95333" y2="35556"/>
                        <a14:backgroundMark x1="94333" y1="25185" x2="94667" y2="27593"/>
                        <a14:backgroundMark x1="93500" y1="23704" x2="94333" y2="25926"/>
                        <a14:backgroundMark x1="78000" y1="75556" x2="76667" y2="80000"/>
                        <a14:backgroundMark x1="76167" y1="81481" x2="73833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99" y="3120985"/>
            <a:ext cx="1078032" cy="97022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64" y="1992516"/>
            <a:ext cx="4633894" cy="3615918"/>
          </a:xfrm>
          <a:prstGeom prst="rect">
            <a:avLst/>
          </a:prstGeom>
        </p:spPr>
      </p:pic>
      <p:sp>
        <p:nvSpPr>
          <p:cNvPr id="7" name="標題 3">
            <a:extLst>
              <a:ext uri="{FF2B5EF4-FFF2-40B4-BE49-F238E27FC236}">
                <a16:creationId xmlns:a16="http://schemas.microsoft.com/office/drawing/2014/main" id="{642F55E3-A2AB-4596-BB9A-388F30F5D4AD}"/>
              </a:ext>
            </a:extLst>
          </p:cNvPr>
          <p:cNvSpPr txBox="1">
            <a:spLocks/>
          </p:cNvSpPr>
          <p:nvPr/>
        </p:nvSpPr>
        <p:spPr>
          <a:xfrm>
            <a:off x="3422311" y="642937"/>
            <a:ext cx="6710261" cy="1349579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025" dirty="0"/>
              <a:t>安打定理</a:t>
            </a:r>
            <a:r>
              <a:rPr lang="en-US" altLang="zh-TW" sz="2025" dirty="0"/>
              <a:t>(</a:t>
            </a:r>
            <a:r>
              <a:rPr lang="zh-TW" altLang="en-US" sz="2025" dirty="0"/>
              <a:t>數學與力學</a:t>
            </a:r>
            <a:r>
              <a:rPr lang="en-US" altLang="zh-TW" sz="2025" dirty="0"/>
              <a:t>)</a:t>
            </a:r>
            <a:r>
              <a:rPr lang="zh-TW" altLang="en-US" sz="2025" dirty="0"/>
              <a:t> </a:t>
            </a:r>
            <a:endParaRPr lang="en-US" altLang="zh-TW" sz="2025" dirty="0"/>
          </a:p>
          <a:p>
            <a:r>
              <a:rPr lang="en-US" altLang="zh-TW" sz="2025" dirty="0"/>
              <a:t>Fellows on Math. (</a:t>
            </a:r>
            <a:r>
              <a:rPr lang="en-US" altLang="zh-TW" sz="2025" dirty="0" err="1"/>
              <a:t>TwSIAM</a:t>
            </a:r>
            <a:r>
              <a:rPr lang="en-US" altLang="zh-TW" sz="2025" dirty="0"/>
              <a:t>) and Mech.(STAM)</a:t>
            </a:r>
            <a:endParaRPr lang="zh-TW" altLang="en-US" sz="1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7" y="1796882"/>
            <a:ext cx="3158774" cy="40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7" y="368970"/>
            <a:ext cx="4320000" cy="611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53" y="368970"/>
            <a:ext cx="3657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5241825" y="6018965"/>
            <a:ext cx="4427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http://msvlab.hre.ntou.edu.tw/index1.htm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628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9506</TotalTime>
  <Words>99</Words>
  <Application>Microsoft Office PowerPoint</Application>
  <PresentationFormat>A4 紙張 (210x297 公釐)</PresentationFormat>
  <Paragraphs>69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微軟正黑體</vt:lpstr>
      <vt:lpstr>新細明體</vt:lpstr>
      <vt:lpstr>標楷體</vt:lpstr>
      <vt:lpstr>Arial</vt:lpstr>
      <vt:lpstr>Calibri</vt:lpstr>
      <vt:lpstr>Times New Roman</vt:lpstr>
      <vt:lpstr>預設簡報設計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Analysis of CFT Subjected to Axial Compressive Force and Moment </dc:title>
  <dc:creator>ncku</dc:creator>
  <cp:lastModifiedBy>user</cp:lastModifiedBy>
  <cp:revision>3385</cp:revision>
  <dcterms:created xsi:type="dcterms:W3CDTF">2004-05-13T10:08:08Z</dcterms:created>
  <dcterms:modified xsi:type="dcterms:W3CDTF">2023-05-11T06:30:37Z</dcterms:modified>
</cp:coreProperties>
</file>