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42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5" d="100"/>
          <a:sy n="95" d="100"/>
        </p:scale>
        <p:origin x="-163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2021/7/13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271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2021/7/13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4059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2021/7/13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5306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2021/7/13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5079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2021/7/13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687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2021/7/13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0752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2021/7/13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17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2021/7/13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7101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2021/7/13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902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2021/7/13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4383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2021/7/13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529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A787A-3CD6-4943-B2DC-23468AFA3350}" type="datetimeFigureOut">
              <a:rPr lang="zh-TW" altLang="en-US" smtClean="0"/>
              <a:t>2021/7/13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773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743874"/>
              </p:ext>
            </p:extLst>
          </p:nvPr>
        </p:nvGraphicFramePr>
        <p:xfrm>
          <a:off x="362308" y="830774"/>
          <a:ext cx="11521958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397">
                  <a:extLst>
                    <a:ext uri="{9D8B030D-6E8A-4147-A177-3AD203B41FA5}">
                      <a16:colId xmlns="" xmlns:a16="http://schemas.microsoft.com/office/drawing/2014/main" val="3418417920"/>
                    </a:ext>
                  </a:extLst>
                </a:gridCol>
                <a:gridCol w="1387223">
                  <a:extLst>
                    <a:ext uri="{9D8B030D-6E8A-4147-A177-3AD203B41FA5}">
                      <a16:colId xmlns="" xmlns:a16="http://schemas.microsoft.com/office/drawing/2014/main" val="190644089"/>
                    </a:ext>
                  </a:extLst>
                </a:gridCol>
                <a:gridCol w="1387223">
                  <a:extLst>
                    <a:ext uri="{9D8B030D-6E8A-4147-A177-3AD203B41FA5}">
                      <a16:colId xmlns="" xmlns:a16="http://schemas.microsoft.com/office/drawing/2014/main" val="499874646"/>
                    </a:ext>
                  </a:extLst>
                </a:gridCol>
                <a:gridCol w="1387223">
                  <a:extLst>
                    <a:ext uri="{9D8B030D-6E8A-4147-A177-3AD203B41FA5}">
                      <a16:colId xmlns="" xmlns:a16="http://schemas.microsoft.com/office/drawing/2014/main" val="907725063"/>
                    </a:ext>
                  </a:extLst>
                </a:gridCol>
                <a:gridCol w="1387223">
                  <a:extLst>
                    <a:ext uri="{9D8B030D-6E8A-4147-A177-3AD203B41FA5}">
                      <a16:colId xmlns="" xmlns:a16="http://schemas.microsoft.com/office/drawing/2014/main" val="3170330406"/>
                    </a:ext>
                  </a:extLst>
                </a:gridCol>
                <a:gridCol w="1387223"/>
                <a:gridCol w="1387223"/>
                <a:gridCol w="1387223"/>
              </a:tblGrid>
              <a:tr h="358756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Project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2020/8-2021/7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2021/8-2022/7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2022/8-2023/7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2023/8-2024/7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2024/8-2025/7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2025/8-2026/7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2026/8-2027/7</a:t>
                      </a:r>
                      <a:endParaRPr lang="zh-TW" alt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5347883"/>
                  </a:ext>
                </a:extLst>
              </a:tr>
              <a:tr h="42523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雙退化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三年案</a:t>
                      </a:r>
                      <a:r>
                        <a:rPr lang="en-US" altLang="zh-TW" sz="1600" dirty="0" smtClean="0"/>
                        <a:t>)</a:t>
                      </a:r>
                    </a:p>
                    <a:p>
                      <a:pPr algn="ctr"/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土木水利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M:SK, JH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A:ALL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altLang="zh-TW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83805037"/>
                  </a:ext>
                </a:extLst>
              </a:tr>
              <a:tr h="58740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直接間接等價</a:t>
                      </a:r>
                      <a:endParaRPr lang="en-US" altLang="zh-TW" sz="1600" dirty="0" smtClean="0"/>
                    </a:p>
                    <a:p>
                      <a:pPr algn="ctr"/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三年案</a:t>
                      </a:r>
                      <a:r>
                        <a:rPr lang="en-US" altLang="zh-TW" sz="1600" dirty="0" smtClean="0"/>
                        <a:t>)(</a:t>
                      </a:r>
                      <a:r>
                        <a:rPr lang="zh-TW" altLang="en-US" sz="1600" dirty="0" smtClean="0"/>
                        <a:t>土木水利</a:t>
                      </a:r>
                      <a:r>
                        <a:rPr lang="en-US" altLang="zh-TW" sz="1600" dirty="0" smtClean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M:SK, JH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A:ALL</a:t>
                      </a:r>
                      <a:endParaRPr lang="en-US" altLang="zh-TW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7067069"/>
                  </a:ext>
                </a:extLst>
              </a:tr>
              <a:tr h="63464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博後</a:t>
                      </a:r>
                      <a:endParaRPr lang="en-US" altLang="zh-TW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土木水利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M:JH</a:t>
                      </a:r>
                      <a:endParaRPr lang="en-US" altLang="zh-TW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79438554"/>
                  </a:ext>
                </a:extLst>
              </a:tr>
              <a:tr h="6070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科技部大專生案</a:t>
                      </a:r>
                      <a:endParaRPr lang="en-US" altLang="zh-TW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浩真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M:HJ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71204648"/>
                  </a:ext>
                </a:extLst>
              </a:tr>
            </a:tbl>
          </a:graphicData>
        </a:graphic>
      </p:graphicFrame>
      <p:sp>
        <p:nvSpPr>
          <p:cNvPr id="9" name="矩形 8"/>
          <p:cNvSpPr/>
          <p:nvPr/>
        </p:nvSpPr>
        <p:spPr>
          <a:xfrm>
            <a:off x="2180419" y="1610721"/>
            <a:ext cx="1410357" cy="1411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2312349" y="418213"/>
            <a:ext cx="8298501" cy="396291"/>
            <a:chOff x="2312349" y="607985"/>
            <a:chExt cx="8298501" cy="396291"/>
          </a:xfrm>
        </p:grpSpPr>
        <p:sp>
          <p:nvSpPr>
            <p:cNvPr id="12" name="矩形 11"/>
            <p:cNvSpPr/>
            <p:nvPr/>
          </p:nvSpPr>
          <p:spPr>
            <a:xfrm>
              <a:off x="2312349" y="684185"/>
              <a:ext cx="202251" cy="23536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矩形 12"/>
            <p:cNvSpPr/>
            <p:nvPr/>
          </p:nvSpPr>
          <p:spPr>
            <a:xfrm>
              <a:off x="3590776" y="674797"/>
              <a:ext cx="173677" cy="24475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文字方塊 13"/>
            <p:cNvSpPr txBox="1"/>
            <p:nvPr/>
          </p:nvSpPr>
          <p:spPr>
            <a:xfrm>
              <a:off x="2514599" y="617203"/>
              <a:ext cx="11715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 smtClean="0"/>
                <a:t>執行完</a:t>
              </a:r>
              <a:r>
                <a:rPr lang="zh-TW" altLang="en-US" dirty="0"/>
                <a:t>成</a:t>
              </a:r>
            </a:p>
          </p:txBody>
        </p:sp>
        <p:sp>
          <p:nvSpPr>
            <p:cNvPr id="15" name="文字方塊 14"/>
            <p:cNvSpPr txBox="1"/>
            <p:nvPr/>
          </p:nvSpPr>
          <p:spPr>
            <a:xfrm>
              <a:off x="3802403" y="634944"/>
              <a:ext cx="8838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 smtClean="0"/>
                <a:t>進行中</a:t>
              </a:r>
              <a:endParaRPr lang="zh-TW" altLang="en-US" dirty="0"/>
            </a:p>
          </p:txBody>
        </p:sp>
        <p:sp>
          <p:nvSpPr>
            <p:cNvPr id="16" name="矩形 15"/>
            <p:cNvSpPr/>
            <p:nvPr/>
          </p:nvSpPr>
          <p:spPr>
            <a:xfrm>
              <a:off x="4772025" y="674797"/>
              <a:ext cx="161926" cy="24475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" name="文字方塊 18"/>
            <p:cNvSpPr txBox="1"/>
            <p:nvPr/>
          </p:nvSpPr>
          <p:spPr>
            <a:xfrm>
              <a:off x="4969822" y="617203"/>
              <a:ext cx="1621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 smtClean="0"/>
                <a:t>很有機會通過</a:t>
              </a:r>
              <a:endParaRPr lang="zh-TW" altLang="en-US" dirty="0"/>
            </a:p>
          </p:txBody>
        </p:sp>
        <p:sp>
          <p:nvSpPr>
            <p:cNvPr id="20" name="矩形 19"/>
            <p:cNvSpPr/>
            <p:nvPr/>
          </p:nvSpPr>
          <p:spPr>
            <a:xfrm>
              <a:off x="6627171" y="684186"/>
              <a:ext cx="173679" cy="235367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文字方塊 20"/>
            <p:cNvSpPr txBox="1"/>
            <p:nvPr/>
          </p:nvSpPr>
          <p:spPr>
            <a:xfrm>
              <a:off x="6767283" y="617203"/>
              <a:ext cx="8908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 smtClean="0"/>
                <a:t>審查中</a:t>
              </a:r>
              <a:endParaRPr lang="zh-TW" altLang="en-US" dirty="0"/>
            </a:p>
          </p:txBody>
        </p:sp>
        <p:sp>
          <p:nvSpPr>
            <p:cNvPr id="22" name="文字方塊 21"/>
            <p:cNvSpPr txBox="1"/>
            <p:nvPr/>
          </p:nvSpPr>
          <p:spPr>
            <a:xfrm>
              <a:off x="7734300" y="607985"/>
              <a:ext cx="2876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M:</a:t>
              </a:r>
              <a:r>
                <a:rPr lang="zh-TW" altLang="en-US" dirty="0" smtClean="0"/>
                <a:t>負責人   </a:t>
              </a:r>
              <a:r>
                <a:rPr lang="en-US" altLang="zh-TW" dirty="0" smtClean="0"/>
                <a:t>A:</a:t>
              </a:r>
              <a:r>
                <a:rPr lang="zh-TW" altLang="en-US" dirty="0" smtClean="0"/>
                <a:t>助手</a:t>
              </a:r>
              <a:endParaRPr lang="zh-TW" altLang="en-US" dirty="0"/>
            </a:p>
          </p:txBody>
        </p:sp>
      </p:grpSp>
      <p:sp>
        <p:nvSpPr>
          <p:cNvPr id="23" name="文字方塊 22"/>
          <p:cNvSpPr txBox="1"/>
          <p:nvPr/>
        </p:nvSpPr>
        <p:spPr>
          <a:xfrm>
            <a:off x="7515726" y="6400800"/>
            <a:ext cx="4500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NTOUMSV_Projects_202107.pptx  JH update</a:t>
            </a:r>
            <a:endParaRPr lang="zh-TW" altLang="en-US" dirty="0"/>
          </a:p>
        </p:txBody>
      </p:sp>
      <p:sp>
        <p:nvSpPr>
          <p:cNvPr id="24" name="矩形 23"/>
          <p:cNvSpPr/>
          <p:nvPr/>
        </p:nvSpPr>
        <p:spPr>
          <a:xfrm>
            <a:off x="4293558" y="93846"/>
            <a:ext cx="3950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="1" u="sng" dirty="0" smtClean="0"/>
              <a:t>NTOU/MSV MOST Projects </a:t>
            </a:r>
            <a:r>
              <a:rPr lang="en-US" altLang="zh-TW" b="1" u="sng" smtClean="0"/>
              <a:t>(</a:t>
            </a:r>
            <a:r>
              <a:rPr lang="en-US" altLang="zh-TW" b="1" u="sng" smtClean="0"/>
              <a:t>2020-2024</a:t>
            </a:r>
            <a:r>
              <a:rPr lang="en-US" altLang="zh-TW" b="1" u="sng" dirty="0" smtClean="0"/>
              <a:t>)</a:t>
            </a:r>
            <a:endParaRPr lang="zh-TW" altLang="en-US" b="1" u="sng" dirty="0"/>
          </a:p>
        </p:txBody>
      </p:sp>
      <p:sp>
        <p:nvSpPr>
          <p:cNvPr id="26" name="矩形 25"/>
          <p:cNvSpPr/>
          <p:nvPr/>
        </p:nvSpPr>
        <p:spPr>
          <a:xfrm>
            <a:off x="3590777" y="1610721"/>
            <a:ext cx="2745856" cy="14112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矩形 31"/>
          <p:cNvSpPr/>
          <p:nvPr/>
        </p:nvSpPr>
        <p:spPr>
          <a:xfrm>
            <a:off x="3582754" y="2932079"/>
            <a:ext cx="1363897" cy="14323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466583" y="4456419"/>
            <a:ext cx="26773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 smtClean="0"/>
              <a:t>可用人力：</a:t>
            </a:r>
            <a:r>
              <a:rPr lang="en-US" altLang="zh-TW" sz="1600" dirty="0" smtClean="0"/>
              <a:t>JT</a:t>
            </a:r>
            <a:r>
              <a:rPr lang="zh-TW" altLang="en-US" sz="1600" dirty="0" smtClean="0"/>
              <a:t>、</a:t>
            </a:r>
            <a:r>
              <a:rPr lang="en-US" altLang="zh-TW" sz="1600" dirty="0" smtClean="0"/>
              <a:t>SK1</a:t>
            </a:r>
            <a:r>
              <a:rPr lang="zh-TW" altLang="en-US" sz="1600" dirty="0" smtClean="0"/>
              <a:t>、</a:t>
            </a:r>
            <a:r>
              <a:rPr lang="en-US" altLang="zh-TW" sz="1600" dirty="0" smtClean="0"/>
              <a:t>JH</a:t>
            </a:r>
            <a:r>
              <a:rPr lang="zh-TW" altLang="en-US" sz="1600" dirty="0" smtClean="0"/>
              <a:t>、</a:t>
            </a:r>
            <a:r>
              <a:rPr lang="en-US" altLang="zh-TW" sz="1600" dirty="0" smtClean="0"/>
              <a:t>YL</a:t>
            </a:r>
            <a:endParaRPr lang="zh-TW" altLang="en-US" sz="1600" dirty="0"/>
          </a:p>
        </p:txBody>
      </p:sp>
      <p:sp>
        <p:nvSpPr>
          <p:cNvPr id="27" name="文字方塊 26"/>
          <p:cNvSpPr txBox="1"/>
          <p:nvPr/>
        </p:nvSpPr>
        <p:spPr>
          <a:xfrm>
            <a:off x="474604" y="4794973"/>
            <a:ext cx="30572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/>
              <a:t>培養中</a:t>
            </a:r>
            <a:r>
              <a:rPr lang="zh-TW" altLang="en-US" sz="1600" dirty="0" smtClean="0"/>
              <a:t>人力</a:t>
            </a:r>
            <a:r>
              <a:rPr lang="zh-TW" altLang="en-US" sz="1600" dirty="0" smtClean="0"/>
              <a:t>：碩一：天</a:t>
            </a:r>
            <a:r>
              <a:rPr lang="zh-TW" altLang="en-US" sz="1600" dirty="0"/>
              <a:t>龍</a:t>
            </a:r>
            <a:r>
              <a:rPr lang="zh-TW" altLang="en-US" sz="1600" dirty="0" smtClean="0"/>
              <a:t>、地</a:t>
            </a:r>
            <a:r>
              <a:rPr lang="zh-TW" altLang="en-US" sz="1600" dirty="0" smtClean="0"/>
              <a:t>虎</a:t>
            </a:r>
            <a:endParaRPr lang="en-US" altLang="zh-TW" sz="1600" dirty="0" smtClean="0"/>
          </a:p>
          <a:p>
            <a:r>
              <a:rPr lang="en-US" altLang="zh-TW" sz="1600" dirty="0"/>
              <a:t>	</a:t>
            </a:r>
            <a:r>
              <a:rPr lang="en-US" altLang="zh-TW" sz="1600" dirty="0" smtClean="0"/>
              <a:t>      </a:t>
            </a:r>
            <a:r>
              <a:rPr lang="zh-TW" altLang="en-US" sz="1600" dirty="0" smtClean="0"/>
              <a:t>大四：浩真</a:t>
            </a:r>
            <a:endParaRPr lang="en-US" altLang="zh-TW" sz="1600" dirty="0" smtClean="0"/>
          </a:p>
          <a:p>
            <a:r>
              <a:rPr lang="en-US" altLang="zh-TW" sz="1600" dirty="0"/>
              <a:t>	</a:t>
            </a:r>
            <a:r>
              <a:rPr lang="zh-TW" altLang="en-US" sz="1600" dirty="0" smtClean="0"/>
              <a:t>      大三：庭安、路加</a:t>
            </a:r>
            <a:endParaRPr lang="zh-TW" altLang="en-US" sz="1600" dirty="0"/>
          </a:p>
        </p:txBody>
      </p:sp>
      <p:sp>
        <p:nvSpPr>
          <p:cNvPr id="38" name="矩形 37"/>
          <p:cNvSpPr/>
          <p:nvPr/>
        </p:nvSpPr>
        <p:spPr>
          <a:xfrm>
            <a:off x="3582755" y="2276468"/>
            <a:ext cx="4124903" cy="13310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矩形 38"/>
          <p:cNvSpPr/>
          <p:nvPr/>
        </p:nvSpPr>
        <p:spPr>
          <a:xfrm>
            <a:off x="2172398" y="2934195"/>
            <a:ext cx="1410357" cy="1411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矩形 39"/>
          <p:cNvSpPr/>
          <p:nvPr/>
        </p:nvSpPr>
        <p:spPr>
          <a:xfrm>
            <a:off x="3570055" y="3573763"/>
            <a:ext cx="961840" cy="11009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文字方塊 40"/>
          <p:cNvSpPr txBox="1"/>
          <p:nvPr/>
        </p:nvSpPr>
        <p:spPr>
          <a:xfrm>
            <a:off x="482625" y="4117865"/>
            <a:ext cx="58096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 smtClean="0"/>
              <a:t>HRE</a:t>
            </a:r>
            <a:r>
              <a:rPr lang="zh-TW" altLang="en-US" sz="1600" dirty="0" smtClean="0"/>
              <a:t>系業務費</a:t>
            </a:r>
            <a:r>
              <a:rPr lang="en-US" altLang="zh-TW" sz="1600" dirty="0" smtClean="0"/>
              <a:t>0</a:t>
            </a:r>
            <a:r>
              <a:rPr lang="zh-TW" altLang="en-US" sz="1600" dirty="0" smtClean="0"/>
              <a:t>元，系設備費</a:t>
            </a:r>
            <a:r>
              <a:rPr lang="en-US" altLang="zh-TW" sz="1600" dirty="0" smtClean="0"/>
              <a:t>17,035</a:t>
            </a:r>
            <a:r>
              <a:rPr lang="zh-TW" altLang="en-US" sz="1600" dirty="0" smtClean="0"/>
              <a:t>元。</a:t>
            </a:r>
            <a:r>
              <a:rPr lang="en-US" altLang="zh-TW" sz="1600" dirty="0" smtClean="0"/>
              <a:t>(2021-03-26~2021-12-31)</a:t>
            </a:r>
          </a:p>
        </p:txBody>
      </p:sp>
    </p:spTree>
    <p:extLst>
      <p:ext uri="{BB962C8B-B14F-4D97-AF65-F5344CB8AC3E}">
        <p14:creationId xmlns:p14="http://schemas.microsoft.com/office/powerpoint/2010/main" val="1379904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117</Words>
  <Application>Microsoft Office PowerPoint</Application>
  <PresentationFormat>自訂</PresentationFormat>
  <Paragraphs>40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55</cp:revision>
  <cp:lastPrinted>2019-11-22T07:35:23Z</cp:lastPrinted>
  <dcterms:created xsi:type="dcterms:W3CDTF">2017-06-23T02:32:14Z</dcterms:created>
  <dcterms:modified xsi:type="dcterms:W3CDTF">2021-07-13T06:36:07Z</dcterms:modified>
</cp:coreProperties>
</file>