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271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059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530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507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87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75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17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101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9025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38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52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A787A-3CD6-4943-B2DC-23468AFA3350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7E524-CD7F-45AD-8099-F3E1CBE602F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73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286298"/>
              </p:ext>
            </p:extLst>
          </p:nvPr>
        </p:nvGraphicFramePr>
        <p:xfrm>
          <a:off x="362308" y="830774"/>
          <a:ext cx="11521958" cy="3787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397">
                  <a:extLst>
                    <a:ext uri="{9D8B030D-6E8A-4147-A177-3AD203B41FA5}">
                      <a16:colId xmlns:a16="http://schemas.microsoft.com/office/drawing/2014/main" val="3418417920"/>
                    </a:ext>
                  </a:extLst>
                </a:gridCol>
                <a:gridCol w="1387223">
                  <a:extLst>
                    <a:ext uri="{9D8B030D-6E8A-4147-A177-3AD203B41FA5}">
                      <a16:colId xmlns:a16="http://schemas.microsoft.com/office/drawing/2014/main" val="190644089"/>
                    </a:ext>
                  </a:extLst>
                </a:gridCol>
                <a:gridCol w="1387223">
                  <a:extLst>
                    <a:ext uri="{9D8B030D-6E8A-4147-A177-3AD203B41FA5}">
                      <a16:colId xmlns:a16="http://schemas.microsoft.com/office/drawing/2014/main" val="499874646"/>
                    </a:ext>
                  </a:extLst>
                </a:gridCol>
                <a:gridCol w="1387223">
                  <a:extLst>
                    <a:ext uri="{9D8B030D-6E8A-4147-A177-3AD203B41FA5}">
                      <a16:colId xmlns:a16="http://schemas.microsoft.com/office/drawing/2014/main" val="907725063"/>
                    </a:ext>
                  </a:extLst>
                </a:gridCol>
                <a:gridCol w="1387223">
                  <a:extLst>
                    <a:ext uri="{9D8B030D-6E8A-4147-A177-3AD203B41FA5}">
                      <a16:colId xmlns:a16="http://schemas.microsoft.com/office/drawing/2014/main" val="3170330406"/>
                    </a:ext>
                  </a:extLst>
                </a:gridCol>
                <a:gridCol w="13872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872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872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8756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Project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2020/8-2021/7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2021/8-2022/7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2022/8-2023/7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2023/8-2024/7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2024/8-2025/7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2025/8-2026/7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2026/8-2027/7</a:t>
                      </a:r>
                      <a:endParaRPr lang="zh-TW" alt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47883"/>
                  </a:ext>
                </a:extLst>
              </a:tr>
              <a:tr h="42523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雙退化</a:t>
                      </a: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三年案</a:t>
                      </a:r>
                      <a:r>
                        <a:rPr lang="en-US" altLang="zh-TW" sz="1600" dirty="0" smtClean="0"/>
                        <a:t>)</a:t>
                      </a:r>
                    </a:p>
                    <a:p>
                      <a:pPr algn="ctr"/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土木水利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M:SK, JH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A:ALL</a:t>
                      </a: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3805037"/>
                  </a:ext>
                </a:extLst>
              </a:tr>
              <a:tr h="5874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直接間接等價</a:t>
                      </a:r>
                      <a:endParaRPr lang="en-US" altLang="zh-TW" sz="1600" dirty="0" smtClean="0"/>
                    </a:p>
                    <a:p>
                      <a:pPr algn="ctr"/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三年案</a:t>
                      </a:r>
                      <a:r>
                        <a:rPr lang="en-US" altLang="zh-TW" sz="1600" dirty="0" smtClean="0"/>
                        <a:t>)(</a:t>
                      </a:r>
                      <a:r>
                        <a:rPr lang="zh-TW" altLang="en-US" sz="1600" dirty="0" smtClean="0"/>
                        <a:t>土木水利</a:t>
                      </a:r>
                      <a:r>
                        <a:rPr lang="en-US" altLang="zh-TW" sz="160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M:SK, JH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A:ALL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067069"/>
                  </a:ext>
                </a:extLst>
              </a:tr>
              <a:tr h="5874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雙極座標工程應用</a:t>
                      </a:r>
                      <a:endParaRPr lang="en-US" altLang="zh-TW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dirty="0" smtClean="0"/>
                        <a:t>M:SK, JH, TL, YT2</a:t>
                      </a:r>
                      <a:endParaRPr lang="zh-TW" altLang="en-US" sz="1300" dirty="0" smtClean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dirty="0" smtClean="0"/>
                        <a:t>A:</a:t>
                      </a:r>
                      <a:r>
                        <a:rPr lang="en-US" altLang="zh-TW" sz="1300" baseline="0" dirty="0" smtClean="0"/>
                        <a:t>ALL</a:t>
                      </a:r>
                      <a:endParaRPr lang="zh-TW" altLang="en-US" sz="1300" dirty="0" smtClean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807526"/>
                  </a:ext>
                </a:extLst>
              </a:tr>
              <a:tr h="63464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博後</a:t>
                      </a:r>
                      <a:endParaRPr lang="en-US" altLang="zh-TW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土木水利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M:JH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438554"/>
                  </a:ext>
                </a:extLst>
              </a:tr>
              <a:tr h="6070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dirty="0" smtClean="0"/>
                        <a:t>科技部大專生案</a:t>
                      </a:r>
                      <a:endParaRPr lang="en-US" altLang="zh-TW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(</a:t>
                      </a:r>
                      <a:r>
                        <a:rPr lang="zh-TW" altLang="en-US" sz="1600" dirty="0" smtClean="0"/>
                        <a:t>浩真</a:t>
                      </a:r>
                      <a:r>
                        <a:rPr lang="en-US" altLang="zh-TW" sz="1600" dirty="0" smtClean="0"/>
                        <a:t>)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M:HJ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204648"/>
                  </a:ext>
                </a:extLst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2180419" y="1610721"/>
            <a:ext cx="1410357" cy="1411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2312349" y="418213"/>
            <a:ext cx="8298501" cy="396291"/>
            <a:chOff x="2312349" y="607985"/>
            <a:chExt cx="8298501" cy="396291"/>
          </a:xfrm>
        </p:grpSpPr>
        <p:sp>
          <p:nvSpPr>
            <p:cNvPr id="12" name="矩形 11"/>
            <p:cNvSpPr/>
            <p:nvPr/>
          </p:nvSpPr>
          <p:spPr>
            <a:xfrm>
              <a:off x="2312349" y="684185"/>
              <a:ext cx="202251" cy="23536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 12"/>
            <p:cNvSpPr/>
            <p:nvPr/>
          </p:nvSpPr>
          <p:spPr>
            <a:xfrm>
              <a:off x="3590776" y="674797"/>
              <a:ext cx="173677" cy="244756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2514599" y="617203"/>
              <a:ext cx="11715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執行完</a:t>
              </a:r>
              <a:r>
                <a:rPr lang="zh-TW" altLang="en-US" dirty="0"/>
                <a:t>成</a:t>
              </a:r>
            </a:p>
          </p:txBody>
        </p:sp>
        <p:sp>
          <p:nvSpPr>
            <p:cNvPr id="15" name="文字方塊 14"/>
            <p:cNvSpPr txBox="1"/>
            <p:nvPr/>
          </p:nvSpPr>
          <p:spPr>
            <a:xfrm>
              <a:off x="3802403" y="634944"/>
              <a:ext cx="8838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進行中</a:t>
              </a:r>
              <a:endParaRPr lang="zh-TW" altLang="en-US" dirty="0"/>
            </a:p>
          </p:txBody>
        </p:sp>
        <p:sp>
          <p:nvSpPr>
            <p:cNvPr id="16" name="矩形 15"/>
            <p:cNvSpPr/>
            <p:nvPr/>
          </p:nvSpPr>
          <p:spPr>
            <a:xfrm>
              <a:off x="4772025" y="674797"/>
              <a:ext cx="161926" cy="244756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文字方塊 18"/>
            <p:cNvSpPr txBox="1"/>
            <p:nvPr/>
          </p:nvSpPr>
          <p:spPr>
            <a:xfrm>
              <a:off x="4969822" y="617203"/>
              <a:ext cx="1621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很有機會通過</a:t>
              </a:r>
              <a:endParaRPr lang="zh-TW" altLang="en-US" dirty="0"/>
            </a:p>
          </p:txBody>
        </p:sp>
        <p:sp>
          <p:nvSpPr>
            <p:cNvPr id="20" name="矩形 19"/>
            <p:cNvSpPr/>
            <p:nvPr/>
          </p:nvSpPr>
          <p:spPr>
            <a:xfrm>
              <a:off x="6627171" y="684186"/>
              <a:ext cx="173679" cy="235367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6767283" y="617203"/>
              <a:ext cx="8908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 smtClean="0"/>
                <a:t>審查中</a:t>
              </a:r>
              <a:endParaRPr lang="zh-TW" altLang="en-US" dirty="0"/>
            </a:p>
          </p:txBody>
        </p:sp>
        <p:sp>
          <p:nvSpPr>
            <p:cNvPr id="22" name="文字方塊 21"/>
            <p:cNvSpPr txBox="1"/>
            <p:nvPr/>
          </p:nvSpPr>
          <p:spPr>
            <a:xfrm>
              <a:off x="7734300" y="607985"/>
              <a:ext cx="28765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M:</a:t>
              </a:r>
              <a:r>
                <a:rPr lang="zh-TW" altLang="en-US" dirty="0" smtClean="0"/>
                <a:t>負責人   </a:t>
              </a:r>
              <a:r>
                <a:rPr lang="en-US" altLang="zh-TW" dirty="0" smtClean="0"/>
                <a:t>A:</a:t>
              </a:r>
              <a:r>
                <a:rPr lang="zh-TW" altLang="en-US" dirty="0" smtClean="0"/>
                <a:t>助手</a:t>
              </a:r>
              <a:endParaRPr lang="zh-TW" altLang="en-US" dirty="0"/>
            </a:p>
          </p:txBody>
        </p:sp>
      </p:grpSp>
      <p:sp>
        <p:nvSpPr>
          <p:cNvPr id="23" name="文字方塊 22"/>
          <p:cNvSpPr txBox="1"/>
          <p:nvPr/>
        </p:nvSpPr>
        <p:spPr>
          <a:xfrm>
            <a:off x="7515726" y="6400800"/>
            <a:ext cx="45008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NTOUMSV_Projects_2022-01.pptx  </a:t>
            </a:r>
            <a:r>
              <a:rPr lang="en-US" altLang="zh-TW" dirty="0" smtClean="0"/>
              <a:t>TL update</a:t>
            </a:r>
            <a:endParaRPr lang="zh-TW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4293558" y="93846"/>
            <a:ext cx="3950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u="sng" dirty="0" smtClean="0"/>
              <a:t>NTOU/MSV MOST Projects (2020-2025)</a:t>
            </a:r>
            <a:endParaRPr lang="zh-TW" altLang="en-US" b="1" u="sng" dirty="0"/>
          </a:p>
        </p:txBody>
      </p:sp>
      <p:sp>
        <p:nvSpPr>
          <p:cNvPr id="26" name="矩形 25"/>
          <p:cNvSpPr/>
          <p:nvPr/>
        </p:nvSpPr>
        <p:spPr>
          <a:xfrm>
            <a:off x="3590777" y="1610721"/>
            <a:ext cx="2745856" cy="14112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 31"/>
          <p:cNvSpPr/>
          <p:nvPr/>
        </p:nvSpPr>
        <p:spPr>
          <a:xfrm>
            <a:off x="3591067" y="3547221"/>
            <a:ext cx="1363897" cy="14323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362308" y="5417679"/>
            <a:ext cx="21820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/>
              <a:t>可用人力：</a:t>
            </a:r>
            <a:r>
              <a:rPr lang="en-US" altLang="zh-TW" sz="1600" dirty="0" smtClean="0"/>
              <a:t>JT</a:t>
            </a:r>
            <a:r>
              <a:rPr lang="zh-TW" altLang="en-US" sz="1600" dirty="0" smtClean="0"/>
              <a:t>、</a:t>
            </a:r>
            <a:r>
              <a:rPr lang="en-US" altLang="zh-TW" sz="1600" dirty="0" smtClean="0"/>
              <a:t>SK</a:t>
            </a:r>
            <a:r>
              <a:rPr lang="zh-TW" altLang="en-US" sz="1600" dirty="0" smtClean="0"/>
              <a:t>、</a:t>
            </a:r>
            <a:r>
              <a:rPr lang="en-US" altLang="zh-TW" sz="1600" dirty="0" smtClean="0"/>
              <a:t>JH</a:t>
            </a:r>
            <a:endParaRPr lang="zh-TW" altLang="en-US" sz="1600" dirty="0"/>
          </a:p>
        </p:txBody>
      </p:sp>
      <p:sp>
        <p:nvSpPr>
          <p:cNvPr id="27" name="文字方塊 26"/>
          <p:cNvSpPr txBox="1"/>
          <p:nvPr/>
        </p:nvSpPr>
        <p:spPr>
          <a:xfrm>
            <a:off x="370329" y="5756233"/>
            <a:ext cx="305724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/>
              <a:t>培養中</a:t>
            </a:r>
            <a:r>
              <a:rPr lang="zh-TW" altLang="en-US" sz="1600" dirty="0" smtClean="0"/>
              <a:t>人力：碩一：天</a:t>
            </a:r>
            <a:r>
              <a:rPr lang="zh-TW" altLang="en-US" sz="1600" dirty="0"/>
              <a:t>龍</a:t>
            </a:r>
            <a:r>
              <a:rPr lang="zh-TW" altLang="en-US" sz="1600" dirty="0" smtClean="0"/>
              <a:t>、地虎</a:t>
            </a:r>
            <a:endParaRPr lang="en-US" altLang="zh-TW" sz="1600" dirty="0" smtClean="0"/>
          </a:p>
          <a:p>
            <a:r>
              <a:rPr lang="en-US" altLang="zh-TW" sz="1600" dirty="0"/>
              <a:t>	</a:t>
            </a:r>
            <a:r>
              <a:rPr lang="en-US" altLang="zh-TW" sz="1600" dirty="0" smtClean="0"/>
              <a:t>      </a:t>
            </a:r>
            <a:r>
              <a:rPr lang="zh-TW" altLang="en-US" sz="1600" dirty="0" smtClean="0"/>
              <a:t>大四：浩真</a:t>
            </a:r>
            <a:endParaRPr lang="en-US" altLang="zh-TW" sz="1600" dirty="0" smtClean="0"/>
          </a:p>
          <a:p>
            <a:r>
              <a:rPr lang="en-US" altLang="zh-TW" sz="1600" dirty="0"/>
              <a:t>	</a:t>
            </a:r>
            <a:r>
              <a:rPr lang="zh-TW" altLang="en-US" sz="1600" dirty="0" smtClean="0"/>
              <a:t>      大三：庭安</a:t>
            </a:r>
            <a:endParaRPr lang="en-US" altLang="zh-TW" sz="1600" dirty="0" smtClean="0"/>
          </a:p>
          <a:p>
            <a:r>
              <a:rPr lang="zh-TW" altLang="en-US" sz="1600" dirty="0" smtClean="0"/>
              <a:t>                          大二：美娜</a:t>
            </a:r>
            <a:endParaRPr lang="zh-TW" altLang="en-US" sz="1600" dirty="0"/>
          </a:p>
        </p:txBody>
      </p:sp>
      <p:sp>
        <p:nvSpPr>
          <p:cNvPr id="38" name="矩形 37"/>
          <p:cNvSpPr/>
          <p:nvPr/>
        </p:nvSpPr>
        <p:spPr>
          <a:xfrm>
            <a:off x="3582755" y="2276468"/>
            <a:ext cx="4124903" cy="13310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矩形 38"/>
          <p:cNvSpPr/>
          <p:nvPr/>
        </p:nvSpPr>
        <p:spPr>
          <a:xfrm>
            <a:off x="2180711" y="3549337"/>
            <a:ext cx="1410357" cy="1411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矩形 39"/>
          <p:cNvSpPr/>
          <p:nvPr/>
        </p:nvSpPr>
        <p:spPr>
          <a:xfrm>
            <a:off x="3576210" y="4170454"/>
            <a:ext cx="1378754" cy="12410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文字方塊 40"/>
          <p:cNvSpPr txBox="1"/>
          <p:nvPr/>
        </p:nvSpPr>
        <p:spPr>
          <a:xfrm>
            <a:off x="378350" y="5079125"/>
            <a:ext cx="43540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 smtClean="0"/>
              <a:t>HRE</a:t>
            </a:r>
            <a:r>
              <a:rPr lang="zh-TW" altLang="en-US" sz="1600" dirty="0" smtClean="0"/>
              <a:t>系業務費</a:t>
            </a:r>
            <a:r>
              <a:rPr lang="en-US" altLang="zh-TW" sz="1600" dirty="0" smtClean="0"/>
              <a:t>0</a:t>
            </a:r>
            <a:r>
              <a:rPr lang="zh-TW" altLang="en-US" sz="1600" dirty="0" smtClean="0"/>
              <a:t>元，系設備費</a:t>
            </a:r>
            <a:r>
              <a:rPr lang="en-US" altLang="zh-TW" sz="1600" dirty="0" smtClean="0"/>
              <a:t>0</a:t>
            </a:r>
            <a:r>
              <a:rPr lang="zh-TW" altLang="en-US" sz="1600" dirty="0" smtClean="0"/>
              <a:t>元。</a:t>
            </a:r>
            <a:r>
              <a:rPr lang="en-US" altLang="zh-TW" sz="1600" dirty="0" smtClean="0"/>
              <a:t>(2022</a:t>
            </a:r>
            <a:r>
              <a:rPr lang="zh-TW" altLang="en-US" sz="1600" dirty="0" smtClean="0"/>
              <a:t>規劃中</a:t>
            </a:r>
            <a:r>
              <a:rPr lang="en-US" altLang="zh-TW" sz="1600" dirty="0" smtClean="0"/>
              <a:t>)</a:t>
            </a:r>
          </a:p>
        </p:txBody>
      </p:sp>
      <p:sp>
        <p:nvSpPr>
          <p:cNvPr id="25" name="矩形 24"/>
          <p:cNvSpPr/>
          <p:nvPr/>
        </p:nvSpPr>
        <p:spPr>
          <a:xfrm>
            <a:off x="4963704" y="2835156"/>
            <a:ext cx="4138731" cy="16573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99040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130</Words>
  <Application>Microsoft Office PowerPoint</Application>
  <PresentationFormat>寬螢幕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user</cp:lastModifiedBy>
  <cp:revision>59</cp:revision>
  <cp:lastPrinted>2019-11-22T07:35:23Z</cp:lastPrinted>
  <dcterms:created xsi:type="dcterms:W3CDTF">2017-06-23T02:32:14Z</dcterms:created>
  <dcterms:modified xsi:type="dcterms:W3CDTF">2022-01-11T08:15:01Z</dcterms:modified>
</cp:coreProperties>
</file>